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1" r:id="rId4"/>
    <p:sldId id="257" r:id="rId5"/>
    <p:sldId id="267" r:id="rId6"/>
    <p:sldId id="292" r:id="rId7"/>
    <p:sldId id="289" r:id="rId8"/>
    <p:sldId id="268" r:id="rId9"/>
    <p:sldId id="269" r:id="rId10"/>
    <p:sldId id="270" r:id="rId11"/>
    <p:sldId id="272" r:id="rId12"/>
    <p:sldId id="277" r:id="rId13"/>
    <p:sldId id="262" r:id="rId14"/>
    <p:sldId id="280" r:id="rId15"/>
    <p:sldId id="283" r:id="rId16"/>
    <p:sldId id="290" r:id="rId17"/>
    <p:sldId id="284" r:id="rId18"/>
    <p:sldId id="285" r:id="rId19"/>
    <p:sldId id="282" r:id="rId20"/>
    <p:sldId id="281" r:id="rId21"/>
    <p:sldId id="287" r:id="rId22"/>
    <p:sldId id="288" r:id="rId23"/>
    <p:sldId id="266"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AFB027-5540-40C1-9C12-13110B3DAD66}" type="doc">
      <dgm:prSet loTypeId="urn:microsoft.com/office/officeart/2005/8/layout/bProcess3" loCatId="process" qsTypeId="urn:microsoft.com/office/officeart/2005/8/quickstyle/3d2" qsCatId="3D" csTypeId="urn:microsoft.com/office/officeart/2005/8/colors/colorful1" csCatId="colorful" phldr="1"/>
      <dgm:spPr/>
      <dgm:t>
        <a:bodyPr/>
        <a:lstStyle/>
        <a:p>
          <a:endParaRPr lang="en-IN"/>
        </a:p>
      </dgm:t>
    </dgm:pt>
    <dgm:pt modelId="{32ACA142-15A4-4918-96EC-2448C85FB5DD}">
      <dgm:prSet phldrT="[Text]" custT="1"/>
      <dgm:spPr/>
      <dgm:t>
        <a:bodyPr/>
        <a:lstStyle/>
        <a:p>
          <a:r>
            <a:rPr lang="en-US" sz="2400" b="1" dirty="0">
              <a:latin typeface="Times New Roman" panose="02020603050405020304" pitchFamily="18" charset="0"/>
              <a:cs typeface="Times New Roman" panose="02020603050405020304" pitchFamily="18" charset="0"/>
            </a:rPr>
            <a:t>Data Preprocessing</a:t>
          </a:r>
          <a:endParaRPr lang="en-IN" sz="2400" b="1" dirty="0">
            <a:latin typeface="Times New Roman" panose="02020603050405020304" pitchFamily="18" charset="0"/>
            <a:cs typeface="Times New Roman" panose="02020603050405020304" pitchFamily="18" charset="0"/>
          </a:endParaRPr>
        </a:p>
      </dgm:t>
    </dgm:pt>
    <dgm:pt modelId="{4AEDBF47-3A13-432C-94CE-61DBF42F0CBE}" type="parTrans" cxnId="{8FD64E9C-C445-4B41-B068-6049415609C4}">
      <dgm:prSet/>
      <dgm:spPr/>
      <dgm:t>
        <a:bodyPr/>
        <a:lstStyle/>
        <a:p>
          <a:endParaRPr lang="en-IN"/>
        </a:p>
      </dgm:t>
    </dgm:pt>
    <dgm:pt modelId="{7B9C70AE-3C4B-4FE1-8D63-ADFC50281178}" type="sibTrans" cxnId="{8FD64E9C-C445-4B41-B068-6049415609C4}">
      <dgm:prSet/>
      <dgm:spPr/>
      <dgm:t>
        <a:bodyPr/>
        <a:lstStyle/>
        <a:p>
          <a:endParaRPr lang="en-IN"/>
        </a:p>
      </dgm:t>
    </dgm:pt>
    <dgm:pt modelId="{C0DDDBF7-C4B4-4B96-BF3B-BFA565547BFC}">
      <dgm:prSet phldrT="[Text]" custT="1"/>
      <dgm:spPr/>
      <dgm:t>
        <a:bodyPr/>
        <a:lstStyle/>
        <a:p>
          <a:r>
            <a:rPr lang="en-US" sz="2400" b="1" dirty="0">
              <a:latin typeface="Times New Roman" panose="02020603050405020304" pitchFamily="18" charset="0"/>
              <a:cs typeface="Times New Roman" panose="02020603050405020304" pitchFamily="18" charset="0"/>
            </a:rPr>
            <a:t>Exploratory Data Analysis</a:t>
          </a:r>
          <a:endParaRPr lang="en-IN" sz="2400" b="1" dirty="0">
            <a:latin typeface="Times New Roman" panose="02020603050405020304" pitchFamily="18" charset="0"/>
            <a:cs typeface="Times New Roman" panose="02020603050405020304" pitchFamily="18" charset="0"/>
          </a:endParaRPr>
        </a:p>
      </dgm:t>
    </dgm:pt>
    <dgm:pt modelId="{39077CDB-65F5-4F84-9F75-E80EDAF8CEE5}" type="parTrans" cxnId="{DD3D61C0-60D1-4F60-92D1-CB325E1D76E4}">
      <dgm:prSet/>
      <dgm:spPr/>
      <dgm:t>
        <a:bodyPr/>
        <a:lstStyle/>
        <a:p>
          <a:endParaRPr lang="en-IN"/>
        </a:p>
      </dgm:t>
    </dgm:pt>
    <dgm:pt modelId="{0BCD6BEF-09AB-4AC8-B088-D80B97531DD1}" type="sibTrans" cxnId="{DD3D61C0-60D1-4F60-92D1-CB325E1D76E4}">
      <dgm:prSet/>
      <dgm:spPr/>
      <dgm:t>
        <a:bodyPr/>
        <a:lstStyle/>
        <a:p>
          <a:endParaRPr lang="en-IN"/>
        </a:p>
      </dgm:t>
    </dgm:pt>
    <dgm:pt modelId="{0550BE9A-DE88-4433-9981-AAAF4A23F15E}">
      <dgm:prSet phldrT="[Text]" custT="1"/>
      <dgm:spPr/>
      <dgm: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dgm:t>
    </dgm:pt>
    <dgm:pt modelId="{6BC19DEF-A46C-470D-817B-A301AA2727F9}" type="parTrans" cxnId="{81BB8853-54EE-41E6-BC64-6029FE171C27}">
      <dgm:prSet/>
      <dgm:spPr/>
      <dgm:t>
        <a:bodyPr/>
        <a:lstStyle/>
        <a:p>
          <a:endParaRPr lang="en-IN"/>
        </a:p>
      </dgm:t>
    </dgm:pt>
    <dgm:pt modelId="{AFBE489B-9530-4EC5-8B3D-480170549041}" type="sibTrans" cxnId="{81BB8853-54EE-41E6-BC64-6029FE171C27}">
      <dgm:prSet/>
      <dgm:spPr/>
      <dgm:t>
        <a:bodyPr/>
        <a:lstStyle/>
        <a:p>
          <a:endParaRPr lang="en-IN"/>
        </a:p>
      </dgm:t>
    </dgm:pt>
    <dgm:pt modelId="{F5A318C2-6BAE-4FB8-931B-663AF0448F39}">
      <dgm:prSet custT="1"/>
      <dgm:spPr/>
      <dgm:t>
        <a:bodyPr/>
        <a:lstStyle/>
        <a:p>
          <a:r>
            <a:rPr lang="en-US" sz="2400" b="1" dirty="0">
              <a:latin typeface="Times New Roman" panose="02020603050405020304" pitchFamily="18" charset="0"/>
              <a:cs typeface="Times New Roman" panose="02020603050405020304" pitchFamily="18" charset="0"/>
            </a:rPr>
            <a:t>Experimental Design</a:t>
          </a:r>
          <a:endParaRPr lang="en-IN" sz="2400" b="1" dirty="0">
            <a:latin typeface="Times New Roman" panose="02020603050405020304" pitchFamily="18" charset="0"/>
            <a:cs typeface="Times New Roman" panose="02020603050405020304" pitchFamily="18" charset="0"/>
          </a:endParaRPr>
        </a:p>
      </dgm:t>
    </dgm:pt>
    <dgm:pt modelId="{2A1A621D-F3F9-476F-A9F7-B7B52935089C}" type="parTrans" cxnId="{92EC0095-8690-477F-B3F2-5AE8452DC45B}">
      <dgm:prSet/>
      <dgm:spPr/>
      <dgm:t>
        <a:bodyPr/>
        <a:lstStyle/>
        <a:p>
          <a:endParaRPr lang="en-IN"/>
        </a:p>
      </dgm:t>
    </dgm:pt>
    <dgm:pt modelId="{8B49A1EF-B94B-46DE-81F5-614435F6C249}" type="sibTrans" cxnId="{92EC0095-8690-477F-B3F2-5AE8452DC45B}">
      <dgm:prSet/>
      <dgm:spPr/>
      <dgm:t>
        <a:bodyPr/>
        <a:lstStyle/>
        <a:p>
          <a:endParaRPr lang="en-IN"/>
        </a:p>
      </dgm:t>
    </dgm:pt>
    <dgm:pt modelId="{1475261C-FF2E-4406-9E9B-2ADCA1BE8C20}">
      <dgm:prSet custT="1"/>
      <dgm:spPr/>
      <dgm:t>
        <a:bodyPr/>
        <a:lstStyle/>
        <a:p>
          <a:r>
            <a:rPr lang="en-US" sz="2400" b="1" dirty="0">
              <a:latin typeface="Times New Roman" panose="02020603050405020304" pitchFamily="18" charset="0"/>
              <a:cs typeface="Times New Roman" panose="02020603050405020304" pitchFamily="18" charset="0"/>
            </a:rPr>
            <a:t>Model Implementation &amp; Evaluation</a:t>
          </a:r>
          <a:endParaRPr lang="en-IN" sz="2400" b="1" dirty="0">
            <a:latin typeface="Times New Roman" panose="02020603050405020304" pitchFamily="18" charset="0"/>
            <a:cs typeface="Times New Roman" panose="02020603050405020304" pitchFamily="18" charset="0"/>
          </a:endParaRPr>
        </a:p>
      </dgm:t>
    </dgm:pt>
    <dgm:pt modelId="{D1E43BDD-4122-492D-A7CA-222F51BDF1A1}" type="parTrans" cxnId="{DEFCEE4C-4530-4518-AA3F-0BE90E5396D8}">
      <dgm:prSet/>
      <dgm:spPr/>
      <dgm:t>
        <a:bodyPr/>
        <a:lstStyle/>
        <a:p>
          <a:endParaRPr lang="en-IN"/>
        </a:p>
      </dgm:t>
    </dgm:pt>
    <dgm:pt modelId="{B4785BBB-1DBE-4AC9-BF69-E37EB72FBF1D}" type="sibTrans" cxnId="{DEFCEE4C-4530-4518-AA3F-0BE90E5396D8}">
      <dgm:prSet/>
      <dgm:spPr/>
      <dgm:t>
        <a:bodyPr/>
        <a:lstStyle/>
        <a:p>
          <a:endParaRPr lang="en-IN"/>
        </a:p>
      </dgm:t>
    </dgm:pt>
    <dgm:pt modelId="{52D7FF8D-35CA-4582-AD22-93AAB7F2EF22}" type="pres">
      <dgm:prSet presAssocID="{4BAFB027-5540-40C1-9C12-13110B3DAD66}" presName="Name0" presStyleCnt="0">
        <dgm:presLayoutVars>
          <dgm:dir/>
          <dgm:resizeHandles val="exact"/>
        </dgm:presLayoutVars>
      </dgm:prSet>
      <dgm:spPr/>
    </dgm:pt>
    <dgm:pt modelId="{784D0F2D-DBBF-4FA6-B5E4-0D06B766579E}" type="pres">
      <dgm:prSet presAssocID="{32ACA142-15A4-4918-96EC-2448C85FB5DD}" presName="node" presStyleLbl="node1" presStyleIdx="0" presStyleCnt="5">
        <dgm:presLayoutVars>
          <dgm:bulletEnabled val="1"/>
        </dgm:presLayoutVars>
      </dgm:prSet>
      <dgm:spPr/>
    </dgm:pt>
    <dgm:pt modelId="{C2B854A1-3BC2-4EE4-85A1-ED0A09501A39}" type="pres">
      <dgm:prSet presAssocID="{7B9C70AE-3C4B-4FE1-8D63-ADFC50281178}" presName="sibTrans" presStyleLbl="sibTrans1D1" presStyleIdx="0" presStyleCnt="4"/>
      <dgm:spPr/>
    </dgm:pt>
    <dgm:pt modelId="{0A238CE7-2A62-4D9D-9AA2-42DA879FFC52}" type="pres">
      <dgm:prSet presAssocID="{7B9C70AE-3C4B-4FE1-8D63-ADFC50281178}" presName="connectorText" presStyleLbl="sibTrans1D1" presStyleIdx="0" presStyleCnt="4"/>
      <dgm:spPr/>
    </dgm:pt>
    <dgm:pt modelId="{BEE47582-B275-4797-907C-6F223585A3F6}" type="pres">
      <dgm:prSet presAssocID="{C0DDDBF7-C4B4-4B96-BF3B-BFA565547BFC}" presName="node" presStyleLbl="node1" presStyleIdx="1" presStyleCnt="5" custLinFactNeighborY="2864">
        <dgm:presLayoutVars>
          <dgm:bulletEnabled val="1"/>
        </dgm:presLayoutVars>
      </dgm:prSet>
      <dgm:spPr/>
    </dgm:pt>
    <dgm:pt modelId="{D842D7A8-EF36-46A9-B1DB-D6A142CCD9CE}" type="pres">
      <dgm:prSet presAssocID="{0BCD6BEF-09AB-4AC8-B088-D80B97531DD1}" presName="sibTrans" presStyleLbl="sibTrans1D1" presStyleIdx="1" presStyleCnt="4"/>
      <dgm:spPr/>
    </dgm:pt>
    <dgm:pt modelId="{EA71521A-CA02-485B-A677-86ADF0714BE8}" type="pres">
      <dgm:prSet presAssocID="{0BCD6BEF-09AB-4AC8-B088-D80B97531DD1}" presName="connectorText" presStyleLbl="sibTrans1D1" presStyleIdx="1" presStyleCnt="4"/>
      <dgm:spPr/>
    </dgm:pt>
    <dgm:pt modelId="{6E9E4ECD-30BF-4B2B-BCD2-B6614280C4E5}" type="pres">
      <dgm:prSet presAssocID="{F5A318C2-6BAE-4FB8-931B-663AF0448F39}" presName="node" presStyleLbl="node1" presStyleIdx="2" presStyleCnt="5">
        <dgm:presLayoutVars>
          <dgm:bulletEnabled val="1"/>
        </dgm:presLayoutVars>
      </dgm:prSet>
      <dgm:spPr/>
    </dgm:pt>
    <dgm:pt modelId="{543329BF-CCA2-4FAE-9C6D-A658D3CE8883}" type="pres">
      <dgm:prSet presAssocID="{8B49A1EF-B94B-46DE-81F5-614435F6C249}" presName="sibTrans" presStyleLbl="sibTrans1D1" presStyleIdx="2" presStyleCnt="4"/>
      <dgm:spPr/>
    </dgm:pt>
    <dgm:pt modelId="{A2C953DE-FCC7-44ED-93E2-9876AD717193}" type="pres">
      <dgm:prSet presAssocID="{8B49A1EF-B94B-46DE-81F5-614435F6C249}" presName="connectorText" presStyleLbl="sibTrans1D1" presStyleIdx="2" presStyleCnt="4"/>
      <dgm:spPr/>
    </dgm:pt>
    <dgm:pt modelId="{3CB85807-C122-4724-A8CE-442D3DE894A5}" type="pres">
      <dgm:prSet presAssocID="{1475261C-FF2E-4406-9E9B-2ADCA1BE8C20}" presName="node" presStyleLbl="node1" presStyleIdx="3" presStyleCnt="5">
        <dgm:presLayoutVars>
          <dgm:bulletEnabled val="1"/>
        </dgm:presLayoutVars>
      </dgm:prSet>
      <dgm:spPr/>
    </dgm:pt>
    <dgm:pt modelId="{FF473A22-9DF5-4930-8F48-EA169F437204}" type="pres">
      <dgm:prSet presAssocID="{B4785BBB-1DBE-4AC9-BF69-E37EB72FBF1D}" presName="sibTrans" presStyleLbl="sibTrans1D1" presStyleIdx="3" presStyleCnt="4"/>
      <dgm:spPr/>
    </dgm:pt>
    <dgm:pt modelId="{E2B6265C-DFC6-4709-A94E-92A741C8E86A}" type="pres">
      <dgm:prSet presAssocID="{B4785BBB-1DBE-4AC9-BF69-E37EB72FBF1D}" presName="connectorText" presStyleLbl="sibTrans1D1" presStyleIdx="3" presStyleCnt="4"/>
      <dgm:spPr/>
    </dgm:pt>
    <dgm:pt modelId="{F17317F9-30B4-4CC1-B73D-A2D0988EAB26}" type="pres">
      <dgm:prSet presAssocID="{0550BE9A-DE88-4433-9981-AAAF4A23F15E}" presName="node" presStyleLbl="node1" presStyleIdx="4" presStyleCnt="5">
        <dgm:presLayoutVars>
          <dgm:bulletEnabled val="1"/>
        </dgm:presLayoutVars>
      </dgm:prSet>
      <dgm:spPr/>
    </dgm:pt>
  </dgm:ptLst>
  <dgm:cxnLst>
    <dgm:cxn modelId="{E22D1E02-5DA7-4B45-A5AE-5EB61D40ED8B}" type="presOf" srcId="{7B9C70AE-3C4B-4FE1-8D63-ADFC50281178}" destId="{C2B854A1-3BC2-4EE4-85A1-ED0A09501A39}" srcOrd="0" destOrd="0" presId="urn:microsoft.com/office/officeart/2005/8/layout/bProcess3"/>
    <dgm:cxn modelId="{8FF67402-ECDF-4F05-82B1-340B9038F4CD}" type="presOf" srcId="{C0DDDBF7-C4B4-4B96-BF3B-BFA565547BFC}" destId="{BEE47582-B275-4797-907C-6F223585A3F6}" srcOrd="0" destOrd="0" presId="urn:microsoft.com/office/officeart/2005/8/layout/bProcess3"/>
    <dgm:cxn modelId="{8598D321-C529-4753-AC33-7805D8986336}" type="presOf" srcId="{8B49A1EF-B94B-46DE-81F5-614435F6C249}" destId="{543329BF-CCA2-4FAE-9C6D-A658D3CE8883}" srcOrd="0" destOrd="0" presId="urn:microsoft.com/office/officeart/2005/8/layout/bProcess3"/>
    <dgm:cxn modelId="{C2C56932-4122-4A05-A278-81C96E3D9E7A}" type="presOf" srcId="{7B9C70AE-3C4B-4FE1-8D63-ADFC50281178}" destId="{0A238CE7-2A62-4D9D-9AA2-42DA879FFC52}" srcOrd="1" destOrd="0" presId="urn:microsoft.com/office/officeart/2005/8/layout/bProcess3"/>
    <dgm:cxn modelId="{2EB4D942-F0FA-496F-841D-ECE0C472F856}" type="presOf" srcId="{4BAFB027-5540-40C1-9C12-13110B3DAD66}" destId="{52D7FF8D-35CA-4582-AD22-93AAB7F2EF22}" srcOrd="0" destOrd="0" presId="urn:microsoft.com/office/officeart/2005/8/layout/bProcess3"/>
    <dgm:cxn modelId="{630C6763-BDD6-4DBB-9017-4D5CF687C589}" type="presOf" srcId="{0BCD6BEF-09AB-4AC8-B088-D80B97531DD1}" destId="{EA71521A-CA02-485B-A677-86ADF0714BE8}" srcOrd="1" destOrd="0" presId="urn:microsoft.com/office/officeart/2005/8/layout/bProcess3"/>
    <dgm:cxn modelId="{2FC5236A-5979-48CD-BFCA-F99F1B97187A}" type="presOf" srcId="{8B49A1EF-B94B-46DE-81F5-614435F6C249}" destId="{A2C953DE-FCC7-44ED-93E2-9876AD717193}" srcOrd="1" destOrd="0" presId="urn:microsoft.com/office/officeart/2005/8/layout/bProcess3"/>
    <dgm:cxn modelId="{DEFCEE4C-4530-4518-AA3F-0BE90E5396D8}" srcId="{4BAFB027-5540-40C1-9C12-13110B3DAD66}" destId="{1475261C-FF2E-4406-9E9B-2ADCA1BE8C20}" srcOrd="3" destOrd="0" parTransId="{D1E43BDD-4122-492D-A7CA-222F51BDF1A1}" sibTransId="{B4785BBB-1DBE-4AC9-BF69-E37EB72FBF1D}"/>
    <dgm:cxn modelId="{81BB8853-54EE-41E6-BC64-6029FE171C27}" srcId="{4BAFB027-5540-40C1-9C12-13110B3DAD66}" destId="{0550BE9A-DE88-4433-9981-AAAF4A23F15E}" srcOrd="4" destOrd="0" parTransId="{6BC19DEF-A46C-470D-817B-A301AA2727F9}" sibTransId="{AFBE489B-9530-4EC5-8B3D-480170549041}"/>
    <dgm:cxn modelId="{55DF7157-F35E-4A0F-8C93-CD096F58907E}" type="presOf" srcId="{0BCD6BEF-09AB-4AC8-B088-D80B97531DD1}" destId="{D842D7A8-EF36-46A9-B1DB-D6A142CCD9CE}" srcOrd="0" destOrd="0" presId="urn:microsoft.com/office/officeart/2005/8/layout/bProcess3"/>
    <dgm:cxn modelId="{92EC0095-8690-477F-B3F2-5AE8452DC45B}" srcId="{4BAFB027-5540-40C1-9C12-13110B3DAD66}" destId="{F5A318C2-6BAE-4FB8-931B-663AF0448F39}" srcOrd="2" destOrd="0" parTransId="{2A1A621D-F3F9-476F-A9F7-B7B52935089C}" sibTransId="{8B49A1EF-B94B-46DE-81F5-614435F6C249}"/>
    <dgm:cxn modelId="{4CE50B9C-20B2-40AE-9A16-737470E67B47}" type="presOf" srcId="{0550BE9A-DE88-4433-9981-AAAF4A23F15E}" destId="{F17317F9-30B4-4CC1-B73D-A2D0988EAB26}" srcOrd="0" destOrd="0" presId="urn:microsoft.com/office/officeart/2005/8/layout/bProcess3"/>
    <dgm:cxn modelId="{8FD64E9C-C445-4B41-B068-6049415609C4}" srcId="{4BAFB027-5540-40C1-9C12-13110B3DAD66}" destId="{32ACA142-15A4-4918-96EC-2448C85FB5DD}" srcOrd="0" destOrd="0" parTransId="{4AEDBF47-3A13-432C-94CE-61DBF42F0CBE}" sibTransId="{7B9C70AE-3C4B-4FE1-8D63-ADFC50281178}"/>
    <dgm:cxn modelId="{9E989BAB-2DC6-4C68-9053-8236B3F69FCA}" type="presOf" srcId="{1475261C-FF2E-4406-9E9B-2ADCA1BE8C20}" destId="{3CB85807-C122-4724-A8CE-442D3DE894A5}" srcOrd="0" destOrd="0" presId="urn:microsoft.com/office/officeart/2005/8/layout/bProcess3"/>
    <dgm:cxn modelId="{DD3D61C0-60D1-4F60-92D1-CB325E1D76E4}" srcId="{4BAFB027-5540-40C1-9C12-13110B3DAD66}" destId="{C0DDDBF7-C4B4-4B96-BF3B-BFA565547BFC}" srcOrd="1" destOrd="0" parTransId="{39077CDB-65F5-4F84-9F75-E80EDAF8CEE5}" sibTransId="{0BCD6BEF-09AB-4AC8-B088-D80B97531DD1}"/>
    <dgm:cxn modelId="{49A4B4C3-5491-46F9-A023-5C1E3583DD81}" type="presOf" srcId="{B4785BBB-1DBE-4AC9-BF69-E37EB72FBF1D}" destId="{FF473A22-9DF5-4930-8F48-EA169F437204}" srcOrd="0" destOrd="0" presId="urn:microsoft.com/office/officeart/2005/8/layout/bProcess3"/>
    <dgm:cxn modelId="{1016CBD7-6A78-4436-A170-034EC61245E5}" type="presOf" srcId="{F5A318C2-6BAE-4FB8-931B-663AF0448F39}" destId="{6E9E4ECD-30BF-4B2B-BCD2-B6614280C4E5}" srcOrd="0" destOrd="0" presId="urn:microsoft.com/office/officeart/2005/8/layout/bProcess3"/>
    <dgm:cxn modelId="{D5258BD8-00F9-4233-B851-B29E442018DC}" type="presOf" srcId="{32ACA142-15A4-4918-96EC-2448C85FB5DD}" destId="{784D0F2D-DBBF-4FA6-B5E4-0D06B766579E}" srcOrd="0" destOrd="0" presId="urn:microsoft.com/office/officeart/2005/8/layout/bProcess3"/>
    <dgm:cxn modelId="{40D6BFEF-331A-4BDB-A988-1042A29B135E}" type="presOf" srcId="{B4785BBB-1DBE-4AC9-BF69-E37EB72FBF1D}" destId="{E2B6265C-DFC6-4709-A94E-92A741C8E86A}" srcOrd="1" destOrd="0" presId="urn:microsoft.com/office/officeart/2005/8/layout/bProcess3"/>
    <dgm:cxn modelId="{2D6C44F9-57F2-4B40-904F-515481C0320F}" type="presParOf" srcId="{52D7FF8D-35CA-4582-AD22-93AAB7F2EF22}" destId="{784D0F2D-DBBF-4FA6-B5E4-0D06B766579E}" srcOrd="0" destOrd="0" presId="urn:microsoft.com/office/officeart/2005/8/layout/bProcess3"/>
    <dgm:cxn modelId="{8E9203A2-9956-4DFB-A219-8FAFB7446D87}" type="presParOf" srcId="{52D7FF8D-35CA-4582-AD22-93AAB7F2EF22}" destId="{C2B854A1-3BC2-4EE4-85A1-ED0A09501A39}" srcOrd="1" destOrd="0" presId="urn:microsoft.com/office/officeart/2005/8/layout/bProcess3"/>
    <dgm:cxn modelId="{77461CA2-CF2D-4B88-82E9-8B33A0577B44}" type="presParOf" srcId="{C2B854A1-3BC2-4EE4-85A1-ED0A09501A39}" destId="{0A238CE7-2A62-4D9D-9AA2-42DA879FFC52}" srcOrd="0" destOrd="0" presId="urn:microsoft.com/office/officeart/2005/8/layout/bProcess3"/>
    <dgm:cxn modelId="{EEC4BFD1-BC8B-484C-9B9B-393076A18D38}" type="presParOf" srcId="{52D7FF8D-35CA-4582-AD22-93AAB7F2EF22}" destId="{BEE47582-B275-4797-907C-6F223585A3F6}" srcOrd="2" destOrd="0" presId="urn:microsoft.com/office/officeart/2005/8/layout/bProcess3"/>
    <dgm:cxn modelId="{63971A13-09E0-4FE9-A73A-B9030B444E48}" type="presParOf" srcId="{52D7FF8D-35CA-4582-AD22-93AAB7F2EF22}" destId="{D842D7A8-EF36-46A9-B1DB-D6A142CCD9CE}" srcOrd="3" destOrd="0" presId="urn:microsoft.com/office/officeart/2005/8/layout/bProcess3"/>
    <dgm:cxn modelId="{F6A70C12-7D4E-4C4F-B659-8A85A0698827}" type="presParOf" srcId="{D842D7A8-EF36-46A9-B1DB-D6A142CCD9CE}" destId="{EA71521A-CA02-485B-A677-86ADF0714BE8}" srcOrd="0" destOrd="0" presId="urn:microsoft.com/office/officeart/2005/8/layout/bProcess3"/>
    <dgm:cxn modelId="{EBFE9B3A-7347-4D41-AF02-A703D30E70C5}" type="presParOf" srcId="{52D7FF8D-35CA-4582-AD22-93AAB7F2EF22}" destId="{6E9E4ECD-30BF-4B2B-BCD2-B6614280C4E5}" srcOrd="4" destOrd="0" presId="urn:microsoft.com/office/officeart/2005/8/layout/bProcess3"/>
    <dgm:cxn modelId="{274FC1BD-5B1C-412E-98C3-08F56C0B62DC}" type="presParOf" srcId="{52D7FF8D-35CA-4582-AD22-93AAB7F2EF22}" destId="{543329BF-CCA2-4FAE-9C6D-A658D3CE8883}" srcOrd="5" destOrd="0" presId="urn:microsoft.com/office/officeart/2005/8/layout/bProcess3"/>
    <dgm:cxn modelId="{CA94D575-2201-4840-AAC4-753E72216058}" type="presParOf" srcId="{543329BF-CCA2-4FAE-9C6D-A658D3CE8883}" destId="{A2C953DE-FCC7-44ED-93E2-9876AD717193}" srcOrd="0" destOrd="0" presId="urn:microsoft.com/office/officeart/2005/8/layout/bProcess3"/>
    <dgm:cxn modelId="{3103CD57-65C9-40C6-BD8D-B209B7E80525}" type="presParOf" srcId="{52D7FF8D-35CA-4582-AD22-93AAB7F2EF22}" destId="{3CB85807-C122-4724-A8CE-442D3DE894A5}" srcOrd="6" destOrd="0" presId="urn:microsoft.com/office/officeart/2005/8/layout/bProcess3"/>
    <dgm:cxn modelId="{4BCE1AB8-0705-454F-9F82-973B19CFAA5E}" type="presParOf" srcId="{52D7FF8D-35CA-4582-AD22-93AAB7F2EF22}" destId="{FF473A22-9DF5-4930-8F48-EA169F437204}" srcOrd="7" destOrd="0" presId="urn:microsoft.com/office/officeart/2005/8/layout/bProcess3"/>
    <dgm:cxn modelId="{6ED7346E-58CD-4834-8CCA-D907B2FB5683}" type="presParOf" srcId="{FF473A22-9DF5-4930-8F48-EA169F437204}" destId="{E2B6265C-DFC6-4709-A94E-92A741C8E86A}" srcOrd="0" destOrd="0" presId="urn:microsoft.com/office/officeart/2005/8/layout/bProcess3"/>
    <dgm:cxn modelId="{7B734670-3023-4AFF-B1BE-D195FAB49007}" type="presParOf" srcId="{52D7FF8D-35CA-4582-AD22-93AAB7F2EF22}" destId="{F17317F9-30B4-4CC1-B73D-A2D0988EAB26}"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854A1-3BC2-4EE4-85A1-ED0A09501A39}">
      <dsp:nvSpPr>
        <dsp:cNvPr id="0" name=""/>
        <dsp:cNvSpPr/>
      </dsp:nvSpPr>
      <dsp:spPr>
        <a:xfrm>
          <a:off x="2952601" y="1078100"/>
          <a:ext cx="647111" cy="91440"/>
        </a:xfrm>
        <a:custGeom>
          <a:avLst/>
          <a:gdLst/>
          <a:ahLst/>
          <a:cxnLst/>
          <a:rect l="0" t="0" r="0" b="0"/>
          <a:pathLst>
            <a:path>
              <a:moveTo>
                <a:pt x="0" y="45720"/>
              </a:moveTo>
              <a:lnTo>
                <a:pt x="340655" y="45720"/>
              </a:lnTo>
              <a:lnTo>
                <a:pt x="340655" y="96353"/>
              </a:lnTo>
              <a:lnTo>
                <a:pt x="647111" y="96353"/>
              </a:lnTo>
            </a:path>
          </a:pathLst>
        </a:custGeom>
        <a:noFill/>
        <a:ln w="6350" cap="flat" cmpd="sng" algn="ctr">
          <a:solidFill>
            <a:schemeClr val="accent2">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59167" y="1120432"/>
        <a:ext cx="33980" cy="6777"/>
      </dsp:txXfrm>
    </dsp:sp>
    <dsp:sp modelId="{784D0F2D-DBBF-4FA6-B5E4-0D06B766579E}">
      <dsp:nvSpPr>
        <dsp:cNvPr id="0" name=""/>
        <dsp:cNvSpPr/>
      </dsp:nvSpPr>
      <dsp:spPr>
        <a:xfrm>
          <a:off x="7827" y="239848"/>
          <a:ext cx="2946573" cy="176794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Preprocessing</a:t>
          </a:r>
          <a:endParaRPr lang="en-IN" sz="2400" b="1" kern="1200" dirty="0">
            <a:latin typeface="Times New Roman" panose="02020603050405020304" pitchFamily="18" charset="0"/>
            <a:cs typeface="Times New Roman" panose="02020603050405020304" pitchFamily="18" charset="0"/>
          </a:endParaRPr>
        </a:p>
      </dsp:txBody>
      <dsp:txXfrm>
        <a:off x="7827" y="239848"/>
        <a:ext cx="2946573" cy="1767944"/>
      </dsp:txXfrm>
    </dsp:sp>
    <dsp:sp modelId="{D842D7A8-EF36-46A9-B1DB-D6A142CCD9CE}">
      <dsp:nvSpPr>
        <dsp:cNvPr id="0" name=""/>
        <dsp:cNvSpPr/>
      </dsp:nvSpPr>
      <dsp:spPr>
        <a:xfrm>
          <a:off x="6576886" y="1078100"/>
          <a:ext cx="647111" cy="91440"/>
        </a:xfrm>
        <a:custGeom>
          <a:avLst/>
          <a:gdLst/>
          <a:ahLst/>
          <a:cxnLst/>
          <a:rect l="0" t="0" r="0" b="0"/>
          <a:pathLst>
            <a:path>
              <a:moveTo>
                <a:pt x="0" y="96353"/>
              </a:moveTo>
              <a:lnTo>
                <a:pt x="340655" y="96353"/>
              </a:lnTo>
              <a:lnTo>
                <a:pt x="340655" y="45720"/>
              </a:lnTo>
              <a:lnTo>
                <a:pt x="647111" y="45720"/>
              </a:lnTo>
            </a:path>
          </a:pathLst>
        </a:custGeom>
        <a:noFill/>
        <a:ln w="6350" cap="flat" cmpd="sng" algn="ctr">
          <a:solidFill>
            <a:schemeClr val="accent3">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883452" y="1120432"/>
        <a:ext cx="33980" cy="6777"/>
      </dsp:txXfrm>
    </dsp:sp>
    <dsp:sp modelId="{BEE47582-B275-4797-907C-6F223585A3F6}">
      <dsp:nvSpPr>
        <dsp:cNvPr id="0" name=""/>
        <dsp:cNvSpPr/>
      </dsp:nvSpPr>
      <dsp:spPr>
        <a:xfrm>
          <a:off x="3632113" y="290482"/>
          <a:ext cx="2946573" cy="176794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Exploratory Data Analysis</a:t>
          </a:r>
          <a:endParaRPr lang="en-IN" sz="2400" b="1" kern="1200" dirty="0">
            <a:latin typeface="Times New Roman" panose="02020603050405020304" pitchFamily="18" charset="0"/>
            <a:cs typeface="Times New Roman" panose="02020603050405020304" pitchFamily="18" charset="0"/>
          </a:endParaRPr>
        </a:p>
      </dsp:txBody>
      <dsp:txXfrm>
        <a:off x="3632113" y="290482"/>
        <a:ext cx="2946573" cy="1767944"/>
      </dsp:txXfrm>
    </dsp:sp>
    <dsp:sp modelId="{543329BF-CCA2-4FAE-9C6D-A658D3CE8883}">
      <dsp:nvSpPr>
        <dsp:cNvPr id="0" name=""/>
        <dsp:cNvSpPr/>
      </dsp:nvSpPr>
      <dsp:spPr>
        <a:xfrm>
          <a:off x="1481114" y="2005993"/>
          <a:ext cx="7248571" cy="647111"/>
        </a:xfrm>
        <a:custGeom>
          <a:avLst/>
          <a:gdLst/>
          <a:ahLst/>
          <a:cxnLst/>
          <a:rect l="0" t="0" r="0" b="0"/>
          <a:pathLst>
            <a:path>
              <a:moveTo>
                <a:pt x="7248571" y="0"/>
              </a:moveTo>
              <a:lnTo>
                <a:pt x="7248571" y="340655"/>
              </a:lnTo>
              <a:lnTo>
                <a:pt x="0" y="340655"/>
              </a:lnTo>
              <a:lnTo>
                <a:pt x="0" y="647111"/>
              </a:lnTo>
            </a:path>
          </a:pathLst>
        </a:custGeom>
        <a:noFill/>
        <a:ln w="6350" cap="flat" cmpd="sng" algn="ctr">
          <a:solidFill>
            <a:schemeClr val="accent4">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23395" y="2326160"/>
        <a:ext cx="364009" cy="6777"/>
      </dsp:txXfrm>
    </dsp:sp>
    <dsp:sp modelId="{6E9E4ECD-30BF-4B2B-BCD2-B6614280C4E5}">
      <dsp:nvSpPr>
        <dsp:cNvPr id="0" name=""/>
        <dsp:cNvSpPr/>
      </dsp:nvSpPr>
      <dsp:spPr>
        <a:xfrm>
          <a:off x="7256398" y="239848"/>
          <a:ext cx="2946573" cy="176794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Experimental Design</a:t>
          </a:r>
          <a:endParaRPr lang="en-IN" sz="2400" b="1" kern="1200" dirty="0">
            <a:latin typeface="Times New Roman" panose="02020603050405020304" pitchFamily="18" charset="0"/>
            <a:cs typeface="Times New Roman" panose="02020603050405020304" pitchFamily="18" charset="0"/>
          </a:endParaRPr>
        </a:p>
      </dsp:txBody>
      <dsp:txXfrm>
        <a:off x="7256398" y="239848"/>
        <a:ext cx="2946573" cy="1767944"/>
      </dsp:txXfrm>
    </dsp:sp>
    <dsp:sp modelId="{FF473A22-9DF5-4930-8F48-EA169F437204}">
      <dsp:nvSpPr>
        <dsp:cNvPr id="0" name=""/>
        <dsp:cNvSpPr/>
      </dsp:nvSpPr>
      <dsp:spPr>
        <a:xfrm>
          <a:off x="2952601" y="3523757"/>
          <a:ext cx="647111" cy="91440"/>
        </a:xfrm>
        <a:custGeom>
          <a:avLst/>
          <a:gdLst/>
          <a:ahLst/>
          <a:cxnLst/>
          <a:rect l="0" t="0" r="0" b="0"/>
          <a:pathLst>
            <a:path>
              <a:moveTo>
                <a:pt x="0" y="45720"/>
              </a:moveTo>
              <a:lnTo>
                <a:pt x="647111" y="45720"/>
              </a:lnTo>
            </a:path>
          </a:pathLst>
        </a:custGeom>
        <a:noFill/>
        <a:ln w="6350" cap="flat" cmpd="sng" algn="ctr">
          <a:solidFill>
            <a:schemeClr val="accent5">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59214" y="3566088"/>
        <a:ext cx="33885" cy="6777"/>
      </dsp:txXfrm>
    </dsp:sp>
    <dsp:sp modelId="{3CB85807-C122-4724-A8CE-442D3DE894A5}">
      <dsp:nvSpPr>
        <dsp:cNvPr id="0" name=""/>
        <dsp:cNvSpPr/>
      </dsp:nvSpPr>
      <dsp:spPr>
        <a:xfrm>
          <a:off x="7827" y="2685504"/>
          <a:ext cx="2946573" cy="176794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Model Implementation &amp; Evaluation</a:t>
          </a:r>
          <a:endParaRPr lang="en-IN" sz="2400" b="1" kern="1200" dirty="0">
            <a:latin typeface="Times New Roman" panose="02020603050405020304" pitchFamily="18" charset="0"/>
            <a:cs typeface="Times New Roman" panose="02020603050405020304" pitchFamily="18" charset="0"/>
          </a:endParaRPr>
        </a:p>
      </dsp:txBody>
      <dsp:txXfrm>
        <a:off x="7827" y="2685504"/>
        <a:ext cx="2946573" cy="1767944"/>
      </dsp:txXfrm>
    </dsp:sp>
    <dsp:sp modelId="{F17317F9-30B4-4CC1-B73D-A2D0988EAB26}">
      <dsp:nvSpPr>
        <dsp:cNvPr id="0" name=""/>
        <dsp:cNvSpPr/>
      </dsp:nvSpPr>
      <dsp:spPr>
        <a:xfrm>
          <a:off x="3632113" y="2685504"/>
          <a:ext cx="2946573" cy="176794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Conclusion</a:t>
          </a:r>
          <a:endParaRPr lang="en-IN" sz="2400" b="1" kern="1200" dirty="0">
            <a:latin typeface="Times New Roman" panose="02020603050405020304" pitchFamily="18" charset="0"/>
            <a:cs typeface="Times New Roman" panose="02020603050405020304" pitchFamily="18" charset="0"/>
          </a:endParaRPr>
        </a:p>
      </dsp:txBody>
      <dsp:txXfrm>
        <a:off x="3632113" y="2685504"/>
        <a:ext cx="2946573" cy="17679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D24A-B043-4BC2-B158-79FA99D4F3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612251-9C22-44D9-8081-B43911395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3BE018-5237-4B49-8BA7-5029A71D724B}"/>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5" name="Footer Placeholder 4">
            <a:extLst>
              <a:ext uri="{FF2B5EF4-FFF2-40B4-BE49-F238E27FC236}">
                <a16:creationId xmlns:a16="http://schemas.microsoft.com/office/drawing/2014/main" id="{13E26B83-B2DA-4079-B845-43C4342DB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03BD5-F9AE-4E81-9E63-0AF934A946D3}"/>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277295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37CD-9428-4BFB-8700-E055CA1CAD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63E02C-72B3-4226-987B-6BE91FA24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42FB13-B69D-4AF2-9418-67FBC401D678}"/>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5" name="Footer Placeholder 4">
            <a:extLst>
              <a:ext uri="{FF2B5EF4-FFF2-40B4-BE49-F238E27FC236}">
                <a16:creationId xmlns:a16="http://schemas.microsoft.com/office/drawing/2014/main" id="{FB93BA34-183E-4B0B-9AC1-3BD759092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6A1D3-080A-4B86-9085-3C1B832D6B6B}"/>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62569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5E2BA-3A9E-4323-8496-FFBE43F81A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A1D4B-78B4-4C33-9678-B17801B0A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A6796-6A38-471F-BD68-04C80F3461E7}"/>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5" name="Footer Placeholder 4">
            <a:extLst>
              <a:ext uri="{FF2B5EF4-FFF2-40B4-BE49-F238E27FC236}">
                <a16:creationId xmlns:a16="http://schemas.microsoft.com/office/drawing/2014/main" id="{254EDA30-7B3F-4930-9683-224ECFFF6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AF0EC3-BC09-4A11-BCED-50F847DAE197}"/>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204714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EBB8-6EC4-4B8E-A949-2F20DE2838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1A4754-4397-40D0-99FD-083053775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C971C-57C1-4FCE-ABF9-7B17A41BD925}"/>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5" name="Footer Placeholder 4">
            <a:extLst>
              <a:ext uri="{FF2B5EF4-FFF2-40B4-BE49-F238E27FC236}">
                <a16:creationId xmlns:a16="http://schemas.microsoft.com/office/drawing/2014/main" id="{73113923-E3D5-4D59-BF56-75A4544D4B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1100D-1A6C-44DB-B25F-16730D094E7A}"/>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263552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6323-5AF3-4D4E-A0B2-006CF478B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292499-14D1-4A37-98E9-EE41C9492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CB33E1-5D78-4D6B-979F-CC937BF7974D}"/>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5" name="Footer Placeholder 4">
            <a:extLst>
              <a:ext uri="{FF2B5EF4-FFF2-40B4-BE49-F238E27FC236}">
                <a16:creationId xmlns:a16="http://schemas.microsoft.com/office/drawing/2014/main" id="{B1B8FB48-C817-4B89-BE52-8CDF51B2C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12D43-84E3-4DE0-8687-FBF210C0997D}"/>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27068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D1CA-DAAC-4E89-9EF8-FF79293ABF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592AB3-43C5-4206-A8A7-05B73AF1F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7E6886-E688-49A1-B337-F8D067226B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C7C8D6-C821-4347-BE67-B26029417EDD}"/>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6" name="Footer Placeholder 5">
            <a:extLst>
              <a:ext uri="{FF2B5EF4-FFF2-40B4-BE49-F238E27FC236}">
                <a16:creationId xmlns:a16="http://schemas.microsoft.com/office/drawing/2014/main" id="{B31E2139-078E-44BB-B5B7-9B42C10E3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239FFE-515C-492E-B14E-AB789D239DAB}"/>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253988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DA8-F8EC-4A11-960D-955662D105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9973C4-ECBD-4C9F-903A-9B8C75375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59C98A-B634-40FD-8521-07765C4894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F431A5-2DEF-4A14-BEE0-472A967EF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7B6C40-A67C-4F86-B063-FCD3A9D58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9610F2-E87C-4B8D-B580-138C48F24154}"/>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8" name="Footer Placeholder 7">
            <a:extLst>
              <a:ext uri="{FF2B5EF4-FFF2-40B4-BE49-F238E27FC236}">
                <a16:creationId xmlns:a16="http://schemas.microsoft.com/office/drawing/2014/main" id="{453CB013-1CE6-4169-8B83-B7AFBE662F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89CA30-958D-4AB2-8114-C8C88AAB31BD}"/>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219901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7035-944D-4018-9FBB-5C758D7193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CB1E6E-8EF6-444F-979A-B3AD15B488CD}"/>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4" name="Footer Placeholder 3">
            <a:extLst>
              <a:ext uri="{FF2B5EF4-FFF2-40B4-BE49-F238E27FC236}">
                <a16:creationId xmlns:a16="http://schemas.microsoft.com/office/drawing/2014/main" id="{A586E251-3687-411A-9D20-77FB75928C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4D1CE3-986B-479D-B244-B8CAD2BBA0AF}"/>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266641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F2F53-A03D-427A-8BE6-86C48A38747F}"/>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3" name="Footer Placeholder 2">
            <a:extLst>
              <a:ext uri="{FF2B5EF4-FFF2-40B4-BE49-F238E27FC236}">
                <a16:creationId xmlns:a16="http://schemas.microsoft.com/office/drawing/2014/main" id="{A69201AA-EEB9-4992-9558-9C4C95516F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F9B346-8A7E-475B-BBDA-03EE7F9CFEFA}"/>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69145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2968-3CC1-4ECB-9447-D585E9D77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D71778-A9E7-4254-9EAC-547D08868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BA332E-6E31-4764-A8D2-105F555C7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B867F-7DC6-45A0-B561-C100B8C2A448}"/>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6" name="Footer Placeholder 5">
            <a:extLst>
              <a:ext uri="{FF2B5EF4-FFF2-40B4-BE49-F238E27FC236}">
                <a16:creationId xmlns:a16="http://schemas.microsoft.com/office/drawing/2014/main" id="{6A75BDF0-95FD-40B2-B58F-D0A2959C02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631FA0-8C2A-43E6-8193-E0041D2DF541}"/>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269543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E9E2-19F1-496D-B822-E52C8603D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FAC699-0EDC-4A8F-A9CE-8CAE925AB6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3070E5-A9CE-45F9-8F37-F1495FC03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0A737-87CA-4C94-84BC-807D8634A7FE}"/>
              </a:ext>
            </a:extLst>
          </p:cNvPr>
          <p:cNvSpPr>
            <a:spLocks noGrp="1"/>
          </p:cNvSpPr>
          <p:nvPr>
            <p:ph type="dt" sz="half" idx="10"/>
          </p:nvPr>
        </p:nvSpPr>
        <p:spPr/>
        <p:txBody>
          <a:bodyPr/>
          <a:lstStyle/>
          <a:p>
            <a:fld id="{0AEF886E-C028-4178-97B5-DFA1544E8128}" type="datetimeFigureOut">
              <a:rPr lang="en-IN" smtClean="0"/>
              <a:t>19-04-2022</a:t>
            </a:fld>
            <a:endParaRPr lang="en-IN"/>
          </a:p>
        </p:txBody>
      </p:sp>
      <p:sp>
        <p:nvSpPr>
          <p:cNvPr id="6" name="Footer Placeholder 5">
            <a:extLst>
              <a:ext uri="{FF2B5EF4-FFF2-40B4-BE49-F238E27FC236}">
                <a16:creationId xmlns:a16="http://schemas.microsoft.com/office/drawing/2014/main" id="{51896A9E-02F8-4A4F-A28E-FACDC2412C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0F2D35-685C-45A2-B655-4D5711753A53}"/>
              </a:ext>
            </a:extLst>
          </p:cNvPr>
          <p:cNvSpPr>
            <a:spLocks noGrp="1"/>
          </p:cNvSpPr>
          <p:nvPr>
            <p:ph type="sldNum" sz="quarter" idx="12"/>
          </p:nvPr>
        </p:nvSpPr>
        <p:spPr/>
        <p:txBody>
          <a:bodyPr/>
          <a:lstStyle/>
          <a:p>
            <a:fld id="{E3794ED5-585C-4898-ADAD-FB49B1AF1DC9}" type="slidenum">
              <a:rPr lang="en-IN" smtClean="0"/>
              <a:t>‹#›</a:t>
            </a:fld>
            <a:endParaRPr lang="en-IN"/>
          </a:p>
        </p:txBody>
      </p:sp>
    </p:spTree>
    <p:extLst>
      <p:ext uri="{BB962C8B-B14F-4D97-AF65-F5344CB8AC3E}">
        <p14:creationId xmlns:p14="http://schemas.microsoft.com/office/powerpoint/2010/main" val="270886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0AF48-07D9-4BEC-979B-4F0E5CFD6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957F53-DFF5-4996-B353-02DC2132E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78D684-2347-4ED5-A987-3BAF55446D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F886E-C028-4178-97B5-DFA1544E8128}" type="datetimeFigureOut">
              <a:rPr lang="en-IN" smtClean="0"/>
              <a:t>19-04-2022</a:t>
            </a:fld>
            <a:endParaRPr lang="en-IN"/>
          </a:p>
        </p:txBody>
      </p:sp>
      <p:sp>
        <p:nvSpPr>
          <p:cNvPr id="5" name="Footer Placeholder 4">
            <a:extLst>
              <a:ext uri="{FF2B5EF4-FFF2-40B4-BE49-F238E27FC236}">
                <a16:creationId xmlns:a16="http://schemas.microsoft.com/office/drawing/2014/main" id="{531F44C8-68B2-48C5-9025-DD41C6E3D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B6383D-77EA-4FC8-9D86-8CB96F5F3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94ED5-585C-4898-ADAD-FB49B1AF1DC9}" type="slidenum">
              <a:rPr lang="en-IN" smtClean="0"/>
              <a:t>‹#›</a:t>
            </a:fld>
            <a:endParaRPr lang="en-IN"/>
          </a:p>
        </p:txBody>
      </p:sp>
    </p:spTree>
    <p:extLst>
      <p:ext uri="{BB962C8B-B14F-4D97-AF65-F5344CB8AC3E}">
        <p14:creationId xmlns:p14="http://schemas.microsoft.com/office/powerpoint/2010/main" val="4053887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8ED1-17EC-47B3-974E-CD6DB4518E38}"/>
              </a:ext>
            </a:extLst>
          </p:cNvPr>
          <p:cNvSpPr>
            <a:spLocks noGrp="1"/>
          </p:cNvSpPr>
          <p:nvPr>
            <p:ph type="ctrTitle"/>
          </p:nvPr>
        </p:nvSpPr>
        <p:spPr/>
        <p:txBody>
          <a:bodyPr>
            <a:normAutofit/>
          </a:bodyPr>
          <a:lstStyle/>
          <a:p>
            <a:r>
              <a:rPr lang="en-US" sz="4000" b="1" dirty="0">
                <a:solidFill>
                  <a:schemeClr val="tx2">
                    <a:lumMod val="75000"/>
                  </a:schemeClr>
                </a:solidFill>
                <a:latin typeface="Times New Roman" panose="02020603050405020304" pitchFamily="18" charset="0"/>
                <a:cs typeface="Times New Roman" panose="02020603050405020304" pitchFamily="18" charset="0"/>
              </a:rPr>
              <a:t>Find The </a:t>
            </a:r>
            <a:r>
              <a:rPr lang="en-US" sz="4000" b="1">
                <a:solidFill>
                  <a:schemeClr val="tx2">
                    <a:lumMod val="75000"/>
                  </a:schemeClr>
                </a:solidFill>
                <a:latin typeface="Times New Roman" panose="02020603050405020304" pitchFamily="18" charset="0"/>
                <a:cs typeface="Times New Roman" panose="02020603050405020304" pitchFamily="18" charset="0"/>
              </a:rPr>
              <a:t>Top-Rated Restaurants using </a:t>
            </a:r>
            <a:r>
              <a:rPr lang="en-US" sz="4000" b="1" dirty="0">
                <a:solidFill>
                  <a:schemeClr val="tx2">
                    <a:lumMod val="75000"/>
                  </a:schemeClr>
                </a:solidFill>
                <a:latin typeface="Times New Roman" panose="02020603050405020304" pitchFamily="18" charset="0"/>
                <a:cs typeface="Times New Roman" panose="02020603050405020304" pitchFamily="18" charset="0"/>
              </a:rPr>
              <a:t>Classification Techniques</a:t>
            </a:r>
            <a:br>
              <a:rPr lang="en-US" sz="4000" dirty="0">
                <a:solidFill>
                  <a:schemeClr val="tx2">
                    <a:lumMod val="75000"/>
                  </a:schemeClr>
                </a:solidFill>
                <a:latin typeface="Times New Roman" panose="02020603050405020304" pitchFamily="18" charset="0"/>
                <a:cs typeface="Times New Roman" panose="02020603050405020304" pitchFamily="18" charset="0"/>
              </a:rPr>
            </a:br>
            <a:endParaRPr lang="en-IN"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9A8F83-E11B-4265-BEF9-EB7A3BABE40F}"/>
              </a:ext>
            </a:extLst>
          </p:cNvPr>
          <p:cNvSpPr>
            <a:spLocks noGrp="1"/>
          </p:cNvSpPr>
          <p:nvPr>
            <p:ph type="subTitle" idx="1"/>
          </p:nvPr>
        </p:nvSpPr>
        <p:spPr/>
        <p:txBody>
          <a:bodyPr>
            <a:normAutofit/>
          </a:bodyPr>
          <a:lstStyle/>
          <a:p>
            <a:r>
              <a:rPr lang="en-US" sz="2000" b="1" dirty="0">
                <a:solidFill>
                  <a:schemeClr val="tx2">
                    <a:lumMod val="75000"/>
                  </a:schemeClr>
                </a:solidFill>
                <a:latin typeface="Times New Roman" panose="02020603050405020304" pitchFamily="18" charset="0"/>
                <a:cs typeface="Times New Roman" panose="02020603050405020304" pitchFamily="18" charset="0"/>
              </a:rPr>
              <a:t>SUBMITTED TO: SAVITA SEHARAWAT</a:t>
            </a:r>
          </a:p>
          <a:p>
            <a:endParaRPr lang="en-US" sz="2000" b="1" dirty="0">
              <a:solidFill>
                <a:schemeClr val="tx2">
                  <a:lumMod val="75000"/>
                </a:schemeClr>
              </a:solidFill>
              <a:latin typeface="Times New Roman" panose="02020603050405020304" pitchFamily="18" charset="0"/>
              <a:cs typeface="Times New Roman" panose="02020603050405020304" pitchFamily="18" charset="0"/>
            </a:endParaRPr>
          </a:p>
          <a:p>
            <a:r>
              <a:rPr lang="en-US" sz="2000" b="1" dirty="0">
                <a:solidFill>
                  <a:schemeClr val="tx2">
                    <a:lumMod val="75000"/>
                  </a:schemeClr>
                </a:solidFill>
                <a:latin typeface="Times New Roman" panose="02020603050405020304" pitchFamily="18" charset="0"/>
                <a:cs typeface="Times New Roman" panose="02020603050405020304" pitchFamily="18" charset="0"/>
              </a:rPr>
              <a:t>SUBMITTED BY: AMANDEEP KAUR</a:t>
            </a:r>
          </a:p>
          <a:p>
            <a:r>
              <a:rPr lang="en-US" sz="2000" b="1" dirty="0">
                <a:solidFill>
                  <a:schemeClr val="tx2">
                    <a:lumMod val="75000"/>
                  </a:schemeClr>
                </a:solidFill>
                <a:latin typeface="Times New Roman" panose="02020603050405020304" pitchFamily="18" charset="0"/>
                <a:cs typeface="Times New Roman" panose="02020603050405020304" pitchFamily="18" charset="0"/>
              </a:rPr>
              <a:t>STUDENT ID: 0773293</a:t>
            </a:r>
          </a:p>
        </p:txBody>
      </p:sp>
    </p:spTree>
    <p:extLst>
      <p:ext uri="{BB962C8B-B14F-4D97-AF65-F5344CB8AC3E}">
        <p14:creationId xmlns:p14="http://schemas.microsoft.com/office/powerpoint/2010/main" val="235611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DD462C-9F03-4B89-ABDB-D86FBA0C947A}"/>
              </a:ext>
            </a:extLst>
          </p:cNvPr>
          <p:cNvSpPr>
            <a:spLocks noGrp="1"/>
          </p:cNvSpPr>
          <p:nvPr>
            <p:ph type="title"/>
          </p:nvPr>
        </p:nvSpPr>
        <p:spPr>
          <a:xfrm>
            <a:off x="6764695" y="1282926"/>
            <a:ext cx="4693298" cy="975081"/>
          </a:xfrm>
        </p:spPr>
        <p:txBody>
          <a:bodyPr/>
          <a:lstStyle/>
          <a:p>
            <a:pPr algn="ctr"/>
            <a:r>
              <a:rPr lang="en-US" sz="1800" b="1"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How many restaurants have table-booking option?</a:t>
            </a:r>
            <a:endParaRPr lang="en-IN" b="1" dirty="0">
              <a:solidFill>
                <a:schemeClr val="tx2">
                  <a:lumMod val="75000"/>
                </a:schemeClr>
              </a:solidFill>
            </a:endParaRPr>
          </a:p>
        </p:txBody>
      </p:sp>
      <p:pic>
        <p:nvPicPr>
          <p:cNvPr id="9" name="Picture Placeholder 8" descr="Chart, pie chart&#10;&#10;Description automatically generated">
            <a:extLst>
              <a:ext uri="{FF2B5EF4-FFF2-40B4-BE49-F238E27FC236}">
                <a16:creationId xmlns:a16="http://schemas.microsoft.com/office/drawing/2014/main" id="{04DC7707-6EAE-48EB-AF6C-26BFC9442B7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839788" y="1410380"/>
            <a:ext cx="5335837" cy="4037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 Placeholder 6">
            <a:extLst>
              <a:ext uri="{FF2B5EF4-FFF2-40B4-BE49-F238E27FC236}">
                <a16:creationId xmlns:a16="http://schemas.microsoft.com/office/drawing/2014/main" id="{B870ED46-5E92-453A-90B0-FEB2E714CCA7}"/>
              </a:ext>
            </a:extLst>
          </p:cNvPr>
          <p:cNvSpPr>
            <a:spLocks noGrp="1"/>
          </p:cNvSpPr>
          <p:nvPr>
            <p:ph type="body" sz="half" idx="2"/>
          </p:nvPr>
        </p:nvSpPr>
        <p:spPr>
          <a:xfrm>
            <a:off x="6839339" y="2547256"/>
            <a:ext cx="4512873" cy="3027817"/>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It shows how much restaurants are allowing to pre booking of the table or not. More than half (87.54%) of the restaurants providing table booking option and only 12.46% of the restaurants are not having table-booking option.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B48658D-4672-494E-A7A6-559770431559}"/>
              </a:ext>
            </a:extLst>
          </p:cNvPr>
          <p:cNvSpPr>
            <a:spLocks noGrp="1"/>
          </p:cNvSpPr>
          <p:nvPr>
            <p:ph type="title"/>
          </p:nvPr>
        </p:nvSpPr>
        <p:spPr>
          <a:xfrm>
            <a:off x="835155" y="552906"/>
            <a:ext cx="4213095" cy="1975690"/>
          </a:xfrm>
        </p:spPr>
        <p:txBody>
          <a:bodyPr anchor="ctr">
            <a:normAutofit/>
          </a:bodyPr>
          <a:lstStyle/>
          <a:p>
            <a:pPr algn="ctr"/>
            <a:r>
              <a:rPr lang="en-US" sz="1800" b="1" dirty="0">
                <a:solidFill>
                  <a:schemeClr val="tx2">
                    <a:lumMod val="75000"/>
                  </a:schemeClr>
                </a:solidFill>
                <a:latin typeface="Times New Roman" panose="02020603050405020304" pitchFamily="18" charset="0"/>
                <a:cs typeface="Times New Roman" panose="02020603050405020304" pitchFamily="18" charset="0"/>
              </a:rPr>
              <a:t>How many types of service are present in the restaurants?</a:t>
            </a:r>
            <a:endParaRPr lang="en-IN" sz="18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CAD90803-8B3F-2397-BBE3-692E9E884760}"/>
              </a:ext>
            </a:extLst>
          </p:cNvPr>
          <p:cNvSpPr>
            <a:spLocks noGrp="1"/>
          </p:cNvSpPr>
          <p:nvPr>
            <p:ph idx="1"/>
          </p:nvPr>
        </p:nvSpPr>
        <p:spPr>
          <a:xfrm>
            <a:off x="5197151" y="552906"/>
            <a:ext cx="6153584" cy="2059665"/>
          </a:xfrm>
        </p:spPr>
        <p:txBody>
          <a:bodyPr anchor="ctr">
            <a:normAutofit/>
          </a:bodyPr>
          <a:lstStyle/>
          <a:p>
            <a:pPr marL="0" indent="0" algn="just">
              <a:lnSpc>
                <a:spcPct val="160000"/>
              </a:lnSpc>
              <a:buNone/>
            </a:pPr>
            <a:r>
              <a:rPr lang="en-US" sz="1400" dirty="0">
                <a:latin typeface="Times New Roman" panose="02020603050405020304" pitchFamily="18" charset="0"/>
                <a:cs typeface="Times New Roman" panose="02020603050405020304" pitchFamily="18" charset="0"/>
              </a:rPr>
              <a:t>There are total 7 type of services in the restaurants such as buffet, cafes, delivery, desserts, dine-out, clubs &amp; nightlife, pubs and bars. Top-notch service is the delivery option. From these services, customers like to Dine-out and delivery type of service, as compared to the other types like buffet, cafes and bars etcetera.</a:t>
            </a:r>
          </a:p>
        </p:txBody>
      </p:sp>
      <p:pic>
        <p:nvPicPr>
          <p:cNvPr id="8" name="Content Placeholder 7" descr="Chart, bar chart&#10;&#10;Description automatically generated">
            <a:extLst>
              <a:ext uri="{FF2B5EF4-FFF2-40B4-BE49-F238E27FC236}">
                <a16:creationId xmlns:a16="http://schemas.microsoft.com/office/drawing/2014/main" id="{DE6619CF-EB38-40A6-AFB0-050E84420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91" y="2881977"/>
            <a:ext cx="10515569" cy="3496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576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B48658D-4672-494E-A7A6-559770431559}"/>
              </a:ext>
            </a:extLst>
          </p:cNvPr>
          <p:cNvSpPr>
            <a:spLocks noGrp="1"/>
          </p:cNvSpPr>
          <p:nvPr>
            <p:ph type="title"/>
          </p:nvPr>
        </p:nvSpPr>
        <p:spPr>
          <a:xfrm>
            <a:off x="836691" y="552906"/>
            <a:ext cx="4213095" cy="2059665"/>
          </a:xfrm>
        </p:spPr>
        <p:txBody>
          <a:bodyPr anchor="ctr">
            <a:normAutofit/>
          </a:bodyPr>
          <a:lstStyle/>
          <a:p>
            <a:pPr algn="ctr"/>
            <a:r>
              <a:rPr lang="en-US" sz="1800" b="1"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Find the top 5 restaurants name in Bengaluru</a:t>
            </a:r>
            <a:endParaRPr lang="en-IN" sz="4000" b="1" dirty="0">
              <a:solidFill>
                <a:schemeClr val="tx2">
                  <a:lumMod val="75000"/>
                </a:schemeClr>
              </a:solidFill>
            </a:endParaRPr>
          </a:p>
        </p:txBody>
      </p:sp>
      <p:sp>
        <p:nvSpPr>
          <p:cNvPr id="12" name="Content Placeholder 11">
            <a:extLst>
              <a:ext uri="{FF2B5EF4-FFF2-40B4-BE49-F238E27FC236}">
                <a16:creationId xmlns:a16="http://schemas.microsoft.com/office/drawing/2014/main" id="{CAD90803-8B3F-2397-BBE3-692E9E884760}"/>
              </a:ext>
            </a:extLst>
          </p:cNvPr>
          <p:cNvSpPr>
            <a:spLocks noGrp="1"/>
          </p:cNvSpPr>
          <p:nvPr>
            <p:ph idx="1"/>
          </p:nvPr>
        </p:nvSpPr>
        <p:spPr>
          <a:xfrm>
            <a:off x="5234473" y="552906"/>
            <a:ext cx="6116262" cy="2059665"/>
          </a:xfrm>
        </p:spPr>
        <p:txBody>
          <a:bodyPr anchor="ctr">
            <a:normAutofit/>
          </a:bodyPr>
          <a:lstStyle/>
          <a:p>
            <a:pPr marL="0" indent="0" algn="just">
              <a:lnSpc>
                <a:spcPct val="160000"/>
              </a:lnSpc>
              <a:buNone/>
            </a:pPr>
            <a:r>
              <a:rPr lang="en-US" sz="1400" dirty="0">
                <a:latin typeface="Times New Roman" panose="02020603050405020304" pitchFamily="18" charset="0"/>
                <a:cs typeface="Times New Roman" panose="02020603050405020304" pitchFamily="18" charset="0"/>
              </a:rPr>
              <a:t>This pie chart gives the information about the top five restaurants in Bangalore. These restaurants are namely, Café coffee day, Onesta, just bake, empire restaurant and five-star chicken and the top first restaurant is Café Coffee Day (24.3%); second one Onesta (21.5%), third one is Just Bake (18.5%).</a:t>
            </a:r>
          </a:p>
        </p:txBody>
      </p:sp>
      <p:pic>
        <p:nvPicPr>
          <p:cNvPr id="8" name="Content Placeholder 7">
            <a:extLst>
              <a:ext uri="{FF2B5EF4-FFF2-40B4-BE49-F238E27FC236}">
                <a16:creationId xmlns:a16="http://schemas.microsoft.com/office/drawing/2014/main" id="{DE6619CF-EB38-40A6-AFB0-050E84420E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6691" y="2987132"/>
            <a:ext cx="10515569" cy="3286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99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D3D043-0069-4F60-9F89-2ABDD5DD57E7}"/>
              </a:ext>
            </a:extLst>
          </p:cNvPr>
          <p:cNvSpPr>
            <a:spLocks noGrp="1"/>
          </p:cNvSpPr>
          <p:nvPr>
            <p:ph type="title"/>
          </p:nvPr>
        </p:nvSpPr>
        <p:spPr>
          <a:xfrm>
            <a:off x="485775" y="457200"/>
            <a:ext cx="11306174" cy="1364400"/>
          </a:xfrm>
        </p:spPr>
        <p:txBody>
          <a:bodyPr/>
          <a:lstStyle/>
          <a:p>
            <a:pPr algn="ctr"/>
            <a:r>
              <a:rPr lang="en-US" sz="1800" b="1"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What kind of cuisine is most popular in the locality?</a:t>
            </a:r>
            <a:br>
              <a:rPr lang="en-US" sz="1800" b="1"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b="1" dirty="0">
              <a:solidFill>
                <a:schemeClr val="tx2">
                  <a:lumMod val="75000"/>
                </a:schemeClr>
              </a:solidFill>
            </a:endParaRPr>
          </a:p>
        </p:txBody>
      </p:sp>
      <p:pic>
        <p:nvPicPr>
          <p:cNvPr id="5" name="Content Placeholder 4" descr="Chart, bar chart&#10;&#10;Description automatically generated">
            <a:extLst>
              <a:ext uri="{FF2B5EF4-FFF2-40B4-BE49-F238E27FC236}">
                <a16:creationId xmlns:a16="http://schemas.microsoft.com/office/drawing/2014/main" id="{976DADC7-F76B-4DEA-9DD6-D780B1EEC96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4383086" y="2173848"/>
            <a:ext cx="7408863" cy="36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 Placeholder 9">
            <a:extLst>
              <a:ext uri="{FF2B5EF4-FFF2-40B4-BE49-F238E27FC236}">
                <a16:creationId xmlns:a16="http://schemas.microsoft.com/office/drawing/2014/main" id="{237BDA5F-114C-4E50-ADB0-25680981DE98}"/>
              </a:ext>
            </a:extLst>
          </p:cNvPr>
          <p:cNvSpPr>
            <a:spLocks noGrp="1"/>
          </p:cNvSpPr>
          <p:nvPr>
            <p:ph type="body" sz="half" idx="2"/>
          </p:nvPr>
        </p:nvSpPr>
        <p:spPr>
          <a:xfrm>
            <a:off x="400051" y="2104054"/>
            <a:ext cx="3705224" cy="3811588"/>
          </a:xfrm>
        </p:spPr>
        <p:txBody>
          <a:bodyPr>
            <a:normAutofit/>
          </a:bodyPr>
          <a:lstStyle/>
          <a:p>
            <a:pPr algn="just">
              <a:lnSpc>
                <a:spcPct val="160000"/>
              </a:lnSpc>
            </a:pPr>
            <a:endParaRPr lang="en-US" sz="1400" dirty="0">
              <a:latin typeface="Times New Roman" panose="02020603050405020304" pitchFamily="18" charset="0"/>
              <a:cs typeface="Times New Roman" panose="02020603050405020304" pitchFamily="18" charset="0"/>
            </a:endParaRPr>
          </a:p>
          <a:p>
            <a:pPr algn="just">
              <a:lnSpc>
                <a:spcPct val="160000"/>
              </a:lnSpc>
            </a:pPr>
            <a:r>
              <a:rPr lang="en-US" sz="1400" dirty="0">
                <a:latin typeface="Times New Roman" panose="02020603050405020304" pitchFamily="18" charset="0"/>
                <a:cs typeface="Times New Roman" panose="02020603050405020304" pitchFamily="18" charset="0"/>
              </a:rPr>
              <a:t>The bar chart shows the top 10 cuisines which are mostly liked by the customer. The very first cuisine, which is popular, is the North Indian cuisine. Second one is Chinese and the third one is south Indian. However, among top 10 cuisines, Bakery is least famous cuisines in people of Bangalore.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33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75D3D043-0069-4F60-9F89-2ABDD5DD57E7}"/>
              </a:ext>
            </a:extLst>
          </p:cNvPr>
          <p:cNvSpPr>
            <a:spLocks noGrp="1"/>
          </p:cNvSpPr>
          <p:nvPr>
            <p:ph type="title"/>
          </p:nvPr>
        </p:nvSpPr>
        <p:spPr>
          <a:xfrm>
            <a:off x="718457" y="552906"/>
            <a:ext cx="3741576" cy="1674904"/>
          </a:xfrm>
        </p:spPr>
        <p:txBody>
          <a:bodyPr vert="horz" lIns="91440" tIns="45720" rIns="91440" bIns="45720" rtlCol="0" anchor="ctr">
            <a:normAutofit/>
          </a:bodyPr>
          <a:lstStyle/>
          <a:p>
            <a:pPr algn="ctr"/>
            <a:r>
              <a:rPr lang="en-US" sz="1800" b="1"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How many numbers of restaurants in each neighborhood?</a:t>
            </a:r>
            <a:endParaRPr lang="en-US" sz="4000" b="1" kern="1200" dirty="0">
              <a:solidFill>
                <a:schemeClr val="tx2">
                  <a:lumMod val="75000"/>
                </a:schemeClr>
              </a:solidFill>
              <a:latin typeface="+mj-lt"/>
              <a:ea typeface="+mj-ea"/>
              <a:cs typeface="+mj-cs"/>
            </a:endParaRPr>
          </a:p>
        </p:txBody>
      </p:sp>
      <p:sp>
        <p:nvSpPr>
          <p:cNvPr id="10" name="Text Placeholder 9">
            <a:extLst>
              <a:ext uri="{FF2B5EF4-FFF2-40B4-BE49-F238E27FC236}">
                <a16:creationId xmlns:a16="http://schemas.microsoft.com/office/drawing/2014/main" id="{237BDA5F-114C-4E50-ADB0-25680981DE98}"/>
              </a:ext>
            </a:extLst>
          </p:cNvPr>
          <p:cNvSpPr>
            <a:spLocks noGrp="1"/>
          </p:cNvSpPr>
          <p:nvPr>
            <p:ph type="body" sz="half" idx="2"/>
          </p:nvPr>
        </p:nvSpPr>
        <p:spPr>
          <a:xfrm>
            <a:off x="4553339" y="552906"/>
            <a:ext cx="6797396" cy="1674905"/>
          </a:xfrm>
        </p:spPr>
        <p:txBody>
          <a:bodyPr vert="horz" lIns="91440" tIns="45720" rIns="91440" bIns="45720" rtlCol="0" anchor="ct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This bar chart represents the count of restaurants in each neighborhood of the Bangalore city. BTM (3268) is having highest number of restaurants. On the contrary, old airport road and </a:t>
            </a:r>
            <a:r>
              <a:rPr lang="en-US" sz="1400" dirty="0" err="1">
                <a:latin typeface="Times New Roman" panose="02020603050405020304" pitchFamily="18" charset="0"/>
                <a:cs typeface="Times New Roman" panose="02020603050405020304" pitchFamily="18" charset="0"/>
              </a:rPr>
              <a:t>Kammanahalli</a:t>
            </a:r>
            <a:r>
              <a:rPr lang="en-US" sz="1400" dirty="0">
                <a:latin typeface="Times New Roman" panose="02020603050405020304" pitchFamily="18" charset="0"/>
                <a:cs typeface="Times New Roman" panose="02020603050405020304" pitchFamily="18" charset="0"/>
              </a:rPr>
              <a:t> locations are having lowest number of restaurants.</a:t>
            </a:r>
          </a:p>
        </p:txBody>
      </p:sp>
      <p:pic>
        <p:nvPicPr>
          <p:cNvPr id="5" name="Content Placeholder 4">
            <a:extLst>
              <a:ext uri="{FF2B5EF4-FFF2-40B4-BE49-F238E27FC236}">
                <a16:creationId xmlns:a16="http://schemas.microsoft.com/office/drawing/2014/main" id="{976DADC7-F76B-4DEA-9DD6-D780B1EEC96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1218707" y="2405149"/>
            <a:ext cx="9748487" cy="3899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765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0B3C-0D9B-4E6D-912B-688F1AF34CAE}"/>
              </a:ext>
            </a:extLst>
          </p:cNvPr>
          <p:cNvSpPr>
            <a:spLocks noGrp="1"/>
          </p:cNvSpPr>
          <p:nvPr>
            <p:ph type="title"/>
          </p:nvPr>
        </p:nvSpPr>
        <p:spPr>
          <a:xfrm>
            <a:off x="7688262" y="400050"/>
            <a:ext cx="3932237" cy="1600200"/>
          </a:xfrm>
        </p:spPr>
        <p:txBody>
          <a:bodyPr/>
          <a:lstStyle/>
          <a:p>
            <a:pPr algn="ctr"/>
            <a:r>
              <a:rPr lang="en-US" sz="1800" b="1"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Does cost effects the ratings of the restaurants in cities of Bengaluru?</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b="1" dirty="0"/>
          </a:p>
        </p:txBody>
      </p:sp>
      <p:pic>
        <p:nvPicPr>
          <p:cNvPr id="6" name="Picture Placeholder 5" descr="Chart, bar chart&#10;&#10;Description automatically generated">
            <a:extLst>
              <a:ext uri="{FF2B5EF4-FFF2-40B4-BE49-F238E27FC236}">
                <a16:creationId xmlns:a16="http://schemas.microsoft.com/office/drawing/2014/main" id="{0F030C38-25F7-4171-9ABD-645BCC3E737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821" r="14821"/>
          <a:stretch>
            <a:fillRect/>
          </a:stretch>
        </p:blipFill>
        <p:spPr>
          <a:xfrm>
            <a:off x="571500" y="873125"/>
            <a:ext cx="6781800" cy="4873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DD5BBE0C-453B-4AB2-861A-963231B83D67}"/>
              </a:ext>
            </a:extLst>
          </p:cNvPr>
          <p:cNvSpPr>
            <a:spLocks noGrp="1"/>
          </p:cNvSpPr>
          <p:nvPr>
            <p:ph type="body" sz="half" idx="2"/>
          </p:nvPr>
        </p:nvSpPr>
        <p:spPr>
          <a:xfrm>
            <a:off x="7688263" y="1875453"/>
            <a:ext cx="3932237" cy="4404049"/>
          </a:xfrm>
        </p:spPr>
        <p:txBody>
          <a:bodyPr>
            <a:normAutofit/>
          </a:bodyPr>
          <a:lstStyle/>
          <a:p>
            <a:pPr algn="just">
              <a:lnSpc>
                <a:spcPct val="170000"/>
              </a:lnSpc>
              <a:spcAft>
                <a:spcPts val="800"/>
              </a:spcAft>
            </a:pP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Above are the top 30 cities in which customers likes to dine in and takeout. In the mentioned cities, the cost of 2 person lies in between 774 to 448 and rating is varied between 3.79 to 3.52. By analysing the above graph, we can say that cost does not affect the rating of the restaurants in Bengaluru. </a:t>
            </a:r>
            <a:r>
              <a:rPr lang="en-CA" sz="1400" spc="-5" dirty="0">
                <a:latin typeface="Times New Roman" panose="02020603050405020304" pitchFamily="18" charset="0"/>
                <a:ea typeface="Calibri" panose="020F0502020204030204" pitchFamily="34" charset="0"/>
                <a:cs typeface="Times New Roman" panose="02020603050405020304" pitchFamily="18" charset="0"/>
              </a:rPr>
              <a:t>Moreover, we find out top rated restaurants are present in the BTM city and the minimum rating of all these restaurants are lies under between 3.79 to 3.52. </a:t>
            </a:r>
          </a:p>
        </p:txBody>
      </p:sp>
    </p:spTree>
    <p:extLst>
      <p:ext uri="{BB962C8B-B14F-4D97-AF65-F5344CB8AC3E}">
        <p14:creationId xmlns:p14="http://schemas.microsoft.com/office/powerpoint/2010/main" val="138043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28FFD0-19CB-4A50-8FA9-CB7BB25C21FB}"/>
              </a:ext>
            </a:extLst>
          </p:cNvPr>
          <p:cNvSpPr>
            <a:spLocks noGrp="1"/>
          </p:cNvSpPr>
          <p:nvPr>
            <p:ph type="title"/>
          </p:nvPr>
        </p:nvSpPr>
        <p:spPr>
          <a:xfrm>
            <a:off x="6240431" y="2027059"/>
            <a:ext cx="5229224" cy="1419225"/>
          </a:xfrm>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Outliers Removed by IQR Score Method</a:t>
            </a:r>
            <a:endParaRPr lang="en-IN" sz="4000" b="1" dirty="0">
              <a:solidFill>
                <a:schemeClr val="tx2">
                  <a:lumMod val="75000"/>
                </a:schemeClr>
              </a:solidFill>
            </a:endParaRPr>
          </a:p>
        </p:txBody>
      </p:sp>
      <p:sp>
        <p:nvSpPr>
          <p:cNvPr id="6" name="Text Placeholder 5">
            <a:extLst>
              <a:ext uri="{FF2B5EF4-FFF2-40B4-BE49-F238E27FC236}">
                <a16:creationId xmlns:a16="http://schemas.microsoft.com/office/drawing/2014/main" id="{53F245CD-9F89-4401-9FAF-9297EA56E68D}"/>
              </a:ext>
            </a:extLst>
          </p:cNvPr>
          <p:cNvSpPr>
            <a:spLocks noGrp="1"/>
          </p:cNvSpPr>
          <p:nvPr>
            <p:ph type="body" sz="half" idx="2"/>
          </p:nvPr>
        </p:nvSpPr>
        <p:spPr>
          <a:xfrm>
            <a:off x="722345" y="1915092"/>
            <a:ext cx="5229224" cy="3811588"/>
          </a:xfrm>
        </p:spPr>
        <p:txBody>
          <a:bodyPr>
            <a:norm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There were some outliers in the rate, cost and votes attribute. So, I decided to used IQR method to display data and outliers (shape of the data) but in order to be get a list of identified outlier, we will need to use the mathematical formula and retrieve the outlier data.</a:t>
            </a:r>
          </a:p>
          <a:p>
            <a:pPr algn="just">
              <a:lnSpc>
                <a:spcPct val="150000"/>
              </a:lnSpc>
            </a:pPr>
            <a:r>
              <a:rPr lang="en-US" sz="1400" dirty="0">
                <a:latin typeface="Times New Roman" panose="02020603050405020304" pitchFamily="18" charset="0"/>
                <a:cs typeface="Times New Roman" panose="02020603050405020304" pitchFamily="18" charset="0"/>
              </a:rPr>
              <a:t>That's why we use IQR score method to remove the outliers from our dataset.</a:t>
            </a:r>
          </a:p>
        </p:txBody>
      </p:sp>
    </p:spTree>
    <p:extLst>
      <p:ext uri="{BB962C8B-B14F-4D97-AF65-F5344CB8AC3E}">
        <p14:creationId xmlns:p14="http://schemas.microsoft.com/office/powerpoint/2010/main" val="73711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77EF4E-0F82-4734-9475-F04DF4395671}"/>
              </a:ext>
            </a:extLst>
          </p:cNvPr>
          <p:cNvSpPr>
            <a:spLocks noGrp="1"/>
          </p:cNvSpPr>
          <p:nvPr>
            <p:ph type="title"/>
          </p:nvPr>
        </p:nvSpPr>
        <p:spPr>
          <a:xfrm>
            <a:off x="839788" y="365125"/>
            <a:ext cx="10515600" cy="1046233"/>
          </a:xfrm>
        </p:spPr>
        <p:txBody>
          <a:bodyPr>
            <a:normAutofit/>
          </a:bodyPr>
          <a:lstStyle/>
          <a:p>
            <a:pPr algn="ctr"/>
            <a:r>
              <a:rPr lang="en-US" sz="3200" b="1" dirty="0">
                <a:solidFill>
                  <a:schemeClr val="tx2">
                    <a:lumMod val="75000"/>
                  </a:schemeClr>
                </a:solidFill>
                <a:latin typeface="Times New Roman" panose="02020603050405020304" pitchFamily="18" charset="0"/>
                <a:cs typeface="Times New Roman" panose="02020603050405020304" pitchFamily="18" charset="0"/>
              </a:rPr>
              <a:t>Correlation matrix using Pearson and Spearman method</a:t>
            </a:r>
            <a:endParaRPr lang="en-IN" sz="32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098FE02-BD0B-46C4-90EC-1C4E7A816A57}"/>
              </a:ext>
            </a:extLst>
          </p:cNvPr>
          <p:cNvSpPr>
            <a:spLocks noGrp="1"/>
          </p:cNvSpPr>
          <p:nvPr>
            <p:ph type="body" idx="1"/>
          </p:nvPr>
        </p:nvSpPr>
        <p:spPr>
          <a:xfrm>
            <a:off x="839788" y="1411358"/>
            <a:ext cx="10512424" cy="1830014"/>
          </a:xfrm>
        </p:spPr>
        <p:txBody>
          <a:bodyPr>
            <a:normAutofit fontScale="55000" lnSpcReduction="20000"/>
          </a:bodyPr>
          <a:lstStyle/>
          <a:p>
            <a:pPr algn="just">
              <a:lnSpc>
                <a:spcPct val="170000"/>
              </a:lnSpc>
            </a:pPr>
            <a:r>
              <a:rPr lang="en-CA" sz="2500" b="0" dirty="0">
                <a:effectLst/>
                <a:latin typeface="Times New Roman" panose="02020603050405020304" pitchFamily="18" charset="0"/>
                <a:ea typeface="Calibri" panose="020F0502020204030204" pitchFamily="34" charset="0"/>
                <a:cs typeface="Times New Roman" panose="02020603050405020304" pitchFamily="18" charset="0"/>
              </a:rPr>
              <a:t>These two methods are very popular. Generally, we can use Pearson’s correlation when we think the variables relationship is linear and Spearman’s correlation when we think the relationship is monotonic. </a:t>
            </a:r>
            <a:endParaRPr lang="en-US" sz="2500" b="0" dirty="0">
              <a:latin typeface="Times New Roman" panose="02020603050405020304" pitchFamily="18" charset="0"/>
              <a:cs typeface="Times New Roman" panose="02020603050405020304" pitchFamily="18" charset="0"/>
            </a:endParaRPr>
          </a:p>
          <a:p>
            <a:pPr algn="just">
              <a:lnSpc>
                <a:spcPct val="170000"/>
              </a:lnSpc>
            </a:pPr>
            <a:r>
              <a:rPr lang="en-CA" sz="2500" b="0" dirty="0">
                <a:effectLst/>
                <a:latin typeface="Times New Roman" panose="02020603050405020304" pitchFamily="18" charset="0"/>
                <a:ea typeface="Calibri" panose="020F0502020204030204" pitchFamily="34" charset="0"/>
                <a:cs typeface="Times New Roman" panose="02020603050405020304" pitchFamily="18" charset="0"/>
              </a:rPr>
              <a:t>The below charts illustrates the relation between two variables using two different methods of correlation matrix, which shows how the change in one variable affects another variable. The value varies between -1 to 1. There is no strong correlation has been observed between these all the variables.</a:t>
            </a:r>
          </a:p>
        </p:txBody>
      </p:sp>
      <p:pic>
        <p:nvPicPr>
          <p:cNvPr id="13" name="Content Placeholder 12" descr="Graphical user interface&#10;&#10;Description automatically generated">
            <a:extLst>
              <a:ext uri="{FF2B5EF4-FFF2-40B4-BE49-F238E27FC236}">
                <a16:creationId xmlns:a16="http://schemas.microsoft.com/office/drawing/2014/main" id="{2D53B207-21DA-4260-B6C3-9EEA93F132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7544" y="3350701"/>
            <a:ext cx="4925874" cy="3142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Content Placeholder 14" descr="Graphical user interface&#10;&#10;Description automatically generated">
            <a:extLst>
              <a:ext uri="{FF2B5EF4-FFF2-40B4-BE49-F238E27FC236}">
                <a16:creationId xmlns:a16="http://schemas.microsoft.com/office/drawing/2014/main" id="{88DFCCB3-E36E-40DE-BC3B-A4757201EB5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8584" y="3366832"/>
            <a:ext cx="4925874" cy="3109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969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4BE1FEF-78BF-45F9-A129-4F1DB13BEF2A}"/>
              </a:ext>
            </a:extLst>
          </p:cNvPr>
          <p:cNvSpPr>
            <a:spLocks noGrp="1"/>
          </p:cNvSpPr>
          <p:nvPr>
            <p:ph type="title"/>
          </p:nvPr>
        </p:nvSpPr>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One-Hot Encoding &amp; Min-Max Scaling</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DC34E843-7C6A-4ECF-8AD2-556C761989E5}"/>
              </a:ext>
            </a:extLst>
          </p:cNvPr>
          <p:cNvSpPr>
            <a:spLocks noGrp="1"/>
          </p:cNvSpPr>
          <p:nvPr>
            <p:ph sz="half" idx="1"/>
          </p:nvPr>
        </p:nvSpPr>
        <p:spPr/>
        <p:txBody>
          <a:bodyPr>
            <a:normAutofit/>
          </a:bodyPr>
          <a:lstStyle/>
          <a:p>
            <a:pPr marL="0" indent="0" algn="ctr">
              <a:lnSpc>
                <a:spcPct val="150000"/>
              </a:lnSpc>
              <a:buNone/>
            </a:pPr>
            <a:r>
              <a:rPr lang="en-CA" sz="1600" b="1"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One-hot encoding</a:t>
            </a:r>
          </a:p>
          <a:p>
            <a:pPr marL="0" indent="0" algn="just">
              <a:lnSpc>
                <a:spcPct val="150000"/>
              </a:lnSpc>
              <a:buNone/>
            </a:pP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One-hot encoding technique represents the categorical data into binary vectors. It is a common process before performing classification techniques. I performed one hot encoding technique on our categorical attributes- Online order, Book table, Location, Restaurant type, Cuisines and Service type.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B0E5A22F-EF4F-4199-8967-47D7421FEDA3}"/>
              </a:ext>
            </a:extLst>
          </p:cNvPr>
          <p:cNvSpPr>
            <a:spLocks noGrp="1"/>
          </p:cNvSpPr>
          <p:nvPr>
            <p:ph sz="half" idx="2"/>
          </p:nvPr>
        </p:nvSpPr>
        <p:spPr/>
        <p:txBody>
          <a:bodyPr>
            <a:normAutofit/>
          </a:bodyPr>
          <a:lstStyle/>
          <a:p>
            <a:pPr marL="0" indent="0" algn="ctr">
              <a:lnSpc>
                <a:spcPct val="150000"/>
              </a:lnSpc>
              <a:buNone/>
            </a:pPr>
            <a:r>
              <a:rPr lang="en-CA" sz="16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Min-Max scaling</a:t>
            </a:r>
          </a:p>
          <a:p>
            <a:pPr marL="0" indent="0" algn="just">
              <a:lnSpc>
                <a:spcPct val="150000"/>
              </a:lnSpc>
              <a:buNone/>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Min-Max scaling is a</a:t>
            </a:r>
            <a:r>
              <a:rPr lang="en-CA"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normalization technique that enables us to scale data in a dataset to a specific range using each feature’s minimum and maximum value.  In this we subtract the Minimum from all values, thereby marking a scale from Min to Max. Then divide it by the difference between Min and Max. The result is that our values will go from zero to 1. </a:t>
            </a:r>
            <a:r>
              <a:rPr lang="en-CA"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2477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D071F2-EC45-4CD6-A891-1E499A75E5CD}"/>
              </a:ext>
            </a:extLst>
          </p:cNvPr>
          <p:cNvSpPr>
            <a:spLocks noGrp="1"/>
          </p:cNvSpPr>
          <p:nvPr>
            <p:ph type="title"/>
          </p:nvPr>
        </p:nvSpPr>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Experimental Design</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3A29145-058C-43B8-834E-E2D6CB8749CA}"/>
              </a:ext>
            </a:extLst>
          </p:cNvPr>
          <p:cNvSpPr>
            <a:spLocks noGrp="1"/>
          </p:cNvSpPr>
          <p:nvPr>
            <p:ph sz="half" idx="1"/>
          </p:nvPr>
        </p:nvSpPr>
        <p:spPr/>
        <p:txBody>
          <a:bodyPr>
            <a:normAutofit/>
          </a:bodyPr>
          <a:lstStyle/>
          <a:p>
            <a:pPr marL="0" indent="0" algn="ctr">
              <a:lnSpc>
                <a:spcPct val="150000"/>
              </a:lnSpc>
              <a:buNone/>
            </a:pPr>
            <a:r>
              <a:rPr lang="en-US" sz="1600" b="1" dirty="0">
                <a:solidFill>
                  <a:schemeClr val="tx2">
                    <a:lumMod val="75000"/>
                  </a:schemeClr>
                </a:solidFill>
                <a:latin typeface="Times New Roman" panose="02020603050405020304" pitchFamily="18" charset="0"/>
                <a:cs typeface="Times New Roman" panose="02020603050405020304" pitchFamily="18" charset="0"/>
              </a:rPr>
              <a:t>Train-Test-Split</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The train-test-split function is for splitting a single dataset for two different purposes: training and testing. The testing subset is for building your model. The testing subset is for using the model on unknown data to evaluate the performance of the model. In this 70% of the data is used by training set and 30% by testing.</a:t>
            </a:r>
            <a:endParaRPr lang="en-IN" sz="14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1CD7442-5333-4987-BBFF-1BEC006215D4}"/>
              </a:ext>
            </a:extLst>
          </p:cNvPr>
          <p:cNvSpPr>
            <a:spLocks noGrp="1"/>
          </p:cNvSpPr>
          <p:nvPr>
            <p:ph sz="half" idx="2"/>
          </p:nvPr>
        </p:nvSpPr>
        <p:spPr/>
        <p:txBody>
          <a:bodyPr>
            <a:normAutofit/>
          </a:bodyPr>
          <a:lstStyle/>
          <a:p>
            <a:pPr marL="0" indent="0" algn="ctr">
              <a:lnSpc>
                <a:spcPct val="150000"/>
              </a:lnSpc>
              <a:buNone/>
            </a:pPr>
            <a:r>
              <a:rPr lang="en-CA" sz="16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Under sampling strategy</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This strategy refers to a group of techniques to balance our dataset. It removes the example from the training dataset, which belongs to the majority class. I performed the under-sampling technique on my dataset, because before that my data was not stable. After performing this technique, I made my data stable.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70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39E7-A7CE-4149-AECF-7F8FEF1C5361}"/>
              </a:ext>
            </a:extLst>
          </p:cNvPr>
          <p:cNvSpPr>
            <a:spLocks noGrp="1"/>
          </p:cNvSpPr>
          <p:nvPr>
            <p:ph type="title"/>
          </p:nvPr>
        </p:nvSpPr>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Acknowledgement</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3330BA-7097-47B5-A498-AEACB34E647C}"/>
              </a:ext>
            </a:extLst>
          </p:cNvPr>
          <p:cNvSpPr>
            <a:spLocks noGrp="1"/>
          </p:cNvSpPr>
          <p:nvPr>
            <p:ph idx="1"/>
          </p:nvPr>
        </p:nvSpPr>
        <p:spPr>
          <a:xfrm>
            <a:off x="1100234" y="1760311"/>
            <a:ext cx="9991531" cy="4351338"/>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 would like to thank our instructor Mrs. SAVITA SEHARAWAT </a:t>
            </a:r>
            <a:r>
              <a:rPr lang="en-US" sz="1800" b="0" i="0" dirty="0">
                <a:effectLst/>
                <a:latin typeface="Times New Roman" panose="02020603050405020304" pitchFamily="18" charset="0"/>
                <a:cs typeface="Times New Roman" panose="02020603050405020304" pitchFamily="18" charset="0"/>
              </a:rPr>
              <a:t> for her tremendous direction and assistance in the completion of my capstone project. Your useful advice and suggestions were helpful to me during the project’s completion. </a:t>
            </a:r>
            <a:r>
              <a:rPr lang="en-US" sz="1800" dirty="0">
                <a:latin typeface="Times New Roman" panose="02020603050405020304" pitchFamily="18" charset="0"/>
                <a:cs typeface="Times New Roman" panose="02020603050405020304" pitchFamily="18" charset="0"/>
              </a:rPr>
              <a:t>I would not have been able to complete this project without your help and cooperation.</a:t>
            </a:r>
            <a:r>
              <a:rPr lang="en-US" sz="1800" b="0" i="0" dirty="0">
                <a:effectLst/>
                <a:latin typeface="Times New Roman" panose="02020603050405020304" pitchFamily="18" charset="0"/>
                <a:cs typeface="Times New Roman" panose="02020603050405020304" pitchFamily="18" charset="0"/>
              </a:rPr>
              <a:t> In this aspect, I am eternally grateful to you.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652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B1B9-3C87-4DCF-A3E2-F0AD3AF8DEB6}"/>
              </a:ext>
            </a:extLst>
          </p:cNvPr>
          <p:cNvSpPr>
            <a:spLocks noGrp="1"/>
          </p:cNvSpPr>
          <p:nvPr>
            <p:ph type="title"/>
          </p:nvPr>
        </p:nvSpPr>
        <p:spPr>
          <a:xfrm>
            <a:off x="838200" y="365126"/>
            <a:ext cx="10515600" cy="1156684"/>
          </a:xfrm>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Model Implementation &amp; Evaluation</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57285535-204F-4CE3-8295-DC903FADD492}"/>
              </a:ext>
            </a:extLst>
          </p:cNvPr>
          <p:cNvGraphicFramePr>
            <a:graphicFrameLocks noGrp="1"/>
          </p:cNvGraphicFramePr>
          <p:nvPr>
            <p:ph sz="half" idx="1"/>
            <p:extLst>
              <p:ext uri="{D42A27DB-BD31-4B8C-83A1-F6EECF244321}">
                <p14:modId xmlns:p14="http://schemas.microsoft.com/office/powerpoint/2010/main" val="372743451"/>
              </p:ext>
            </p:extLst>
          </p:nvPr>
        </p:nvGraphicFramePr>
        <p:xfrm>
          <a:off x="571500" y="1690688"/>
          <a:ext cx="3686176" cy="2225040"/>
        </p:xfrm>
        <a:graphic>
          <a:graphicData uri="http://schemas.openxmlformats.org/drawingml/2006/table">
            <a:tbl>
              <a:tblPr firstRow="1" bandRow="1">
                <a:tableStyleId>{5C22544A-7EE6-4342-B048-85BDC9FD1C3A}</a:tableStyleId>
              </a:tblPr>
              <a:tblGrid>
                <a:gridCol w="1843088">
                  <a:extLst>
                    <a:ext uri="{9D8B030D-6E8A-4147-A177-3AD203B41FA5}">
                      <a16:colId xmlns:a16="http://schemas.microsoft.com/office/drawing/2014/main" val="4018183131"/>
                    </a:ext>
                  </a:extLst>
                </a:gridCol>
                <a:gridCol w="1843088">
                  <a:extLst>
                    <a:ext uri="{9D8B030D-6E8A-4147-A177-3AD203B41FA5}">
                      <a16:colId xmlns:a16="http://schemas.microsoft.com/office/drawing/2014/main" val="3748510128"/>
                    </a:ext>
                  </a:extLst>
                </a:gridCol>
              </a:tblGrid>
              <a:tr h="370840">
                <a:tc>
                  <a:txBody>
                    <a:bodyPr/>
                    <a:lstStyle/>
                    <a:p>
                      <a:r>
                        <a:rPr lang="en-US" sz="1400" dirty="0">
                          <a:solidFill>
                            <a:schemeClr val="bg1"/>
                          </a:solidFill>
                          <a:latin typeface="Times New Roman" panose="02020603050405020304" pitchFamily="18" charset="0"/>
                          <a:cs typeface="Times New Roman" panose="02020603050405020304" pitchFamily="18" charset="0"/>
                        </a:rPr>
                        <a:t>Model </a:t>
                      </a:r>
                      <a:endParaRPr lang="en-IN" sz="1400" dirty="0">
                        <a:solidFill>
                          <a:schemeClr val="bg1"/>
                        </a:solidFill>
                        <a:latin typeface="Times New Roman" panose="02020603050405020304" pitchFamily="18" charset="0"/>
                        <a:cs typeface="Times New Roman" panose="02020603050405020304" pitchFamily="18" charset="0"/>
                      </a:endParaRPr>
                    </a:p>
                  </a:txBody>
                  <a:tcPr>
                    <a:solidFill>
                      <a:schemeClr val="tx2">
                        <a:lumMod val="75000"/>
                      </a:schemeClr>
                    </a:solidFill>
                  </a:tcPr>
                </a:tc>
                <a:tc>
                  <a:txBody>
                    <a:bodyPr/>
                    <a:lstStyle/>
                    <a:p>
                      <a:r>
                        <a:rPr lang="en-US" sz="1400" dirty="0">
                          <a:latin typeface="Times New Roman" panose="02020603050405020304" pitchFamily="18" charset="0"/>
                          <a:cs typeface="Times New Roman" panose="02020603050405020304" pitchFamily="18" charset="0"/>
                        </a:rPr>
                        <a:t>Train-Test-Split</a:t>
                      </a:r>
                      <a:endParaRPr lang="en-IN" sz="1400" dirty="0">
                        <a:latin typeface="Times New Roman" panose="02020603050405020304" pitchFamily="18" charset="0"/>
                        <a:cs typeface="Times New Roman" panose="02020603050405020304" pitchFamily="18" charset="0"/>
                      </a:endParaRPr>
                    </a:p>
                  </a:txBody>
                  <a:tcPr>
                    <a:solidFill>
                      <a:schemeClr val="tx2">
                        <a:lumMod val="75000"/>
                      </a:schemeClr>
                    </a:solidFill>
                  </a:tcPr>
                </a:tc>
                <a:extLst>
                  <a:ext uri="{0D108BD9-81ED-4DB2-BD59-A6C34878D82A}">
                    <a16:rowId xmlns:a16="http://schemas.microsoft.com/office/drawing/2014/main" val="2068344257"/>
                  </a:ext>
                </a:extLst>
              </a:tr>
              <a:tr h="370840">
                <a:tc>
                  <a:txBody>
                    <a:bodyPr/>
                    <a:lstStyle/>
                    <a:p>
                      <a:r>
                        <a:rPr lang="en-CA"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Naive Bayes</a:t>
                      </a:r>
                      <a:endParaRPr lang="en-IN" sz="14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55.012322</a:t>
                      </a:r>
                      <a:endParaRPr lang="en-IN" sz="14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solidFill>
                      <a:schemeClr val="accent1">
                        <a:lumMod val="20000"/>
                        <a:lumOff val="80000"/>
                      </a:schemeClr>
                    </a:solidFill>
                  </a:tcPr>
                </a:tc>
                <a:extLst>
                  <a:ext uri="{0D108BD9-81ED-4DB2-BD59-A6C34878D82A}">
                    <a16:rowId xmlns:a16="http://schemas.microsoft.com/office/drawing/2014/main" val="3499942441"/>
                  </a:ext>
                </a:extLst>
              </a:tr>
              <a:tr h="370840">
                <a:tc>
                  <a:txBody>
                    <a:bodyPr/>
                    <a:lstStyle/>
                    <a:p>
                      <a:r>
                        <a:rPr lang="en-CA"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IN" sz="14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60.847444</a:t>
                      </a:r>
                      <a:endParaRPr lang="en-IN" sz="14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solidFill>
                      <a:schemeClr val="accent1">
                        <a:lumMod val="20000"/>
                        <a:lumOff val="80000"/>
                      </a:schemeClr>
                    </a:solidFill>
                  </a:tcPr>
                </a:tc>
                <a:extLst>
                  <a:ext uri="{0D108BD9-81ED-4DB2-BD59-A6C34878D82A}">
                    <a16:rowId xmlns:a16="http://schemas.microsoft.com/office/drawing/2014/main" val="700810776"/>
                  </a:ext>
                </a:extLst>
              </a:tr>
              <a:tr h="370840">
                <a:tc>
                  <a:txBody>
                    <a:bodyPr/>
                    <a:lstStyle/>
                    <a:p>
                      <a:r>
                        <a:rPr lang="en-CA"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KNN</a:t>
                      </a:r>
                      <a:endParaRPr lang="en-IN" sz="14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72.986724</a:t>
                      </a:r>
                      <a:endParaRPr lang="en-IN" sz="14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solidFill>
                      <a:schemeClr val="accent1">
                        <a:lumMod val="20000"/>
                        <a:lumOff val="80000"/>
                      </a:schemeClr>
                    </a:solidFill>
                  </a:tcPr>
                </a:tc>
                <a:extLst>
                  <a:ext uri="{0D108BD9-81ED-4DB2-BD59-A6C34878D82A}">
                    <a16:rowId xmlns:a16="http://schemas.microsoft.com/office/drawing/2014/main" val="4255936009"/>
                  </a:ext>
                </a:extLst>
              </a:tr>
              <a:tr h="370840">
                <a:tc>
                  <a:txBody>
                    <a:bodyPr/>
                    <a:lstStyle/>
                    <a:p>
                      <a:r>
                        <a:rPr lang="en-CA"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a:t>
                      </a:r>
                      <a:endParaRPr lang="en-IN" sz="14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79.569123</a:t>
                      </a:r>
                      <a:endParaRPr lang="en-IN" sz="14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solidFill>
                      <a:schemeClr val="accent1">
                        <a:lumMod val="20000"/>
                        <a:lumOff val="80000"/>
                      </a:schemeClr>
                    </a:solidFill>
                  </a:tcPr>
                </a:tc>
                <a:extLst>
                  <a:ext uri="{0D108BD9-81ED-4DB2-BD59-A6C34878D82A}">
                    <a16:rowId xmlns:a16="http://schemas.microsoft.com/office/drawing/2014/main" val="1916141163"/>
                  </a:ext>
                </a:extLst>
              </a:tr>
              <a:tr h="370840">
                <a:tc>
                  <a:txBody>
                    <a:bodyPr/>
                    <a:lstStyle/>
                    <a:p>
                      <a:r>
                        <a:rPr lang="en-CA"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sz="14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80.411797</a:t>
                      </a:r>
                      <a:endParaRPr lang="en-IN" sz="14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solidFill>
                      <a:schemeClr val="accent1">
                        <a:lumMod val="20000"/>
                        <a:lumOff val="80000"/>
                      </a:schemeClr>
                    </a:solidFill>
                  </a:tcPr>
                </a:tc>
                <a:extLst>
                  <a:ext uri="{0D108BD9-81ED-4DB2-BD59-A6C34878D82A}">
                    <a16:rowId xmlns:a16="http://schemas.microsoft.com/office/drawing/2014/main" val="2261015312"/>
                  </a:ext>
                </a:extLst>
              </a:tr>
            </a:tbl>
          </a:graphicData>
        </a:graphic>
      </p:graphicFrame>
      <p:sp>
        <p:nvSpPr>
          <p:cNvPr id="4" name="Content Placeholder 3">
            <a:extLst>
              <a:ext uri="{FF2B5EF4-FFF2-40B4-BE49-F238E27FC236}">
                <a16:creationId xmlns:a16="http://schemas.microsoft.com/office/drawing/2014/main" id="{D5DFB322-4808-4469-9A57-3458315CCFFC}"/>
              </a:ext>
            </a:extLst>
          </p:cNvPr>
          <p:cNvSpPr>
            <a:spLocks noGrp="1"/>
          </p:cNvSpPr>
          <p:nvPr>
            <p:ph sz="half" idx="2"/>
          </p:nvPr>
        </p:nvSpPr>
        <p:spPr>
          <a:xfrm>
            <a:off x="4772025" y="1690688"/>
            <a:ext cx="6848474" cy="4719637"/>
          </a:xfrm>
        </p:spPr>
        <p:txBody>
          <a:bodyPr>
            <a:normAutofit lnSpcReduction="10000"/>
          </a:bodyPr>
          <a:lstStyle/>
          <a:p>
            <a:pPr lvl="0" algn="just">
              <a:lnSpc>
                <a:spcPct val="150000"/>
              </a:lnSpc>
              <a:spcAft>
                <a:spcPts val="800"/>
              </a:spcAft>
              <a:buFont typeface="Wingdings" panose="05000000000000000000" pitchFamily="2" charset="2"/>
              <a:buChar char="Ø"/>
            </a:pP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Logistic Regression: It perform to predict the dependent variable value based on the given independent variable. Therefore, this technique shows the linear relationship between input and output variable.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K Nearest Neighbors: It is a supervised machine-learning algorithm. This algorithm represents the k nearest neighbor. It is used for classification and regression both.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Gaussian Naive Bayes: It is a special type of NB algorithm. It is used when the features having continuous values  </a:t>
            </a:r>
          </a:p>
          <a:p>
            <a:pPr lvl="0" algn="just">
              <a:lnSpc>
                <a:spcPct val="150000"/>
              </a:lnSpc>
              <a:spcAft>
                <a:spcPts val="800"/>
              </a:spcAft>
              <a:buFont typeface="Wingdings" panose="05000000000000000000" pitchFamily="2" charset="2"/>
              <a:buChar char="Ø"/>
            </a:pP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Random Forest: A supervised Machine Learning Algorithm is used widely in Classification and Regression problems. It makes decision trees on different samples.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pP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Decision Tree Classifier: It is a non-parametric supervised learning algorithm used for classification and regression. The mail goal is to create a model that predicts the value of a target variable.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descr="This is comparison of accuracies of all the models. I use linear regression, naïve bayes, knn, decision tree and random forest classifier for our dataset. Out of all models, Random Forest Classifier is the best-fit model on our dataset which gives the 80% accuracy for our dataset. ">
            <a:extLst>
              <a:ext uri="{FF2B5EF4-FFF2-40B4-BE49-F238E27FC236}">
                <a16:creationId xmlns:a16="http://schemas.microsoft.com/office/drawing/2014/main" id="{013B0986-31C5-411C-8972-5E383A6C96DA}"/>
              </a:ext>
            </a:extLst>
          </p:cNvPr>
          <p:cNvSpPr/>
          <p:nvPr/>
        </p:nvSpPr>
        <p:spPr>
          <a:xfrm>
            <a:off x="571501" y="4084607"/>
            <a:ext cx="3686176" cy="2225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lnSpc>
                <a:spcPct val="150000"/>
              </a:lnSpc>
              <a:buNone/>
            </a:pPr>
            <a:r>
              <a:rPr lang="en-CA"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comparison of accuracies of all the models. I use linear regression, naïve bayes, </a:t>
            </a:r>
            <a:r>
              <a:rPr lang="en-CA"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knn</a:t>
            </a:r>
            <a:r>
              <a:rPr lang="en-CA"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decision tree and random forest classifier for our dataset. Out of all models, Random Forest Classifier is the best-fit model on our dataset which gives the 80% accuracy for our dataset. </a:t>
            </a:r>
          </a:p>
        </p:txBody>
      </p:sp>
    </p:spTree>
    <p:extLst>
      <p:ext uri="{BB962C8B-B14F-4D97-AF65-F5344CB8AC3E}">
        <p14:creationId xmlns:p14="http://schemas.microsoft.com/office/powerpoint/2010/main" val="857698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1B7C3B-C644-4EDA-8185-0BD7271BB03E}"/>
              </a:ext>
            </a:extLst>
          </p:cNvPr>
          <p:cNvSpPr>
            <a:spLocks noGrp="1"/>
          </p:cNvSpPr>
          <p:nvPr>
            <p:ph type="title"/>
          </p:nvPr>
        </p:nvSpPr>
        <p:spPr>
          <a:xfrm>
            <a:off x="839788" y="257175"/>
            <a:ext cx="10390187" cy="1600200"/>
          </a:xfrm>
        </p:spPr>
        <p:txBody>
          <a:bodyPr>
            <a:normAutofit/>
          </a:bodyPr>
          <a:lstStyle/>
          <a:p>
            <a:pPr algn="ctr"/>
            <a:r>
              <a:rPr lang="en-CA" sz="4000" b="1" kern="0"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Corresponding to Random Forest Classifier</a:t>
            </a:r>
            <a:endParaRPr lang="en-IN" sz="4000" dirty="0">
              <a:solidFill>
                <a:schemeClr val="tx2">
                  <a:lumMod val="75000"/>
                </a:schemeClr>
              </a:solidFill>
            </a:endParaRPr>
          </a:p>
        </p:txBody>
      </p:sp>
      <p:pic>
        <p:nvPicPr>
          <p:cNvPr id="11" name="Picture Placeholder 10">
            <a:extLst>
              <a:ext uri="{FF2B5EF4-FFF2-40B4-BE49-F238E27FC236}">
                <a16:creationId xmlns:a16="http://schemas.microsoft.com/office/drawing/2014/main" id="{78E78CF8-465B-4982-B909-4F2A200DEB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29" r="1029"/>
          <a:stretch/>
        </p:blipFill>
        <p:spPr>
          <a:xfrm>
            <a:off x="5410200" y="2228850"/>
            <a:ext cx="5942012" cy="3974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 Placeholder 8">
            <a:extLst>
              <a:ext uri="{FF2B5EF4-FFF2-40B4-BE49-F238E27FC236}">
                <a16:creationId xmlns:a16="http://schemas.microsoft.com/office/drawing/2014/main" id="{8992B931-686B-40EA-9904-BD4423D7842E}"/>
              </a:ext>
            </a:extLst>
          </p:cNvPr>
          <p:cNvSpPr>
            <a:spLocks noGrp="1"/>
          </p:cNvSpPr>
          <p:nvPr>
            <p:ph type="body" sz="half" idx="2"/>
          </p:nvPr>
        </p:nvSpPr>
        <p:spPr>
          <a:xfrm>
            <a:off x="839788" y="2228849"/>
            <a:ext cx="3932237" cy="3974305"/>
          </a:xfrm>
        </p:spPr>
        <p:txBody>
          <a:bodyPr>
            <a:normAutofit/>
          </a:bodyPr>
          <a:lstStyle/>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r>
              <a:rPr lang="en-US" sz="1400" b="0" dirty="0">
                <a:latin typeface="Times New Roman" panose="02020603050405020304" pitchFamily="18" charset="0"/>
                <a:cs typeface="Times New Roman" panose="02020603050405020304" pitchFamily="18" charset="0"/>
              </a:rPr>
              <a:t>The confusion matrix shows the accuracy of the optimal model. It predicted that correspond to 0, only 4.63% is wrong and 36.74% is right. Whereas corresponds to 1 is 15.36% are wrong values and 43.27% is right. So almost 20% is predicted wrong and 80% is right.</a:t>
            </a:r>
            <a:endParaRPr lang="en-IN"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22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1B7C3B-C644-4EDA-8185-0BD7271BB03E}"/>
              </a:ext>
            </a:extLst>
          </p:cNvPr>
          <p:cNvSpPr>
            <a:spLocks noGrp="1"/>
          </p:cNvSpPr>
          <p:nvPr>
            <p:ph type="title"/>
          </p:nvPr>
        </p:nvSpPr>
        <p:spPr>
          <a:xfrm>
            <a:off x="839788" y="457200"/>
            <a:ext cx="10512424" cy="1076325"/>
          </a:xfrm>
        </p:spPr>
        <p:txBody>
          <a:bodyPr>
            <a:normAutofit fontScale="90000"/>
          </a:bodyPr>
          <a:lstStyle/>
          <a:p>
            <a:pPr algn="ctr"/>
            <a:r>
              <a:rPr lang="en-CA" sz="3600" b="1" kern="0"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ROC curve of the optimal model Random Forest Classifier Algorithm</a:t>
            </a:r>
            <a:endParaRPr lang="en-IN" sz="3600" dirty="0">
              <a:solidFill>
                <a:schemeClr val="tx2">
                  <a:lumMod val="75000"/>
                </a:schemeClr>
              </a:solidFill>
            </a:endParaRPr>
          </a:p>
        </p:txBody>
      </p:sp>
      <p:pic>
        <p:nvPicPr>
          <p:cNvPr id="11" name="Picture Placeholder 10">
            <a:extLst>
              <a:ext uri="{FF2B5EF4-FFF2-40B4-BE49-F238E27FC236}">
                <a16:creationId xmlns:a16="http://schemas.microsoft.com/office/drawing/2014/main" id="{78E78CF8-465B-4982-B909-4F2A200DEB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818" r="6818"/>
          <a:stretch/>
        </p:blipFill>
        <p:spPr>
          <a:xfrm>
            <a:off x="1360687" y="2057400"/>
            <a:ext cx="4735313" cy="37390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 Placeholder 8">
            <a:extLst>
              <a:ext uri="{FF2B5EF4-FFF2-40B4-BE49-F238E27FC236}">
                <a16:creationId xmlns:a16="http://schemas.microsoft.com/office/drawing/2014/main" id="{8992B931-686B-40EA-9904-BD4423D7842E}"/>
              </a:ext>
            </a:extLst>
          </p:cNvPr>
          <p:cNvSpPr>
            <a:spLocks noGrp="1"/>
          </p:cNvSpPr>
          <p:nvPr>
            <p:ph type="body" sz="half" idx="2"/>
          </p:nvPr>
        </p:nvSpPr>
        <p:spPr>
          <a:xfrm>
            <a:off x="6810375" y="2057400"/>
            <a:ext cx="4276725" cy="3811588"/>
          </a:xfrm>
        </p:spPr>
        <p:txBody>
          <a:bodyPr>
            <a:normAutofit/>
          </a:bodyPr>
          <a:lstStyle/>
          <a:p>
            <a:pPr algn="just">
              <a:lnSpc>
                <a:spcPct val="170000"/>
              </a:lnSpc>
            </a:pPr>
            <a:endParaRPr lang="en-US" sz="1400" b="0" dirty="0">
              <a:latin typeface="Times New Roman" panose="02020603050405020304" pitchFamily="18" charset="0"/>
              <a:cs typeface="Times New Roman" panose="02020603050405020304" pitchFamily="18" charset="0"/>
            </a:endParaRPr>
          </a:p>
          <a:p>
            <a:pPr algn="just">
              <a:lnSpc>
                <a:spcPct val="170000"/>
              </a:lnSpc>
            </a:pPr>
            <a:r>
              <a:rPr lang="en-US" sz="1400" b="0" dirty="0">
                <a:latin typeface="Times New Roman" panose="02020603050405020304" pitchFamily="18" charset="0"/>
                <a:cs typeface="Times New Roman" panose="02020603050405020304" pitchFamily="18" charset="0"/>
              </a:rPr>
              <a:t>ROC curve is short of Receiver Operating Characteristics. Generally, if the AUC value lies between 0.5 to 1, where 0.5-0.6 </a:t>
            </a:r>
            <a:r>
              <a:rPr lang="en-US" sz="1400" b="0" dirty="0" err="1">
                <a:latin typeface="Times New Roman" panose="02020603050405020304" pitchFamily="18" charset="0"/>
                <a:cs typeface="Times New Roman" panose="02020603050405020304" pitchFamily="18" charset="0"/>
              </a:rPr>
              <a:t>auc</a:t>
            </a:r>
            <a:r>
              <a:rPr lang="en-US" sz="1400" b="0" dirty="0">
                <a:latin typeface="Times New Roman" panose="02020603050405020304" pitchFamily="18" charset="0"/>
                <a:cs typeface="Times New Roman" panose="02020603050405020304" pitchFamily="18" charset="0"/>
              </a:rPr>
              <a:t> denotes a bad classifier, 0.7 to 0.8 is considered acceptable, and 1 denotes an excellent classifier and our model gives the </a:t>
            </a:r>
            <a:r>
              <a:rPr lang="en-US" sz="1400" b="0" dirty="0" err="1">
                <a:latin typeface="Times New Roman" panose="02020603050405020304" pitchFamily="18" charset="0"/>
                <a:cs typeface="Times New Roman" panose="02020603050405020304" pitchFamily="18" charset="0"/>
              </a:rPr>
              <a:t>auc</a:t>
            </a:r>
            <a:r>
              <a:rPr lang="en-US" sz="1400" b="0" dirty="0">
                <a:latin typeface="Times New Roman" panose="02020603050405020304" pitchFamily="18" charset="0"/>
                <a:cs typeface="Times New Roman" panose="02020603050405020304" pitchFamily="18" charset="0"/>
              </a:rPr>
              <a:t> 0.8, which is much closed to 1. It means our roc curve gives the fair </a:t>
            </a:r>
            <a:r>
              <a:rPr lang="en-US" sz="1400" b="0" dirty="0" err="1">
                <a:latin typeface="Times New Roman" panose="02020603050405020304" pitchFamily="18" charset="0"/>
                <a:cs typeface="Times New Roman" panose="02020603050405020304" pitchFamily="18" charset="0"/>
              </a:rPr>
              <a:t>auc</a:t>
            </a:r>
            <a:r>
              <a:rPr lang="en-US" sz="1400" b="0" dirty="0">
                <a:latin typeface="Times New Roman" panose="02020603050405020304" pitchFamily="18" charset="0"/>
                <a:cs typeface="Times New Roman" panose="02020603050405020304" pitchFamily="18" charset="0"/>
              </a:rPr>
              <a:t> score.</a:t>
            </a:r>
            <a:endParaRPr lang="en-IN"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926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C495-5202-4547-871F-0BF60E457A85}"/>
              </a:ext>
            </a:extLst>
          </p:cNvPr>
          <p:cNvSpPr>
            <a:spLocks noGrp="1"/>
          </p:cNvSpPr>
          <p:nvPr>
            <p:ph type="title"/>
          </p:nvPr>
        </p:nvSpPr>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Conclusion</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AF789-CE1A-4A0F-8571-F63717CA67FB}"/>
              </a:ext>
            </a:extLst>
          </p:cNvPr>
          <p:cNvSpPr>
            <a:spLocks noGrp="1"/>
          </p:cNvSpPr>
          <p:nvPr>
            <p:ph idx="1"/>
          </p:nvPr>
        </p:nvSpPr>
        <p:spPr/>
        <p:txBody>
          <a:bodyPr>
            <a:normAutofit/>
          </a:bodyPr>
          <a:lstStyle/>
          <a:p>
            <a:pPr marL="0" indent="0" algn="just">
              <a:lnSpc>
                <a:spcPct val="200000"/>
              </a:lnSpc>
              <a:buNone/>
            </a:pPr>
            <a:r>
              <a:rPr lang="en-CA" sz="1400" spc="-5" dirty="0">
                <a:effectLst/>
                <a:latin typeface="Times New Roman" panose="02020603050405020304" pitchFamily="18" charset="0"/>
                <a:ea typeface="Calibri" panose="020F0502020204030204" pitchFamily="34" charset="0"/>
                <a:cs typeface="Times New Roman" panose="02020603050405020304" pitchFamily="18" charset="0"/>
              </a:rPr>
              <a:t>I collected data from CSV file, half of values were missing, and I did not throw up all values, instead of removing NULL values, I tried to fill the values with mean and mode. I have done exploratory data analysis to answer all the research questions. I used one-hot encoded features and tried different models. We also normalized our data with the help of min-max scaling. </a:t>
            </a:r>
          </a:p>
          <a:p>
            <a:pPr marL="0" indent="0" algn="just">
              <a:lnSpc>
                <a:spcPct val="200000"/>
              </a:lnSpc>
              <a:buNone/>
            </a:pPr>
            <a:r>
              <a:rPr lang="en-CA" sz="1400" spc="-5" dirty="0">
                <a:effectLst/>
                <a:latin typeface="Times New Roman" panose="02020603050405020304" pitchFamily="18" charset="0"/>
                <a:ea typeface="Calibri" panose="020F0502020204030204" pitchFamily="34" charset="0"/>
                <a:cs typeface="Times New Roman" panose="02020603050405020304" pitchFamily="18" charset="0"/>
              </a:rPr>
              <a:t>Random Forest classification is the best fit model of our dataset, so we made confusion matrix corresponding to RFC and made the ROC curve with our optimal model. </a:t>
            </a:r>
            <a:r>
              <a:rPr lang="en-CA" sz="1400" spc="-5" dirty="0">
                <a:latin typeface="Times New Roman" panose="02020603050405020304" pitchFamily="18" charset="0"/>
                <a:ea typeface="Calibri" panose="020F0502020204030204" pitchFamily="34" charset="0"/>
                <a:cs typeface="Times New Roman" panose="02020603050405020304" pitchFamily="18" charset="0"/>
              </a:rPr>
              <a:t>Moreover, we find out top rated restaurants are present in the BTM city and the minimum rating of all these restaurants are lies under between 3.79 to 3.52. </a:t>
            </a:r>
            <a:r>
              <a:rPr lang="en-US" sz="1400" spc="-5" dirty="0">
                <a:latin typeface="Times New Roman" panose="02020603050405020304" pitchFamily="18" charset="0"/>
                <a:ea typeface="Calibri" panose="020F0502020204030204" pitchFamily="34" charset="0"/>
                <a:cs typeface="Times New Roman" panose="02020603050405020304" pitchFamily="18" charset="0"/>
              </a:rPr>
              <a:t>Also, we can say that the average rating of new restaurants in Bangalore would be lies in between the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151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B913CE-52A4-41A4-B43D-DF5E5AF919E1}"/>
              </a:ext>
            </a:extLst>
          </p:cNvPr>
          <p:cNvSpPr>
            <a:spLocks noGrp="1"/>
          </p:cNvSpPr>
          <p:nvPr>
            <p:ph type="title"/>
          </p:nvPr>
        </p:nvSpPr>
        <p:spPr>
          <a:xfrm>
            <a:off x="838200" y="2766218"/>
            <a:ext cx="10515600" cy="1325563"/>
          </a:xfrm>
        </p:spPr>
        <p:txBody>
          <a:bodyPr>
            <a:normAutofit/>
          </a:bodyPr>
          <a:lstStyle/>
          <a:p>
            <a:pPr algn="ctr"/>
            <a:r>
              <a:rPr lang="en-US" sz="7200" b="1" dirty="0">
                <a:solidFill>
                  <a:schemeClr val="tx2">
                    <a:lumMod val="75000"/>
                  </a:schemeClr>
                </a:solidFill>
                <a:latin typeface="Times New Roman" panose="02020603050405020304" pitchFamily="18" charset="0"/>
                <a:cs typeface="Times New Roman" panose="02020603050405020304" pitchFamily="18" charset="0"/>
              </a:rPr>
              <a:t>Thankyou</a:t>
            </a:r>
            <a:endParaRPr lang="en-IN" sz="7200"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30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1C3A-4202-4312-8990-ABC1ED6E4EBF}"/>
              </a:ext>
            </a:extLst>
          </p:cNvPr>
          <p:cNvSpPr>
            <a:spLocks noGrp="1"/>
          </p:cNvSpPr>
          <p:nvPr>
            <p:ph type="title"/>
          </p:nvPr>
        </p:nvSpPr>
        <p:spPr>
          <a:xfrm>
            <a:off x="838200" y="276127"/>
            <a:ext cx="10515600" cy="1325563"/>
          </a:xfrm>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Overview</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2B7752-45B0-4135-9FAD-A569A298BCAB}"/>
              </a:ext>
            </a:extLst>
          </p:cNvPr>
          <p:cNvSpPr>
            <a:spLocks noGrp="1"/>
          </p:cNvSpPr>
          <p:nvPr>
            <p:ph idx="1"/>
          </p:nvPr>
        </p:nvSpPr>
        <p:spPr>
          <a:xfrm>
            <a:off x="765111" y="1601690"/>
            <a:ext cx="10431624" cy="4584506"/>
          </a:xfrm>
        </p:spPr>
        <p:txBody>
          <a:bodyPr>
            <a:normAutofit/>
          </a:bodyPr>
          <a:lstStyle/>
          <a:p>
            <a:pPr marL="0" indent="0" algn="just">
              <a:lnSpc>
                <a:spcPct val="200000"/>
              </a:lnSpc>
              <a:spcAft>
                <a:spcPts val="8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Bangalore is the capital and biggest city of the Indian territory of Karnataka. With a populace of more than 15 million, Bangalore is the third-biggest city in India and 27th biggest city in the world.</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Bangalore has an interesting food culture. Eateries from everywhere the world can be found here in Bengaluru, with different sorts of foods.</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Overall, it is possible that Bangalore is the best spot for foodies.</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200000"/>
              </a:lnSpc>
              <a:spcAft>
                <a:spcPts val="8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food business is always at a rise in Bangalore, with 12,000 or more eateries presently active in the city, the number is yet expanding.</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developing number of cafés and dishes in Bangalore draws in me to assess the information to get a few experiences, some interesting facts, and figures. So, there is a </a:t>
            </a:r>
            <a:r>
              <a:rPr lang="en-US" sz="1400" dirty="0">
                <a:latin typeface="Times New Roman" panose="02020603050405020304" pitchFamily="18" charset="0"/>
                <a:ea typeface="Calibri" panose="020F0502020204030204" pitchFamily="34" charset="0"/>
                <a:cs typeface="Times New Roman" panose="02020603050405020304" pitchFamily="18" charset="0"/>
              </a:rPr>
              <a:t>big challenge for a new business to find out location which would be always crowded and in demand. </a:t>
            </a:r>
          </a:p>
          <a:p>
            <a:pPr marL="0" indent="0" algn="just">
              <a:lnSpc>
                <a:spcPct val="200000"/>
              </a:lnSpc>
              <a:spcAft>
                <a:spcPts val="8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So, that’s why I choose the Zomato Bengaluru restaurant dataset for my capstone project. There is a </a:t>
            </a:r>
            <a:r>
              <a:rPr lang="en-US" sz="1400" dirty="0">
                <a:latin typeface="Times New Roman" panose="02020603050405020304" pitchFamily="18" charset="0"/>
                <a:ea typeface="Calibri" panose="020F0502020204030204" pitchFamily="34" charset="0"/>
                <a:cs typeface="Times New Roman" panose="02020603050405020304" pitchFamily="18" charset="0"/>
              </a:rPr>
              <a:t>huge problem for opening a business in Bengaluru.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 will try to find out top rated restaurant area in the Bangalore city.</a:t>
            </a:r>
            <a:r>
              <a:rPr lang="en-US" sz="1400" dirty="0">
                <a:latin typeface="Times New Roman" panose="02020603050405020304" pitchFamily="18" charset="0"/>
                <a:ea typeface="Calibri" panose="020F0502020204030204" pitchFamily="34" charset="0"/>
                <a:cs typeface="Times New Roman" panose="02020603050405020304" pitchFamily="18" charset="0"/>
              </a:rPr>
              <a:t> As, a</a:t>
            </a:r>
            <a:r>
              <a:rPr lang="en-US" sz="1400" dirty="0">
                <a:effectLst/>
                <a:latin typeface="Times New Roman" panose="02020603050405020304" pitchFamily="18" charset="0"/>
                <a:ea typeface="Calibri" panose="020F0502020204030204" pitchFamily="34" charset="0"/>
              </a:rPr>
              <a:t>ll formulation and data visualization are done by using Python Programming Language.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476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F391-5DCB-410B-867C-3056F832501D}"/>
              </a:ext>
            </a:extLst>
          </p:cNvPr>
          <p:cNvSpPr>
            <a:spLocks noGrp="1"/>
          </p:cNvSpPr>
          <p:nvPr>
            <p:ph type="title"/>
          </p:nvPr>
        </p:nvSpPr>
        <p:spPr>
          <a:xfrm>
            <a:off x="838200" y="271819"/>
            <a:ext cx="10515600" cy="1325563"/>
          </a:xfrm>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Introduction</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A9FE38-283A-4487-8F75-DB3932C0169F}"/>
              </a:ext>
            </a:extLst>
          </p:cNvPr>
          <p:cNvSpPr>
            <a:spLocks noGrp="1"/>
          </p:cNvSpPr>
          <p:nvPr>
            <p:ph idx="1"/>
          </p:nvPr>
        </p:nvSpPr>
        <p:spPr>
          <a:xfrm>
            <a:off x="838200" y="1744824"/>
            <a:ext cx="10515600" cy="4590662"/>
          </a:xfrm>
        </p:spPr>
        <p:txBody>
          <a:bodyPr>
            <a:normAutofit fontScale="92500" lnSpcReduction="10000"/>
          </a:bodyPr>
          <a:lstStyle/>
          <a:p>
            <a:pPr marL="0" indent="0" algn="just">
              <a:lnSpc>
                <a:spcPct val="200000"/>
              </a:lnSpc>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My dataset is based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on the restaurants in Bengaluru. This dataset contains 51717 records and 17 attributes. This dataset basically contains the information regarding the restaurants dine in, takeout and online order options, reviews, and type of restaurants like casual dining, pubs, bars and café, type of cuisine and all. </a:t>
            </a:r>
          </a:p>
          <a:p>
            <a:pPr marL="0" indent="0" algn="just">
              <a:lnSpc>
                <a:spcPct val="200000"/>
              </a:lnSpc>
              <a:spcAft>
                <a:spcPts val="800"/>
              </a:spcAft>
              <a:buNone/>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main goal of this project to find best top-rated restaurants in Bengaluru city and does the cost of food affect the rating of restaurants. I will try to figure out which cuisines are famous, about dine-in and takeout option in Bengaluru. These days, mostly people do not have time to cook food at home, so they </a:t>
            </a:r>
            <a:r>
              <a:rPr lang="en-CA" sz="1500" dirty="0">
                <a:effectLst/>
                <a:latin typeface="Times New Roman" panose="02020603050405020304" pitchFamily="18" charset="0"/>
                <a:ea typeface="Calibri" panose="020F0502020204030204" pitchFamily="34" charset="0"/>
                <a:cs typeface="Times New Roman" panose="02020603050405020304" pitchFamily="18" charset="0"/>
              </a:rPr>
              <a:t>are preferring restaurant food. With such an overwhelming demand of restaurants, it has become important to study the demography of a location. </a:t>
            </a:r>
            <a:r>
              <a:rPr lang="en-US" sz="1500" dirty="0">
                <a:latin typeface="Times New Roman" panose="02020603050405020304" pitchFamily="18" charset="0"/>
                <a:ea typeface="Calibri" panose="020F0502020204030204" pitchFamily="34" charset="0"/>
                <a:cs typeface="Times New Roman" panose="02020603050405020304" pitchFamily="18" charset="0"/>
              </a:rPr>
              <a:t>As</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its is a </a:t>
            </a:r>
            <a:r>
              <a:rPr lang="en-US" sz="1500" dirty="0">
                <a:latin typeface="Times New Roman" panose="02020603050405020304" pitchFamily="18" charset="0"/>
                <a:ea typeface="Calibri" panose="020F0502020204030204" pitchFamily="34" charset="0"/>
                <a:cs typeface="Times New Roman" panose="02020603050405020304" pitchFamily="18" charset="0"/>
              </a:rPr>
              <a:t>big challenge for a new business to find out location which would be always crowded and in demand.</a:t>
            </a:r>
          </a:p>
          <a:p>
            <a:pPr marL="0" indent="0" algn="just">
              <a:lnSpc>
                <a:spcPct val="200000"/>
              </a:lnSpc>
              <a:buNone/>
            </a:pPr>
            <a:r>
              <a:rPr lang="en-CA" sz="1500" dirty="0">
                <a:latin typeface="Times New Roman" panose="02020603050405020304" pitchFamily="18" charset="0"/>
                <a:ea typeface="Calibri" panose="020F0502020204030204" pitchFamily="34" charset="0"/>
                <a:cs typeface="Times New Roman" panose="02020603050405020304" pitchFamily="18" charset="0"/>
              </a:rPr>
              <a:t>T</a:t>
            </a:r>
            <a:r>
              <a:rPr lang="en-CA" sz="1500" dirty="0">
                <a:effectLst/>
                <a:latin typeface="Times New Roman" panose="02020603050405020304" pitchFamily="18" charset="0"/>
                <a:ea typeface="Calibri" panose="020F0502020204030204" pitchFamily="34" charset="0"/>
                <a:cs typeface="Times New Roman" panose="02020603050405020304" pitchFamily="18" charset="0"/>
              </a:rPr>
              <a:t>his dataset also contains the reviews for each of the restaurant and cost, from which I will find out the overall rating for the area that would be helpful to find out the top-rated location for setting up a new business. Moreover, I can also find which cuisine is popular in the area and many more.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47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7772-78A0-4B7D-981F-0B31104DA1DC}"/>
              </a:ext>
            </a:extLst>
          </p:cNvPr>
          <p:cNvSpPr>
            <a:spLocks noGrp="1"/>
          </p:cNvSpPr>
          <p:nvPr>
            <p:ph type="title"/>
          </p:nvPr>
        </p:nvSpPr>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Methodology</a:t>
            </a:r>
            <a:endParaRPr lang="en-IN" sz="4000" dirty="0">
              <a:solidFill>
                <a:schemeClr val="tx2">
                  <a:lumMod val="75000"/>
                </a:schemeClr>
              </a:solidFill>
            </a:endParaRPr>
          </a:p>
        </p:txBody>
      </p:sp>
      <p:graphicFrame>
        <p:nvGraphicFramePr>
          <p:cNvPr id="3" name="Diagram 2">
            <a:extLst>
              <a:ext uri="{FF2B5EF4-FFF2-40B4-BE49-F238E27FC236}">
                <a16:creationId xmlns:a16="http://schemas.microsoft.com/office/drawing/2014/main" id="{625EFE76-2F7C-419B-AB54-208B88DD3672}"/>
              </a:ext>
            </a:extLst>
          </p:cNvPr>
          <p:cNvGraphicFramePr/>
          <p:nvPr>
            <p:extLst>
              <p:ext uri="{D42A27DB-BD31-4B8C-83A1-F6EECF244321}">
                <p14:modId xmlns:p14="http://schemas.microsoft.com/office/powerpoint/2010/main" val="3176743838"/>
              </p:ext>
            </p:extLst>
          </p:nvPr>
        </p:nvGraphicFramePr>
        <p:xfrm>
          <a:off x="990600" y="1690688"/>
          <a:ext cx="10210800" cy="469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678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B49D-F4FA-4FC7-9970-22E3AF2ED5E7}"/>
              </a:ext>
            </a:extLst>
          </p:cNvPr>
          <p:cNvSpPr>
            <a:spLocks noGrp="1"/>
          </p:cNvSpPr>
          <p:nvPr>
            <p:ph type="title"/>
          </p:nvPr>
        </p:nvSpPr>
        <p:spPr>
          <a:xfrm>
            <a:off x="1296176" y="365125"/>
            <a:ext cx="9284737" cy="1325563"/>
          </a:xfrm>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Data Detail</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DFB906-ED64-432D-9BDE-E81B0E8D0E56}"/>
              </a:ext>
            </a:extLst>
          </p:cNvPr>
          <p:cNvSpPr>
            <a:spLocks noGrp="1"/>
          </p:cNvSpPr>
          <p:nvPr>
            <p:ph idx="1"/>
          </p:nvPr>
        </p:nvSpPr>
        <p:spPr>
          <a:xfrm>
            <a:off x="1296177" y="1690688"/>
            <a:ext cx="9284737" cy="4351338"/>
          </a:xfrm>
        </p:spPr>
        <p:txBody>
          <a:bodyPr/>
          <a:lstStyle/>
          <a:p>
            <a:pPr algn="just">
              <a:lnSpc>
                <a:spcPct val="200000"/>
              </a:lnSpc>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 have contained 51717 records and 17 attributes from which I had 16 object attributes and 1 numeric attribute.  </a:t>
            </a:r>
          </a:p>
          <a:p>
            <a:pPr algn="just">
              <a:lnSpc>
                <a:spcPct val="200000"/>
              </a:lnSpc>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this dataset I have all the objects at the starting so, I must assign the appropriate datatype to the attributes for the better visualization. </a:t>
            </a:r>
          </a:p>
          <a:p>
            <a:pPr algn="just">
              <a:lnSpc>
                <a:spcPct val="200000"/>
              </a:lnSpc>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After assigning the appropriate data type to the attribute, I have 2 objects, 5 categorical attributes, and 5 numeric data types</a:t>
            </a: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400" dirty="0">
                <a:latin typeface="Times New Roman" panose="02020603050405020304" pitchFamily="18" charset="0"/>
                <a:ea typeface="Calibri" panose="020F0502020204030204" pitchFamily="34" charset="0"/>
                <a:cs typeface="Times New Roman" panose="02020603050405020304" pitchFamily="18" charset="0"/>
              </a:rPr>
              <a:t>At the end I have total </a:t>
            </a: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12 attributes left for my project. </a:t>
            </a:r>
          </a:p>
          <a:p>
            <a:pPr algn="just">
              <a:lnSpc>
                <a:spcPct val="200000"/>
              </a:lnSpc>
              <a:buFont typeface="Wingdings" panose="05000000000000000000" pitchFamily="2" charset="2"/>
              <a:buChar char="Ø"/>
            </a:pPr>
            <a:r>
              <a:rPr lang="en-CA" sz="1400" dirty="0">
                <a:latin typeface="Times New Roman" panose="02020603050405020304" pitchFamily="18" charset="0"/>
                <a:ea typeface="Calibri" panose="020F0502020204030204" pitchFamily="34" charset="0"/>
                <a:cs typeface="Times New Roman" panose="02020603050405020304" pitchFamily="18" charset="0"/>
              </a:rPr>
              <a:t>As, </a:t>
            </a: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I dropped 5 attributes, because that attribute was not giving useful information. The dropped attributes are URL, Phone, address, Dish liked and Menu item.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1823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95DEDC6-1365-4BFC-A8A1-F3665C0CB0E4}"/>
              </a:ext>
            </a:extLst>
          </p:cNvPr>
          <p:cNvGraphicFramePr>
            <a:graphicFrameLocks noGrp="1"/>
          </p:cNvGraphicFramePr>
          <p:nvPr>
            <p:ph idx="1"/>
            <p:extLst>
              <p:ext uri="{D42A27DB-BD31-4B8C-83A1-F6EECF244321}">
                <p14:modId xmlns:p14="http://schemas.microsoft.com/office/powerpoint/2010/main" val="426612536"/>
              </p:ext>
            </p:extLst>
          </p:nvPr>
        </p:nvGraphicFramePr>
        <p:xfrm>
          <a:off x="6736702" y="257175"/>
          <a:ext cx="4926662" cy="2809068"/>
        </p:xfrm>
        <a:graphic>
          <a:graphicData uri="http://schemas.openxmlformats.org/drawingml/2006/table">
            <a:tbl>
              <a:tblPr firstRow="1" bandRow="1">
                <a:tableStyleId>{5C22544A-7EE6-4342-B048-85BDC9FD1C3A}</a:tableStyleId>
              </a:tblPr>
              <a:tblGrid>
                <a:gridCol w="2321166">
                  <a:extLst>
                    <a:ext uri="{9D8B030D-6E8A-4147-A177-3AD203B41FA5}">
                      <a16:colId xmlns:a16="http://schemas.microsoft.com/office/drawing/2014/main" val="3670783062"/>
                    </a:ext>
                  </a:extLst>
                </a:gridCol>
                <a:gridCol w="2605496">
                  <a:extLst>
                    <a:ext uri="{9D8B030D-6E8A-4147-A177-3AD203B41FA5}">
                      <a16:colId xmlns:a16="http://schemas.microsoft.com/office/drawing/2014/main" val="4004376100"/>
                    </a:ext>
                  </a:extLst>
                </a:gridCol>
              </a:tblGrid>
              <a:tr h="174547">
                <a:tc>
                  <a:txBody>
                    <a:bodyPr/>
                    <a:lstStyle/>
                    <a:p>
                      <a:r>
                        <a:rPr lang="en-US" sz="1400" dirty="0">
                          <a:solidFill>
                            <a:schemeClr val="bg1"/>
                          </a:solidFill>
                          <a:latin typeface="Times New Roman" panose="02020603050405020304" pitchFamily="18" charset="0"/>
                          <a:cs typeface="Times New Roman" panose="02020603050405020304" pitchFamily="18" charset="0"/>
                        </a:rPr>
                        <a:t>Attribute</a:t>
                      </a:r>
                      <a:endParaRPr lang="en-IN" sz="1400" dirty="0">
                        <a:solidFill>
                          <a:schemeClr val="bg1"/>
                        </a:solidFill>
                        <a:latin typeface="Times New Roman" panose="02020603050405020304" pitchFamily="18" charset="0"/>
                        <a:cs typeface="Times New Roman" panose="02020603050405020304" pitchFamily="18" charset="0"/>
                      </a:endParaRPr>
                    </a:p>
                  </a:txBody>
                  <a:tcPr>
                    <a:solidFill>
                      <a:schemeClr val="tx2">
                        <a:lumMod val="75000"/>
                      </a:schemeClr>
                    </a:solidFill>
                  </a:tcPr>
                </a:tc>
                <a:tc>
                  <a:txBody>
                    <a:bodyPr/>
                    <a:lstStyle/>
                    <a:p>
                      <a:r>
                        <a:rPr lang="en-US" sz="1400" dirty="0">
                          <a:solidFill>
                            <a:schemeClr val="bg1"/>
                          </a:solidFill>
                          <a:latin typeface="Times New Roman" panose="02020603050405020304" pitchFamily="18" charset="0"/>
                          <a:cs typeface="Times New Roman" panose="02020603050405020304" pitchFamily="18" charset="0"/>
                        </a:rPr>
                        <a:t>Description</a:t>
                      </a:r>
                      <a:endParaRPr lang="en-IN" sz="1400" dirty="0">
                        <a:solidFill>
                          <a:schemeClr val="bg1"/>
                        </a:solidFill>
                        <a:latin typeface="Times New Roman" panose="02020603050405020304" pitchFamily="18" charset="0"/>
                        <a:cs typeface="Times New Roman" panose="02020603050405020304" pitchFamily="18" charset="0"/>
                      </a:endParaRPr>
                    </a:p>
                  </a:txBody>
                  <a:tcPr>
                    <a:solidFill>
                      <a:schemeClr val="tx2">
                        <a:lumMod val="75000"/>
                      </a:schemeClr>
                    </a:solidFill>
                  </a:tcPr>
                </a:tc>
                <a:extLst>
                  <a:ext uri="{0D108BD9-81ED-4DB2-BD59-A6C34878D82A}">
                    <a16:rowId xmlns:a16="http://schemas.microsoft.com/office/drawing/2014/main" val="4210886347"/>
                  </a:ext>
                </a:extLst>
              </a:tr>
              <a:tr h="719594">
                <a:tc>
                  <a:txBody>
                    <a:bodyPr/>
                    <a:lstStyle/>
                    <a:p>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pPr algn="just"/>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represents the name of the restaurant in Bengaluru.</a:t>
                      </a:r>
                      <a:endParaRPr lang="en-IN" sz="12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extLst>
                  <a:ext uri="{0D108BD9-81ED-4DB2-BD59-A6C34878D82A}">
                    <a16:rowId xmlns:a16="http://schemas.microsoft.com/office/drawing/2014/main" val="588343744"/>
                  </a:ext>
                </a:extLst>
              </a:tr>
              <a:tr h="1784674">
                <a:tc>
                  <a:txBody>
                    <a:bodyPr/>
                    <a:lstStyle/>
                    <a:p>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Reviews</a:t>
                      </a:r>
                      <a:endParaRPr lang="en-IN" sz="14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pPr algn="just"/>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has the list of tuples, which are containing the reviews for the restaurant, and each tuple carries two values, rating and review by the customer who visited restaurant.</a:t>
                      </a:r>
                      <a:endParaRPr lang="en-IN" sz="12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extLst>
                  <a:ext uri="{0D108BD9-81ED-4DB2-BD59-A6C34878D82A}">
                    <a16:rowId xmlns:a16="http://schemas.microsoft.com/office/drawing/2014/main" val="1620749713"/>
                  </a:ext>
                </a:extLst>
              </a:tr>
            </a:tbl>
          </a:graphicData>
        </a:graphic>
      </p:graphicFrame>
      <p:graphicFrame>
        <p:nvGraphicFramePr>
          <p:cNvPr id="6" name="Table 6">
            <a:extLst>
              <a:ext uri="{FF2B5EF4-FFF2-40B4-BE49-F238E27FC236}">
                <a16:creationId xmlns:a16="http://schemas.microsoft.com/office/drawing/2014/main" id="{19194E81-79E2-4CFC-BC48-B5724D37D96A}"/>
              </a:ext>
            </a:extLst>
          </p:cNvPr>
          <p:cNvGraphicFramePr>
            <a:graphicFrameLocks noGrp="1"/>
          </p:cNvGraphicFramePr>
          <p:nvPr>
            <p:extLst>
              <p:ext uri="{D42A27DB-BD31-4B8C-83A1-F6EECF244321}">
                <p14:modId xmlns:p14="http://schemas.microsoft.com/office/powerpoint/2010/main" val="4092457770"/>
              </p:ext>
            </p:extLst>
          </p:nvPr>
        </p:nvGraphicFramePr>
        <p:xfrm>
          <a:off x="538165" y="2566274"/>
          <a:ext cx="5391149" cy="4034551"/>
        </p:xfrm>
        <a:graphic>
          <a:graphicData uri="http://schemas.openxmlformats.org/drawingml/2006/table">
            <a:tbl>
              <a:tblPr firstRow="1" bandRow="1">
                <a:tableStyleId>{5C22544A-7EE6-4342-B048-85BDC9FD1C3A}</a:tableStyleId>
              </a:tblPr>
              <a:tblGrid>
                <a:gridCol w="1721331">
                  <a:extLst>
                    <a:ext uri="{9D8B030D-6E8A-4147-A177-3AD203B41FA5}">
                      <a16:colId xmlns:a16="http://schemas.microsoft.com/office/drawing/2014/main" val="2509205232"/>
                    </a:ext>
                  </a:extLst>
                </a:gridCol>
                <a:gridCol w="2306887">
                  <a:extLst>
                    <a:ext uri="{9D8B030D-6E8A-4147-A177-3AD203B41FA5}">
                      <a16:colId xmlns:a16="http://schemas.microsoft.com/office/drawing/2014/main" val="2856406654"/>
                    </a:ext>
                  </a:extLst>
                </a:gridCol>
                <a:gridCol w="1362931">
                  <a:extLst>
                    <a:ext uri="{9D8B030D-6E8A-4147-A177-3AD203B41FA5}">
                      <a16:colId xmlns:a16="http://schemas.microsoft.com/office/drawing/2014/main" val="1248332198"/>
                    </a:ext>
                  </a:extLst>
                </a:gridCol>
              </a:tblGrid>
              <a:tr h="516998">
                <a:tc>
                  <a:txBody>
                    <a:bodyPr/>
                    <a:lstStyle/>
                    <a:p>
                      <a:pPr algn="l"/>
                      <a:r>
                        <a:rPr lang="en-US" sz="1400" dirty="0">
                          <a:latin typeface="Times New Roman" panose="02020603050405020304" pitchFamily="18" charset="0"/>
                          <a:cs typeface="Times New Roman" panose="02020603050405020304" pitchFamily="18" charset="0"/>
                        </a:rPr>
                        <a:t>Attribute</a:t>
                      </a:r>
                      <a:endParaRPr lang="en-IN" sz="1400" dirty="0">
                        <a:latin typeface="Times New Roman" panose="02020603050405020304" pitchFamily="18" charset="0"/>
                        <a:cs typeface="Times New Roman" panose="02020603050405020304" pitchFamily="18" charset="0"/>
                      </a:endParaRPr>
                    </a:p>
                  </a:txBody>
                  <a:tcPr>
                    <a:solidFill>
                      <a:schemeClr val="tx2">
                        <a:lumMod val="75000"/>
                      </a:schemeClr>
                    </a:solidFill>
                  </a:tcPr>
                </a:tc>
                <a:tc>
                  <a:txBody>
                    <a:bodyPr/>
                    <a:lstStyle/>
                    <a:p>
                      <a:pPr algn="l"/>
                      <a:r>
                        <a:rPr lang="en-US" sz="1400" dirty="0">
                          <a:latin typeface="Times New Roman" panose="02020603050405020304" pitchFamily="18" charset="0"/>
                          <a:cs typeface="Times New Roman" panose="02020603050405020304" pitchFamily="18" charset="0"/>
                        </a:rPr>
                        <a:t>Description</a:t>
                      </a:r>
                      <a:endParaRPr lang="en-IN" sz="1400" dirty="0">
                        <a:latin typeface="Times New Roman" panose="02020603050405020304" pitchFamily="18" charset="0"/>
                        <a:cs typeface="Times New Roman" panose="02020603050405020304" pitchFamily="18" charset="0"/>
                      </a:endParaRPr>
                    </a:p>
                  </a:txBody>
                  <a:tcPr>
                    <a:solidFill>
                      <a:schemeClr val="tx2">
                        <a:lumMod val="75000"/>
                      </a:schemeClr>
                    </a:solidFill>
                  </a:tcPr>
                </a:tc>
                <a:tc>
                  <a:txBody>
                    <a:bodyPr/>
                    <a:lstStyle/>
                    <a:p>
                      <a:pPr algn="l"/>
                      <a:r>
                        <a:rPr lang="en-US" sz="1400" dirty="0">
                          <a:latin typeface="Times New Roman" panose="02020603050405020304" pitchFamily="18" charset="0"/>
                          <a:cs typeface="Times New Roman" panose="02020603050405020304" pitchFamily="18" charset="0"/>
                        </a:rPr>
                        <a:t>No. of Levels</a:t>
                      </a:r>
                      <a:endParaRPr lang="en-IN" sz="1400" dirty="0">
                        <a:latin typeface="Times New Roman" panose="02020603050405020304" pitchFamily="18" charset="0"/>
                        <a:cs typeface="Times New Roman" panose="02020603050405020304" pitchFamily="18" charset="0"/>
                      </a:endParaRPr>
                    </a:p>
                  </a:txBody>
                  <a:tcPr>
                    <a:solidFill>
                      <a:schemeClr val="tx2">
                        <a:lumMod val="75000"/>
                      </a:schemeClr>
                    </a:solidFill>
                  </a:tcPr>
                </a:tc>
                <a:extLst>
                  <a:ext uri="{0D108BD9-81ED-4DB2-BD59-A6C34878D82A}">
                    <a16:rowId xmlns:a16="http://schemas.microsoft.com/office/drawing/2014/main" val="3235075165"/>
                  </a:ext>
                </a:extLst>
              </a:tr>
              <a:tr h="632383">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Restaurant Type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pPr algn="just"/>
                      <a:r>
                        <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contains the information on type of restaurant.</a:t>
                      </a:r>
                      <a:endParaRPr lang="en-IN" sz="12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93</a:t>
                      </a:r>
                      <a:endParaRPr lang="en-IN"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extLst>
                  <a:ext uri="{0D108BD9-81ED-4DB2-BD59-A6C34878D82A}">
                    <a16:rowId xmlns:a16="http://schemas.microsoft.com/office/drawing/2014/main" val="2013523537"/>
                  </a:ext>
                </a:extLst>
              </a:tr>
              <a:tr h="907915">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Location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pPr algn="just"/>
                      <a:r>
                        <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carries information area in which a restaurant is situated. I have 3 best locations.</a:t>
                      </a:r>
                      <a:endParaRPr lang="en-IN" sz="12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93</a:t>
                      </a:r>
                      <a:endParaRPr lang="en-IN"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extLst>
                  <a:ext uri="{0D108BD9-81ED-4DB2-BD59-A6C34878D82A}">
                    <a16:rowId xmlns:a16="http://schemas.microsoft.com/office/drawing/2014/main" val="1175851359"/>
                  </a:ext>
                </a:extLst>
              </a:tr>
              <a:tr h="519668">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Cuisines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pPr algn="just"/>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represents the type of cuisine in the restaurants.</a:t>
                      </a:r>
                      <a:endParaRPr lang="en-IN" sz="12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2723</a:t>
                      </a:r>
                      <a:endParaRPr lang="en-IN"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extLst>
                  <a:ext uri="{0D108BD9-81ED-4DB2-BD59-A6C34878D82A}">
                    <a16:rowId xmlns:a16="http://schemas.microsoft.com/office/drawing/2014/main" val="817083739"/>
                  </a:ext>
                </a:extLst>
              </a:tr>
              <a:tr h="519668">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Service Type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pPr algn="just"/>
                      <a:r>
                        <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represents the type of meal in the restaurant.</a:t>
                      </a:r>
                      <a:endParaRPr lang="en-IN" sz="12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extLst>
                  <a:ext uri="{0D108BD9-81ED-4DB2-BD59-A6C34878D82A}">
                    <a16:rowId xmlns:a16="http://schemas.microsoft.com/office/drawing/2014/main" val="196268473"/>
                  </a:ext>
                </a:extLst>
              </a:tr>
              <a:tr h="907915">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City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pPr algn="just"/>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carries the information of the area restaurant is listed. We have top 3 cities.</a:t>
                      </a:r>
                      <a:endParaRPr lang="en-IN" sz="12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IN"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extLst>
                  <a:ext uri="{0D108BD9-81ED-4DB2-BD59-A6C34878D82A}">
                    <a16:rowId xmlns:a16="http://schemas.microsoft.com/office/drawing/2014/main" val="1659905846"/>
                  </a:ext>
                </a:extLst>
              </a:tr>
            </a:tbl>
          </a:graphicData>
        </a:graphic>
      </p:graphicFrame>
      <p:graphicFrame>
        <p:nvGraphicFramePr>
          <p:cNvPr id="7" name="Table 6">
            <a:extLst>
              <a:ext uri="{FF2B5EF4-FFF2-40B4-BE49-F238E27FC236}">
                <a16:creationId xmlns:a16="http://schemas.microsoft.com/office/drawing/2014/main" id="{75147F52-46B4-4D6B-8A12-1167F4822538}"/>
              </a:ext>
            </a:extLst>
          </p:cNvPr>
          <p:cNvGraphicFramePr>
            <a:graphicFrameLocks noGrp="1"/>
          </p:cNvGraphicFramePr>
          <p:nvPr>
            <p:extLst>
              <p:ext uri="{D42A27DB-BD31-4B8C-83A1-F6EECF244321}">
                <p14:modId xmlns:p14="http://schemas.microsoft.com/office/powerpoint/2010/main" val="2802530832"/>
              </p:ext>
            </p:extLst>
          </p:nvPr>
        </p:nvGraphicFramePr>
        <p:xfrm>
          <a:off x="6405562" y="3250950"/>
          <a:ext cx="5257802" cy="3349875"/>
        </p:xfrm>
        <a:graphic>
          <a:graphicData uri="http://schemas.openxmlformats.org/drawingml/2006/table">
            <a:tbl>
              <a:tblPr firstRow="1" bandRow="1">
                <a:tableStyleId>{5C22544A-7EE6-4342-B048-85BDC9FD1C3A}</a:tableStyleId>
              </a:tblPr>
              <a:tblGrid>
                <a:gridCol w="1430834">
                  <a:extLst>
                    <a:ext uri="{9D8B030D-6E8A-4147-A177-3AD203B41FA5}">
                      <a16:colId xmlns:a16="http://schemas.microsoft.com/office/drawing/2014/main" val="3411442175"/>
                    </a:ext>
                  </a:extLst>
                </a:gridCol>
                <a:gridCol w="3826968">
                  <a:extLst>
                    <a:ext uri="{9D8B030D-6E8A-4147-A177-3AD203B41FA5}">
                      <a16:colId xmlns:a16="http://schemas.microsoft.com/office/drawing/2014/main" val="2373713479"/>
                    </a:ext>
                  </a:extLst>
                </a:gridCol>
              </a:tblGrid>
              <a:tr h="463165">
                <a:tc>
                  <a:txBody>
                    <a:bodyPr/>
                    <a:lstStyle/>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Attribute</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extLst>
                  <a:ext uri="{0D108BD9-81ED-4DB2-BD59-A6C34878D82A}">
                    <a16:rowId xmlns:a16="http://schemas.microsoft.com/office/drawing/2014/main" val="3196968891"/>
                  </a:ext>
                </a:extLst>
              </a:tr>
              <a:tr h="370840">
                <a:tc>
                  <a:txBody>
                    <a:bodyPr/>
                    <a:lstStyle/>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Online order</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pPr algn="just"/>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means that restaurant is accepting online order or not.</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solidFill>
                      <a:schemeClr val="accent5">
                        <a:lumMod val="20000"/>
                        <a:lumOff val="80000"/>
                      </a:schemeClr>
                    </a:solidFill>
                  </a:tcPr>
                </a:tc>
                <a:extLst>
                  <a:ext uri="{0D108BD9-81ED-4DB2-BD59-A6C34878D82A}">
                    <a16:rowId xmlns:a16="http://schemas.microsoft.com/office/drawing/2014/main" val="4150656445"/>
                  </a:ext>
                </a:extLst>
              </a:tr>
              <a:tr h="370840">
                <a:tc>
                  <a:txBody>
                    <a:bodyPr/>
                    <a:lstStyle/>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Book Table</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pPr algn="just"/>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carries the table booking options available in the restaurant or not.</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solidFill>
                      <a:schemeClr val="accent5">
                        <a:lumMod val="20000"/>
                        <a:lumOff val="80000"/>
                      </a:schemeClr>
                    </a:solidFill>
                  </a:tcPr>
                </a:tc>
                <a:extLst>
                  <a:ext uri="{0D108BD9-81ED-4DB2-BD59-A6C34878D82A}">
                    <a16:rowId xmlns:a16="http://schemas.microsoft.com/office/drawing/2014/main" val="884949272"/>
                  </a:ext>
                </a:extLst>
              </a:tr>
              <a:tr h="370840">
                <a:tc>
                  <a:txBody>
                    <a:bodyPr/>
                    <a:lstStyle/>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Votes</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pPr algn="just"/>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contains the total number of ratings for the restaurant with actual date and time.</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solidFill>
                      <a:schemeClr val="accent5">
                        <a:lumMod val="20000"/>
                        <a:lumOff val="80000"/>
                      </a:schemeClr>
                    </a:solidFill>
                  </a:tcPr>
                </a:tc>
                <a:extLst>
                  <a:ext uri="{0D108BD9-81ED-4DB2-BD59-A6C34878D82A}">
                    <a16:rowId xmlns:a16="http://schemas.microsoft.com/office/drawing/2014/main" val="193718544"/>
                  </a:ext>
                </a:extLst>
              </a:tr>
              <a:tr h="370840">
                <a:tc>
                  <a:txBody>
                    <a:bodyPr/>
                    <a:lstStyle/>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Rate</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pPr algn="just"/>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contains the rating between 0 to 5.</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solidFill>
                      <a:schemeClr val="accent5">
                        <a:lumMod val="20000"/>
                        <a:lumOff val="80000"/>
                      </a:schemeClr>
                    </a:solidFill>
                  </a:tcPr>
                </a:tc>
                <a:extLst>
                  <a:ext uri="{0D108BD9-81ED-4DB2-BD59-A6C34878D82A}">
                    <a16:rowId xmlns:a16="http://schemas.microsoft.com/office/drawing/2014/main" val="1188680578"/>
                  </a:ext>
                </a:extLst>
              </a:tr>
              <a:tr h="0">
                <a:tc>
                  <a:txBody>
                    <a:bodyPr/>
                    <a:lstStyle/>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Cost</a:t>
                      </a:r>
                      <a:endPar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pPr algn="just"/>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carries the information of cost of food for 2 persons.</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solidFill>
                      <a:schemeClr val="accent5">
                        <a:lumMod val="20000"/>
                        <a:lumOff val="80000"/>
                      </a:schemeClr>
                    </a:solidFill>
                  </a:tcPr>
                </a:tc>
                <a:extLst>
                  <a:ext uri="{0D108BD9-81ED-4DB2-BD59-A6C34878D82A}">
                    <a16:rowId xmlns:a16="http://schemas.microsoft.com/office/drawing/2014/main" val="4089538046"/>
                  </a:ext>
                </a:extLst>
              </a:tr>
            </a:tbl>
          </a:graphicData>
        </a:graphic>
      </p:graphicFrame>
      <p:sp>
        <p:nvSpPr>
          <p:cNvPr id="10" name="Rectangle 9">
            <a:extLst>
              <a:ext uri="{FF2B5EF4-FFF2-40B4-BE49-F238E27FC236}">
                <a16:creationId xmlns:a16="http://schemas.microsoft.com/office/drawing/2014/main" id="{AC08DF52-D6AB-4203-97AF-649FA9C23F5D}"/>
              </a:ext>
            </a:extLst>
          </p:cNvPr>
          <p:cNvSpPr/>
          <p:nvPr/>
        </p:nvSpPr>
        <p:spPr>
          <a:xfrm>
            <a:off x="538165" y="419878"/>
            <a:ext cx="5116186" cy="1800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lumMod val="75000"/>
                  </a:schemeClr>
                </a:solidFill>
                <a:latin typeface="Times New Roman" panose="02020603050405020304" pitchFamily="18" charset="0"/>
                <a:cs typeface="Times New Roman" panose="02020603050405020304" pitchFamily="18" charset="0"/>
              </a:rPr>
              <a:t>Information about objects, categorical &amp; numeric attributes</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17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EB704B-5685-431A-AAA2-7197353B46AF}"/>
              </a:ext>
            </a:extLst>
          </p:cNvPr>
          <p:cNvSpPr>
            <a:spLocks noGrp="1"/>
          </p:cNvSpPr>
          <p:nvPr>
            <p:ph type="title"/>
          </p:nvPr>
        </p:nvSpPr>
        <p:spPr>
          <a:xfrm>
            <a:off x="839787" y="513182"/>
            <a:ext cx="10384939" cy="1394927"/>
          </a:xfrm>
        </p:spPr>
        <p:txBody>
          <a:bodyPr>
            <a:norm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Data Preprocessing</a:t>
            </a:r>
            <a:br>
              <a:rPr lang="en-US" sz="4000" b="1" dirty="0">
                <a:solidFill>
                  <a:schemeClr val="tx2">
                    <a:lumMod val="75000"/>
                  </a:schemeClr>
                </a:solidFill>
                <a:latin typeface="Times New Roman" panose="02020603050405020304" pitchFamily="18" charset="0"/>
                <a:cs typeface="Times New Roman" panose="02020603050405020304" pitchFamily="18" charset="0"/>
              </a:rPr>
            </a:b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0C0E8B6A-3AA5-4E64-BE9C-87C03EB9CFB1}"/>
              </a:ext>
            </a:extLst>
          </p:cNvPr>
          <p:cNvGraphicFramePr>
            <a:graphicFrameLocks noGrp="1"/>
          </p:cNvGraphicFramePr>
          <p:nvPr>
            <p:ph idx="1"/>
            <p:extLst>
              <p:ext uri="{D42A27DB-BD31-4B8C-83A1-F6EECF244321}">
                <p14:modId xmlns:p14="http://schemas.microsoft.com/office/powerpoint/2010/main" val="1182051201"/>
              </p:ext>
            </p:extLst>
          </p:nvPr>
        </p:nvGraphicFramePr>
        <p:xfrm>
          <a:off x="967273" y="2495938"/>
          <a:ext cx="4503738" cy="2296108"/>
        </p:xfrm>
        <a:graphic>
          <a:graphicData uri="http://schemas.openxmlformats.org/drawingml/2006/table">
            <a:tbl>
              <a:tblPr firstRow="1" bandRow="1">
                <a:tableStyleId>{5C22544A-7EE6-4342-B048-85BDC9FD1C3A}</a:tableStyleId>
              </a:tblPr>
              <a:tblGrid>
                <a:gridCol w="2251869">
                  <a:extLst>
                    <a:ext uri="{9D8B030D-6E8A-4147-A177-3AD203B41FA5}">
                      <a16:colId xmlns:a16="http://schemas.microsoft.com/office/drawing/2014/main" val="1689453449"/>
                    </a:ext>
                  </a:extLst>
                </a:gridCol>
                <a:gridCol w="2251869">
                  <a:extLst>
                    <a:ext uri="{9D8B030D-6E8A-4147-A177-3AD203B41FA5}">
                      <a16:colId xmlns:a16="http://schemas.microsoft.com/office/drawing/2014/main" val="917518762"/>
                    </a:ext>
                  </a:extLst>
                </a:gridCol>
              </a:tblGrid>
              <a:tr h="441908">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Attribute</a:t>
                      </a:r>
                      <a:endParaRPr lang="en-IN"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Missing Values</a:t>
                      </a:r>
                      <a:endParaRPr lang="en-IN"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extLst>
                  <a:ext uri="{0D108BD9-81ED-4DB2-BD59-A6C34878D82A}">
                    <a16:rowId xmlns:a16="http://schemas.microsoft.com/office/drawing/2014/main" val="2453646820"/>
                  </a:ext>
                </a:extLst>
              </a:tr>
              <a:tr h="370840">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Rate</a:t>
                      </a:r>
                      <a:endParaRPr lang="en-IN"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7757</a:t>
                      </a:r>
                      <a:endParaRPr lang="en-IN"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1">
                        <a:lumMod val="20000"/>
                        <a:lumOff val="80000"/>
                      </a:schemeClr>
                    </a:solidFill>
                  </a:tcPr>
                </a:tc>
                <a:extLst>
                  <a:ext uri="{0D108BD9-81ED-4DB2-BD59-A6C34878D82A}">
                    <a16:rowId xmlns:a16="http://schemas.microsoft.com/office/drawing/2014/main" val="1892493739"/>
                  </a:ext>
                </a:extLst>
              </a:tr>
              <a:tr h="370840">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Location</a:t>
                      </a:r>
                      <a:endParaRPr lang="en-IN"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IN"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nchor="ctr">
                    <a:solidFill>
                      <a:schemeClr val="accent1">
                        <a:lumMod val="20000"/>
                        <a:lumOff val="80000"/>
                      </a:schemeClr>
                    </a:solidFill>
                  </a:tcPr>
                </a:tc>
                <a:extLst>
                  <a:ext uri="{0D108BD9-81ED-4DB2-BD59-A6C34878D82A}">
                    <a16:rowId xmlns:a16="http://schemas.microsoft.com/office/drawing/2014/main" val="1012824283"/>
                  </a:ext>
                </a:extLst>
              </a:tr>
              <a:tr h="370840">
                <a:tc>
                  <a:txBody>
                    <a:bodyPr/>
                    <a:lstStyle/>
                    <a:p>
                      <a:r>
                        <a:rPr lang="en-US" sz="14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Restaurant Type</a:t>
                      </a:r>
                      <a:endParaRPr lang="en-IN" sz="1200" b="1">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227</a:t>
                      </a:r>
                      <a:endParaRPr lang="en-IN"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solidFill>
                      <a:schemeClr val="accent1">
                        <a:lumMod val="20000"/>
                        <a:lumOff val="80000"/>
                      </a:schemeClr>
                    </a:solidFill>
                  </a:tcPr>
                </a:tc>
                <a:extLst>
                  <a:ext uri="{0D108BD9-81ED-4DB2-BD59-A6C34878D82A}">
                    <a16:rowId xmlns:a16="http://schemas.microsoft.com/office/drawing/2014/main" val="3868200588"/>
                  </a:ext>
                </a:extLst>
              </a:tr>
              <a:tr h="370840">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Cuisines</a:t>
                      </a:r>
                      <a:endParaRPr lang="en-IN"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45</a:t>
                      </a:r>
                      <a:endParaRPr lang="en-IN"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975" marR="53975" marT="53975" marB="53975">
                    <a:solidFill>
                      <a:schemeClr val="accent1">
                        <a:lumMod val="20000"/>
                        <a:lumOff val="80000"/>
                      </a:schemeClr>
                    </a:solidFill>
                  </a:tcPr>
                </a:tc>
                <a:extLst>
                  <a:ext uri="{0D108BD9-81ED-4DB2-BD59-A6C34878D82A}">
                    <a16:rowId xmlns:a16="http://schemas.microsoft.com/office/drawing/2014/main" val="1474904891"/>
                  </a:ext>
                </a:extLst>
              </a:tr>
              <a:tr h="370840">
                <a:tc>
                  <a:txBody>
                    <a:bodyPr/>
                    <a:lstStyle/>
                    <a:p>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Cost</a:t>
                      </a:r>
                      <a:endParaRPr lang="en-IN"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solidFill>
                      <a:schemeClr val="tx2">
                        <a:lumMod val="75000"/>
                      </a:schemeClr>
                    </a:solidFill>
                  </a:tcPr>
                </a:tc>
                <a:tc>
                  <a:txBody>
                    <a:bodyPr/>
                    <a:lstStyle/>
                    <a:p>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345</a:t>
                      </a:r>
                      <a:endParaRPr lang="en-IN" sz="12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3975" marR="53975" marT="53975" marB="53975">
                    <a:solidFill>
                      <a:schemeClr val="accent1">
                        <a:lumMod val="20000"/>
                        <a:lumOff val="80000"/>
                      </a:schemeClr>
                    </a:solidFill>
                  </a:tcPr>
                </a:tc>
                <a:extLst>
                  <a:ext uri="{0D108BD9-81ED-4DB2-BD59-A6C34878D82A}">
                    <a16:rowId xmlns:a16="http://schemas.microsoft.com/office/drawing/2014/main" val="3790975112"/>
                  </a:ext>
                </a:extLst>
              </a:tr>
            </a:tbl>
          </a:graphicData>
        </a:graphic>
      </p:graphicFrame>
      <p:sp>
        <p:nvSpPr>
          <p:cNvPr id="5" name="Text Placeholder 4">
            <a:extLst>
              <a:ext uri="{FF2B5EF4-FFF2-40B4-BE49-F238E27FC236}">
                <a16:creationId xmlns:a16="http://schemas.microsoft.com/office/drawing/2014/main" id="{E6410B60-ACD1-4CAF-A5EC-DCC150CBD543}"/>
              </a:ext>
            </a:extLst>
          </p:cNvPr>
          <p:cNvSpPr>
            <a:spLocks noGrp="1"/>
          </p:cNvSpPr>
          <p:nvPr>
            <p:ph type="body" sz="half" idx="2"/>
          </p:nvPr>
        </p:nvSpPr>
        <p:spPr>
          <a:xfrm>
            <a:off x="6095999" y="1646852"/>
            <a:ext cx="5128727" cy="4503804"/>
          </a:xfrm>
        </p:spPr>
        <p:txBody>
          <a:bodyPr>
            <a:normAutofit/>
          </a:bodyPr>
          <a:lstStyle/>
          <a:p>
            <a:pPr algn="just">
              <a:lnSpc>
                <a:spcPct val="150000"/>
              </a:lnSpc>
              <a:spcAft>
                <a:spcPts val="800"/>
              </a:spcAft>
            </a:pPr>
            <a:endParaRPr lang="en-CA"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CA" sz="1400" dirty="0">
                <a:effectLst/>
                <a:latin typeface="Times New Roman" panose="02020603050405020304" pitchFamily="18" charset="0"/>
                <a:ea typeface="Calibri" panose="020F0502020204030204" pitchFamily="34" charset="0"/>
                <a:cs typeface="Times New Roman" panose="02020603050405020304" pitchFamily="18" charset="0"/>
              </a:rPr>
              <a:t>You can see that total 5 attributes (rate, location, restaurant type, cuisines, cost) have missing data which I have to remove because it imbalanced our dataset. I replaced the Na values for these attributes with the help of mean and mode.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Rate, Cost: In these attributes, I replaced missing value with mean.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Location, Restaurant type, Cuisines: For these attributes, I fill the missing value with mode.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72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899578-5306-417D-A2DC-DB3A4739900D}"/>
              </a:ext>
            </a:extLst>
          </p:cNvPr>
          <p:cNvSpPr>
            <a:spLocks noGrp="1"/>
          </p:cNvSpPr>
          <p:nvPr>
            <p:ph type="title"/>
          </p:nvPr>
        </p:nvSpPr>
        <p:spPr>
          <a:xfrm>
            <a:off x="709159" y="1828799"/>
            <a:ext cx="4230849" cy="1090871"/>
          </a:xfrm>
        </p:spPr>
        <p:txBody>
          <a:bodyPr/>
          <a:lstStyle/>
          <a:p>
            <a:pPr algn="ctr"/>
            <a:r>
              <a:rPr lang="en-US" sz="1800" b="1"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How many restaurants have online order options?</a:t>
            </a:r>
            <a:endParaRPr lang="en-IN" dirty="0">
              <a:solidFill>
                <a:schemeClr val="tx2">
                  <a:lumMod val="75000"/>
                </a:schemeClr>
              </a:solidFill>
            </a:endParaRPr>
          </a:p>
        </p:txBody>
      </p:sp>
      <p:pic>
        <p:nvPicPr>
          <p:cNvPr id="8" name="Content Placeholder 7" descr="Chart, pie chart&#10;&#10;Description automatically generated">
            <a:extLst>
              <a:ext uri="{FF2B5EF4-FFF2-40B4-BE49-F238E27FC236}">
                <a16:creationId xmlns:a16="http://schemas.microsoft.com/office/drawing/2014/main" id="{37AD8710-C52A-4567-BC52-1CB1CFBB315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785" r="7785"/>
          <a:stretch/>
        </p:blipFill>
        <p:spPr>
          <a:xfrm>
            <a:off x="5737850" y="1828800"/>
            <a:ext cx="5744991" cy="4362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 Placeholder 9">
            <a:extLst>
              <a:ext uri="{FF2B5EF4-FFF2-40B4-BE49-F238E27FC236}">
                <a16:creationId xmlns:a16="http://schemas.microsoft.com/office/drawing/2014/main" id="{81FF049B-52A9-4246-BE42-FD7480F59B45}"/>
              </a:ext>
            </a:extLst>
          </p:cNvPr>
          <p:cNvSpPr>
            <a:spLocks noGrp="1"/>
          </p:cNvSpPr>
          <p:nvPr>
            <p:ph type="body" sz="half" idx="2"/>
          </p:nvPr>
        </p:nvSpPr>
        <p:spPr>
          <a:xfrm>
            <a:off x="709159" y="3144416"/>
            <a:ext cx="4301380" cy="3047255"/>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This pie chart gives the information about the restaurants doing online order or not. More than half (58.84%) of the restaurants in the Bangalore city are providing option for online order. However, 41.16% restaurants are not having option of online order.</a:t>
            </a:r>
            <a:endParaRPr lang="en-IN" sz="1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A0C9D8C-E596-418E-ACD0-F56614B5E261}"/>
              </a:ext>
            </a:extLst>
          </p:cNvPr>
          <p:cNvSpPr/>
          <p:nvPr/>
        </p:nvSpPr>
        <p:spPr>
          <a:xfrm>
            <a:off x="858416" y="279918"/>
            <a:ext cx="10440955" cy="1156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Exploratory Data Analysis</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817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2405</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Find The Top-Rated Restaurants using Classification Techniques </vt:lpstr>
      <vt:lpstr>Acknowledgement</vt:lpstr>
      <vt:lpstr>Overview</vt:lpstr>
      <vt:lpstr>Introduction</vt:lpstr>
      <vt:lpstr>Methodology</vt:lpstr>
      <vt:lpstr>Data Detail</vt:lpstr>
      <vt:lpstr>PowerPoint Presentation</vt:lpstr>
      <vt:lpstr>Data Preprocessing </vt:lpstr>
      <vt:lpstr>How many restaurants have online order options?</vt:lpstr>
      <vt:lpstr>How many restaurants have table-booking option?</vt:lpstr>
      <vt:lpstr>How many types of service are present in the restaurants?</vt:lpstr>
      <vt:lpstr>Find the top 5 restaurants name in Bengaluru</vt:lpstr>
      <vt:lpstr>What kind of cuisine is most popular in the locality? </vt:lpstr>
      <vt:lpstr>How many numbers of restaurants in each neighborhood?</vt:lpstr>
      <vt:lpstr>Does cost effects the ratings of the restaurants in cities of Bengaluru? </vt:lpstr>
      <vt:lpstr>Outliers Removed by IQR Score Method</vt:lpstr>
      <vt:lpstr>Correlation matrix using Pearson and Spearman method</vt:lpstr>
      <vt:lpstr>One-Hot Encoding &amp; Min-Max Scaling</vt:lpstr>
      <vt:lpstr>Experimental Design</vt:lpstr>
      <vt:lpstr>Model Implementation &amp; Evaluation</vt:lpstr>
      <vt:lpstr>Confusion matrix Corresponding to Random Forest Classifier</vt:lpstr>
      <vt:lpstr>ROC curve of the optimal model Random Forest Classifier Algorithm</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Top-Rated Restaurant using Classification Techniques </dc:title>
  <dc:creator>Amandeep</dc:creator>
  <cp:lastModifiedBy>Amandeep</cp:lastModifiedBy>
  <cp:revision>12</cp:revision>
  <dcterms:created xsi:type="dcterms:W3CDTF">2022-04-15T02:37:52Z</dcterms:created>
  <dcterms:modified xsi:type="dcterms:W3CDTF">2022-04-19T13:11:51Z</dcterms:modified>
</cp:coreProperties>
</file>