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33" r:id="rId3"/>
    <p:sldId id="348" r:id="rId4"/>
    <p:sldId id="349" r:id="rId5"/>
    <p:sldId id="350" r:id="rId6"/>
    <p:sldId id="363" r:id="rId7"/>
    <p:sldId id="360" r:id="rId8"/>
    <p:sldId id="352" r:id="rId9"/>
    <p:sldId id="353" r:id="rId10"/>
    <p:sldId id="356" r:id="rId11"/>
    <p:sldId id="362" r:id="rId12"/>
    <p:sldId id="357" r:id="rId13"/>
    <p:sldId id="358" r:id="rId14"/>
    <p:sldId id="34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32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0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6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1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hub.org/arm-gpio-introduction" TargetMode="External"/><Relationship Id="rId2" Type="http://schemas.openxmlformats.org/officeDocument/2006/relationships/hyperlink" Target="https://ieeexplore.ieee.org/document/898724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mbetronicx.com/tutorials/microcontrollers/lpc2148/lpc2148-gpio-tutorial-led-interfac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62559-DB5C-4FE7-834F-95B68AD36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3896" y="771987"/>
            <a:ext cx="4842344" cy="3554510"/>
          </a:xfrm>
        </p:spPr>
        <p:txBody>
          <a:bodyPr anchor="b">
            <a:normAutofit/>
          </a:bodyPr>
          <a:lstStyle/>
          <a:p>
            <a:pPr algn="just"/>
            <a:r>
              <a:rPr lang="en-US" sz="4800" dirty="0">
                <a:solidFill>
                  <a:schemeClr val="accent1"/>
                </a:solidFill>
              </a:rPr>
              <a:t>IOT based smart wearable safety gadget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CCC8C-532C-41A1-9FA8-52AF207F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4872922"/>
            <a:ext cx="4511040" cy="1673651"/>
          </a:xfrm>
        </p:spPr>
        <p:txBody>
          <a:bodyPr>
            <a:normAutofit/>
          </a:bodyPr>
          <a:lstStyle/>
          <a:p>
            <a:r>
              <a:rPr lang="en-US" sz="2000" dirty="0"/>
              <a:t>Group-7</a:t>
            </a:r>
          </a:p>
          <a:p>
            <a:r>
              <a:rPr lang="en-US" sz="2000" dirty="0"/>
              <a:t>Amandeep Kaur(748434)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3" descr="Open book on table, blurred shelves of books in background">
            <a:extLst>
              <a:ext uri="{FF2B5EF4-FFF2-40B4-BE49-F238E27FC236}">
                <a16:creationId xmlns:a16="http://schemas.microsoft.com/office/drawing/2014/main" id="{F710A653-AB1D-4B14-B7E5-9C0CC2DA03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976198" y="625683"/>
            <a:ext cx="5573822" cy="592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8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E4531F-35C0-4CD8-B116-6E300F935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1616765"/>
            <a:ext cx="11516139" cy="5075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2CC39E-24E9-41C6-8529-66ACDBDE9EC7}"/>
              </a:ext>
            </a:extLst>
          </p:cNvPr>
          <p:cNvSpPr txBox="1"/>
          <p:nvPr/>
        </p:nvSpPr>
        <p:spPr>
          <a:xfrm>
            <a:off x="1086678" y="689978"/>
            <a:ext cx="79380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02472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A495-BA14-4BBE-8CED-F0006BD4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563757"/>
            <a:ext cx="10168128" cy="4608443"/>
          </a:xfrm>
        </p:spPr>
        <p:txBody>
          <a:bodyPr/>
          <a:lstStyle/>
          <a:p>
            <a:r>
              <a:rPr lang="en-US" dirty="0"/>
              <a:t>When button will be pressed , LED will glow.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B3C76-20F3-47F2-AB83-3D3F0988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2152650"/>
            <a:ext cx="10168128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6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BBCB-943A-41E4-B563-4A63ADC4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implementation with Panic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BBA78D-0254-481D-8AA7-449613CBB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2" y="2844006"/>
            <a:ext cx="10475313" cy="2962275"/>
          </a:xfrm>
        </p:spPr>
      </p:pic>
    </p:spTree>
    <p:extLst>
      <p:ext uri="{BB962C8B-B14F-4D97-AF65-F5344CB8AC3E}">
        <p14:creationId xmlns:p14="http://schemas.microsoft.com/office/powerpoint/2010/main" val="377755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63E5A2-A36B-40F3-A164-4135FBFC2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" y="344557"/>
            <a:ext cx="11701670" cy="6042991"/>
          </a:xfrm>
        </p:spPr>
      </p:pic>
    </p:spTree>
    <p:extLst>
      <p:ext uri="{BB962C8B-B14F-4D97-AF65-F5344CB8AC3E}">
        <p14:creationId xmlns:p14="http://schemas.microsoft.com/office/powerpoint/2010/main" val="314716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81AA-962D-4E35-AAF4-B3AB2371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0421E-8F59-484D-86D1-E961CDBD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2400" dirty="0"/>
              <a:t>Tejonidhi.M.R.,</a:t>
            </a:r>
            <a:r>
              <a:rPr lang="en-US" sz="2400" dirty="0" err="1"/>
              <a:t>Dyana</a:t>
            </a:r>
            <a:r>
              <a:rPr lang="en-US" sz="2400" dirty="0"/>
              <a:t>. </a:t>
            </a:r>
            <a:r>
              <a:rPr lang="en-US" sz="2400" dirty="0" err="1"/>
              <a:t>M.K.Aishwarya</a:t>
            </a:r>
            <a:r>
              <a:rPr lang="en-US" sz="2400" dirty="0"/>
              <a:t>, </a:t>
            </a:r>
            <a:r>
              <a:rPr lang="en-US" sz="2400" dirty="0" err="1"/>
              <a:t>Nagamma.H</a:t>
            </a:r>
            <a:r>
              <a:rPr lang="en-US" sz="2400" dirty="0"/>
              <a:t>., </a:t>
            </a:r>
            <a:r>
              <a:rPr lang="en-US" sz="2400" dirty="0" err="1"/>
              <a:t>Chaithara.K.S</a:t>
            </a:r>
            <a:r>
              <a:rPr lang="en-US" sz="2400" dirty="0"/>
              <a:t>. (2019),IOT based smart </a:t>
            </a:r>
            <a:r>
              <a:rPr lang="en-US" sz="2400" dirty="0" err="1"/>
              <a:t>secuirty</a:t>
            </a:r>
            <a:r>
              <a:rPr lang="en-US" sz="2400" dirty="0"/>
              <a:t> gadget for women’s safety, International Conference on Advance in Information Technology. </a:t>
            </a:r>
            <a:r>
              <a:rPr lang="en-US" sz="2400" u="sng" dirty="0">
                <a:hlinkClick r:id="rId2"/>
              </a:rPr>
              <a:t>https://ieeexplore.ieee.org/document/8987242</a:t>
            </a:r>
            <a:r>
              <a:rPr lang="en-US" sz="2400" u="sng" dirty="0"/>
              <a:t>.</a:t>
            </a:r>
          </a:p>
          <a:p>
            <a:pPr marL="0" lvl="0" indent="0">
              <a:buNone/>
            </a:pPr>
            <a:endParaRPr lang="en-US" sz="2400" u="sng" dirty="0"/>
          </a:p>
          <a:p>
            <a:r>
              <a:rPr lang="en-US" sz="2400" dirty="0"/>
              <a:t>Electronic hub(2016).Arm GPIO Introduction.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757C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https://www.electronicshub.org/arm-gpio-introduction</a:t>
            </a:r>
            <a:r>
              <a:rPr lang="en-US" sz="2400" dirty="0">
                <a:solidFill>
                  <a:srgbClr val="A757C7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A757C7"/>
              </a:solidFill>
            </a:endParaRPr>
          </a:p>
          <a:p>
            <a:r>
              <a:rPr lang="en-US" sz="2400" dirty="0" err="1"/>
              <a:t>Embetronix</a:t>
            </a:r>
            <a:r>
              <a:rPr lang="en-US" sz="2400" dirty="0"/>
              <a:t>.(2020). </a:t>
            </a:r>
            <a:r>
              <a:rPr lang="en-US" sz="2400" dirty="0" err="1"/>
              <a:t>lpc</a:t>
            </a:r>
            <a:r>
              <a:rPr lang="en-US" sz="2400" dirty="0"/>
              <a:t>-</a:t>
            </a:r>
            <a:r>
              <a:rPr lang="en-US" sz="2400" dirty="0" err="1"/>
              <a:t>gpio</a:t>
            </a:r>
            <a:r>
              <a:rPr lang="en-US" sz="2400" dirty="0"/>
              <a:t>-tutorial-led-interfacing.</a:t>
            </a:r>
            <a:endParaRPr lang="en-US" sz="2400" dirty="0">
              <a:solidFill>
                <a:srgbClr val="A757C7"/>
              </a:solidFill>
            </a:endParaRP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https://embetronicx.com/tutorials/microcontrollers/lpc2148/lpc2148-gpio-tutorial-led-interfacing/</a:t>
            </a:r>
            <a:endParaRPr lang="en-US" sz="2400" dirty="0">
              <a:solidFill>
                <a:srgbClr val="A757C7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lvl="0"/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1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C583-7826-4DE6-B199-DDCE7C1B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20" y="946205"/>
            <a:ext cx="10168128" cy="540158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Interfacing of panic button with LPC2148</a:t>
            </a:r>
          </a:p>
        </p:txBody>
      </p:sp>
    </p:spTree>
    <p:extLst>
      <p:ext uri="{BB962C8B-B14F-4D97-AF65-F5344CB8AC3E}">
        <p14:creationId xmlns:p14="http://schemas.microsoft.com/office/powerpoint/2010/main" val="378272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4AE1-700E-4A3C-83AD-0C915815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250D-F22F-4CA9-87AE-239AFEE1C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PINSEL</a:t>
            </a:r>
          </a:p>
          <a:p>
            <a:r>
              <a:rPr lang="en-US" dirty="0"/>
              <a:t>IODIR</a:t>
            </a:r>
          </a:p>
          <a:p>
            <a:r>
              <a:rPr lang="en-US" dirty="0"/>
              <a:t>IOSET</a:t>
            </a:r>
          </a:p>
          <a:p>
            <a:r>
              <a:rPr lang="en-US" dirty="0"/>
              <a:t>IOPIN</a:t>
            </a:r>
          </a:p>
          <a:p>
            <a:r>
              <a:rPr lang="en-US" dirty="0"/>
              <a:t>IOCLR</a:t>
            </a:r>
          </a:p>
        </p:txBody>
      </p:sp>
    </p:spTree>
    <p:extLst>
      <p:ext uri="{BB962C8B-B14F-4D97-AF65-F5344CB8AC3E}">
        <p14:creationId xmlns:p14="http://schemas.microsoft.com/office/powerpoint/2010/main" val="82298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D72D-6DF9-4F7D-BC2B-8FE2F248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Select register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A07387-F4E1-4162-8B2D-E0550687E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01974"/>
              </p:ext>
            </p:extLst>
          </p:nvPr>
        </p:nvGraphicFramePr>
        <p:xfrm>
          <a:off x="1116013" y="2478087"/>
          <a:ext cx="10167936" cy="397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3083725451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1927420884"/>
                    </a:ext>
                  </a:extLst>
                </a:gridCol>
              </a:tblGrid>
              <a:tr h="795144">
                <a:tc>
                  <a:txBody>
                    <a:bodyPr/>
                    <a:lstStyle/>
                    <a:p>
                      <a:r>
                        <a:rPr lang="en-US" sz="2400" dirty="0"/>
                        <a:t>PINSEL P0.0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11097"/>
                  </a:ext>
                </a:extLst>
              </a:tr>
              <a:tr h="795144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739066"/>
                  </a:ext>
                </a:extLst>
              </a:tr>
              <a:tr h="795144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38558"/>
                  </a:ext>
                </a:extLst>
              </a:tr>
              <a:tr h="795144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738938"/>
                  </a:ext>
                </a:extLst>
              </a:tr>
              <a:tr h="795144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9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03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0103-D2CE-4868-B86E-DEC42DE5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IODIR,IOSET,IOCLR,IOPIN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877C-9265-4994-A4C1-F705F47A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IODIR : used to provide direction to devices.</a:t>
            </a:r>
          </a:p>
          <a:p>
            <a:pPr>
              <a:lnSpc>
                <a:spcPct val="170000"/>
              </a:lnSpc>
            </a:pPr>
            <a:r>
              <a:rPr lang="en-US" dirty="0"/>
              <a:t>For example:    To set 0 pin as an output     = 0x00000001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     For example:    To set 5 pin as an output. =0x00000020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8AA158-0611-484D-A2F8-ED73C2368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51135"/>
              </p:ext>
            </p:extLst>
          </p:nvPr>
        </p:nvGraphicFramePr>
        <p:xfrm>
          <a:off x="1021105" y="4616770"/>
          <a:ext cx="104011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">
                  <a:extLst>
                    <a:ext uri="{9D8B030D-6E8A-4147-A177-3AD203B41FA5}">
                      <a16:colId xmlns:a16="http://schemas.microsoft.com/office/drawing/2014/main" val="2765116590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72480519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788774241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963755718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757556637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601016896"/>
                    </a:ext>
                  </a:extLst>
                </a:gridCol>
                <a:gridCol w="387668">
                  <a:extLst>
                    <a:ext uri="{9D8B030D-6E8A-4147-A177-3AD203B41FA5}">
                      <a16:colId xmlns:a16="http://schemas.microsoft.com/office/drawing/2014/main" val="1293432610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245798042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491289886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76207467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510207322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65253371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212257152"/>
                    </a:ext>
                  </a:extLst>
                </a:gridCol>
                <a:gridCol w="267142">
                  <a:extLst>
                    <a:ext uri="{9D8B030D-6E8A-4147-A177-3AD203B41FA5}">
                      <a16:colId xmlns:a16="http://schemas.microsoft.com/office/drawing/2014/main" val="555885860"/>
                    </a:ext>
                  </a:extLst>
                </a:gridCol>
                <a:gridCol w="384423">
                  <a:extLst>
                    <a:ext uri="{9D8B030D-6E8A-4147-A177-3AD203B41FA5}">
                      <a16:colId xmlns:a16="http://schemas.microsoft.com/office/drawing/2014/main" val="3401982357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98482357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229726034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668761951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700599610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770953167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50319766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223473472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680155024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23873871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51180303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8426206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79852465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501052166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4255487975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927303654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856069161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534847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955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831C2C-4C3B-49FA-AC67-C4DA9E118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27899"/>
              </p:ext>
            </p:extLst>
          </p:nvPr>
        </p:nvGraphicFramePr>
        <p:xfrm>
          <a:off x="968096" y="6123940"/>
          <a:ext cx="10463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">
                  <a:extLst>
                    <a:ext uri="{9D8B030D-6E8A-4147-A177-3AD203B41FA5}">
                      <a16:colId xmlns:a16="http://schemas.microsoft.com/office/drawing/2014/main" val="2765116590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72480519"/>
                    </a:ext>
                  </a:extLst>
                </a:gridCol>
                <a:gridCol w="387668">
                  <a:extLst>
                    <a:ext uri="{9D8B030D-6E8A-4147-A177-3AD203B41FA5}">
                      <a16:colId xmlns:a16="http://schemas.microsoft.com/office/drawing/2014/main" val="2788774241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963755718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757556637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601016896"/>
                    </a:ext>
                  </a:extLst>
                </a:gridCol>
                <a:gridCol w="387668">
                  <a:extLst>
                    <a:ext uri="{9D8B030D-6E8A-4147-A177-3AD203B41FA5}">
                      <a16:colId xmlns:a16="http://schemas.microsoft.com/office/drawing/2014/main" val="1293432610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245798042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491289886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76207467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510207322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65253371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212257152"/>
                    </a:ext>
                  </a:extLst>
                </a:gridCol>
                <a:gridCol w="267142">
                  <a:extLst>
                    <a:ext uri="{9D8B030D-6E8A-4147-A177-3AD203B41FA5}">
                      <a16:colId xmlns:a16="http://schemas.microsoft.com/office/drawing/2014/main" val="555885860"/>
                    </a:ext>
                  </a:extLst>
                </a:gridCol>
                <a:gridCol w="384423">
                  <a:extLst>
                    <a:ext uri="{9D8B030D-6E8A-4147-A177-3AD203B41FA5}">
                      <a16:colId xmlns:a16="http://schemas.microsoft.com/office/drawing/2014/main" val="3401982357"/>
                    </a:ext>
                  </a:extLst>
                </a:gridCol>
                <a:gridCol w="227949">
                  <a:extLst>
                    <a:ext uri="{9D8B030D-6E8A-4147-A177-3AD203B41FA5}">
                      <a16:colId xmlns:a16="http://schemas.microsoft.com/office/drawing/2014/main" val="398482357"/>
                    </a:ext>
                  </a:extLst>
                </a:gridCol>
                <a:gridCol w="331524">
                  <a:extLst>
                    <a:ext uri="{9D8B030D-6E8A-4147-A177-3AD203B41FA5}">
                      <a16:colId xmlns:a16="http://schemas.microsoft.com/office/drawing/2014/main" val="1229726034"/>
                    </a:ext>
                  </a:extLst>
                </a:gridCol>
                <a:gridCol w="417876">
                  <a:extLst>
                    <a:ext uri="{9D8B030D-6E8A-4147-A177-3AD203B41FA5}">
                      <a16:colId xmlns:a16="http://schemas.microsoft.com/office/drawing/2014/main" val="668761951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700599610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770953167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50319766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223473472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680155024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23873871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51180303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28426206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798524653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3501052166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4255487975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927303654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1856069161"/>
                    </a:ext>
                  </a:extLst>
                </a:gridCol>
                <a:gridCol w="325783">
                  <a:extLst>
                    <a:ext uri="{9D8B030D-6E8A-4147-A177-3AD203B41FA5}">
                      <a16:colId xmlns:a16="http://schemas.microsoft.com/office/drawing/2014/main" val="534847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95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26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5F24-E3F4-4B78-B9AF-754E17C62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463826"/>
            <a:ext cx="10621087" cy="5708374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IOSET: used to send high logic(on mode).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For example= IOSET0=(1&lt;&lt;0)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                        IOSET1=(1&lt;&lt;5)</a:t>
            </a:r>
          </a:p>
          <a:p>
            <a:pPr>
              <a:lnSpc>
                <a:spcPct val="170000"/>
              </a:lnSpc>
            </a:pPr>
            <a:r>
              <a:rPr lang="en-US" dirty="0"/>
              <a:t>IOCLR : used to send low logic(off mode).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                         IOCLR0=(1&lt;&lt;0)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                        IOCLR1=(1&lt;&lt;5)</a:t>
            </a:r>
          </a:p>
          <a:p>
            <a:pPr>
              <a:lnSpc>
                <a:spcPct val="170000"/>
              </a:lnSpc>
            </a:pPr>
            <a:r>
              <a:rPr lang="en-US" dirty="0"/>
              <a:t>IOPIN: used to read an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7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83F8-0006-4839-BCD7-7B2FF9C1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design with panic button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0EAB41-81E0-4A23-BB81-781340C84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91" y="1444487"/>
            <a:ext cx="11370365" cy="52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2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5111-4E82-4CE3-B78A-146EBE1E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3B17D9-BFF1-4EF8-A782-E5205F17B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133600"/>
            <a:ext cx="9221128" cy="38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A46E-EB98-46B9-B360-626CEA6D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94644-FFB3-48E8-9CE1-D772B777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4" y="2956683"/>
            <a:ext cx="8269356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7732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7E8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5846CB"/>
      </a:accent6>
      <a:hlink>
        <a:srgbClr val="A757C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4818</TotalTime>
  <Words>325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Calibri</vt:lpstr>
      <vt:lpstr>AccentBoxVTI</vt:lpstr>
      <vt:lpstr>IOT based smart wearable safety gadget</vt:lpstr>
      <vt:lpstr>Interfacing of panic button with LPC2148</vt:lpstr>
      <vt:lpstr>Registers</vt:lpstr>
      <vt:lpstr>Pin Select register</vt:lpstr>
      <vt:lpstr>IODIR,IOSET,IOCLR,IOPIN</vt:lpstr>
      <vt:lpstr>PowerPoint Presentation</vt:lpstr>
      <vt:lpstr>Schematic design with panic button</vt:lpstr>
      <vt:lpstr>Coding </vt:lpstr>
      <vt:lpstr>Coding</vt:lpstr>
      <vt:lpstr>PowerPoint Presentation</vt:lpstr>
      <vt:lpstr>PowerPoint Presentation</vt:lpstr>
      <vt:lpstr>Hardware implementation with Panic button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in real time linux embedded based system</dc:title>
  <dc:creator>hcl</dc:creator>
  <cp:lastModifiedBy>hcl</cp:lastModifiedBy>
  <cp:revision>72</cp:revision>
  <dcterms:created xsi:type="dcterms:W3CDTF">2020-05-31T19:51:51Z</dcterms:created>
  <dcterms:modified xsi:type="dcterms:W3CDTF">2020-07-13T00:06:03Z</dcterms:modified>
</cp:coreProperties>
</file>