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7" r:id="rId4"/>
    <p:sldId id="260" r:id="rId5"/>
    <p:sldId id="261" r:id="rId6"/>
    <p:sldId id="263" r:id="rId7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C"/>
    <a:srgbClr val="C0D4ED"/>
    <a:srgbClr val="A0D6C6"/>
    <a:srgbClr val="F9B3BD"/>
    <a:srgbClr val="F9F0AB"/>
    <a:srgbClr val="EEEEEE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DB91D-774C-7449-AB24-306C4173DAB0}" type="datetimeFigureOut">
              <a:rPr lang="fr-FR" smtClean="0"/>
              <a:t>08/04/2015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CC4C4-00A9-4A45-945D-4DDB996BDF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8397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CC4C4-00A9-4A45-945D-4DDB996BDF1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5953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CC4C4-00A9-4A45-945D-4DDB996BDF1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766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F1D1-51C8-EC4A-B541-75325EE3DD94}" type="datetimeFigureOut">
              <a:rPr lang="fr-FR" smtClean="0"/>
              <a:t>08/04/2015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B1E3-0415-8649-B848-17ED5064A7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966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F1D1-51C8-EC4A-B541-75325EE3DD94}" type="datetimeFigureOut">
              <a:rPr lang="fr-FR" smtClean="0"/>
              <a:t>08/04/2015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B1E3-0415-8649-B848-17ED5064A7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9420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F1D1-51C8-EC4A-B541-75325EE3DD94}" type="datetimeFigureOut">
              <a:rPr lang="fr-FR" smtClean="0"/>
              <a:t>08/04/2015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B1E3-0415-8649-B848-17ED5064A7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330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F1D1-51C8-EC4A-B541-75325EE3DD94}" type="datetimeFigureOut">
              <a:rPr lang="fr-FR" smtClean="0"/>
              <a:t>08/04/2015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B1E3-0415-8649-B848-17ED5064A7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31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F1D1-51C8-EC4A-B541-75325EE3DD94}" type="datetimeFigureOut">
              <a:rPr lang="fr-FR" smtClean="0"/>
              <a:t>08/04/2015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B1E3-0415-8649-B848-17ED5064A7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881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F1D1-51C8-EC4A-B541-75325EE3DD94}" type="datetimeFigureOut">
              <a:rPr lang="fr-FR" smtClean="0"/>
              <a:t>08/04/2015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B1E3-0415-8649-B848-17ED5064A7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10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F1D1-51C8-EC4A-B541-75325EE3DD94}" type="datetimeFigureOut">
              <a:rPr lang="fr-FR" smtClean="0"/>
              <a:t>08/04/2015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B1E3-0415-8649-B848-17ED5064A7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387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F1D1-51C8-EC4A-B541-75325EE3DD94}" type="datetimeFigureOut">
              <a:rPr lang="fr-FR" smtClean="0"/>
              <a:t>08/04/2015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B1E3-0415-8649-B848-17ED5064A7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9375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F1D1-51C8-EC4A-B541-75325EE3DD94}" type="datetimeFigureOut">
              <a:rPr lang="fr-FR" smtClean="0"/>
              <a:t>08/04/2015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B1E3-0415-8649-B848-17ED5064A7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916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F1D1-51C8-EC4A-B541-75325EE3DD94}" type="datetimeFigureOut">
              <a:rPr lang="fr-FR" smtClean="0"/>
              <a:t>08/04/2015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B1E3-0415-8649-B848-17ED5064A7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6080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F1D1-51C8-EC4A-B541-75325EE3DD94}" type="datetimeFigureOut">
              <a:rPr lang="fr-FR" smtClean="0"/>
              <a:t>08/04/2015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B1E3-0415-8649-B848-17ED5064A7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8690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9F1D1-51C8-EC4A-B541-75325EE3DD94}" type="datetimeFigureOut">
              <a:rPr lang="fr-FR" smtClean="0"/>
              <a:t>08/04/2015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BB1E3-0415-8649-B848-17ED5064A7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979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124200" y="2222500"/>
            <a:ext cx="29060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0" dirty="0" smtClean="0">
                <a:solidFill>
                  <a:srgbClr val="444444"/>
                </a:solidFill>
                <a:latin typeface="Showcard Gothic"/>
                <a:cs typeface="Showcard Gothic"/>
              </a:rPr>
              <a:t>AWAÏ</a:t>
            </a:r>
            <a:endParaRPr lang="fr-FR" sz="8000" dirty="0">
              <a:solidFill>
                <a:srgbClr val="444444"/>
              </a:solidFill>
              <a:latin typeface="Showcard Gothic"/>
              <a:cs typeface="Showcard Gothic"/>
            </a:endParaRPr>
          </a:p>
        </p:txBody>
      </p:sp>
      <p:pic>
        <p:nvPicPr>
          <p:cNvPr id="5" name="Image 4" descr="grosRondC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0" y="889000"/>
            <a:ext cx="1333500" cy="1270000"/>
          </a:xfrm>
          <a:prstGeom prst="rect">
            <a:avLst/>
          </a:prstGeom>
        </p:spPr>
      </p:pic>
      <p:pic>
        <p:nvPicPr>
          <p:cNvPr id="6" name="Image 5" descr="grosRondCar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723900"/>
            <a:ext cx="1333500" cy="1270000"/>
          </a:xfrm>
          <a:prstGeom prst="rect">
            <a:avLst/>
          </a:prstGeom>
        </p:spPr>
      </p:pic>
      <p:pic>
        <p:nvPicPr>
          <p:cNvPr id="7" name="Image 6" descr="grosRondCom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750" y="1600200"/>
            <a:ext cx="1333500" cy="1270000"/>
          </a:xfrm>
          <a:prstGeom prst="rect">
            <a:avLst/>
          </a:prstGeom>
        </p:spPr>
      </p:pic>
      <p:pic>
        <p:nvPicPr>
          <p:cNvPr id="8" name="Image 7" descr="grosRondContac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152900"/>
            <a:ext cx="1333500" cy="1270000"/>
          </a:xfrm>
          <a:prstGeom prst="rect">
            <a:avLst/>
          </a:prstGeom>
        </p:spPr>
      </p:pic>
      <p:pic>
        <p:nvPicPr>
          <p:cNvPr id="9" name="Image 8" descr="grosRondDep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50" y="3060700"/>
            <a:ext cx="1333500" cy="1270000"/>
          </a:xfrm>
          <a:prstGeom prst="rect">
            <a:avLst/>
          </a:prstGeom>
        </p:spPr>
      </p:pic>
      <p:pic>
        <p:nvPicPr>
          <p:cNvPr id="10" name="Image 9" descr="grosRondPhot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" y="2362200"/>
            <a:ext cx="1333500" cy="1270000"/>
          </a:xfrm>
          <a:prstGeom prst="rect">
            <a:avLst/>
          </a:prstGeom>
        </p:spPr>
      </p:pic>
      <p:pic>
        <p:nvPicPr>
          <p:cNvPr id="11" name="Image 10" descr="airplane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0" y="2717800"/>
            <a:ext cx="482600" cy="48260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4064000" y="3695700"/>
            <a:ext cx="4432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Mockup"/>
                <a:cs typeface="Mockup"/>
              </a:rPr>
              <a:t>Présentation orale TP5</a:t>
            </a:r>
          </a:p>
          <a:p>
            <a:pPr algn="ctr"/>
            <a:r>
              <a:rPr lang="fr-FR" dirty="0" smtClean="0">
                <a:latin typeface="Mockup"/>
                <a:cs typeface="Mockup"/>
              </a:rPr>
              <a:t>Interface et multimédia – IFT215</a:t>
            </a:r>
          </a:p>
          <a:p>
            <a:pPr algn="ctr"/>
            <a:endParaRPr lang="fr-FR" dirty="0" smtClean="0">
              <a:latin typeface="Mockup"/>
              <a:cs typeface="Mockup"/>
            </a:endParaRPr>
          </a:p>
          <a:p>
            <a:pPr algn="ctr"/>
            <a:r>
              <a:rPr lang="fr-FR" dirty="0" smtClean="0">
                <a:latin typeface="Mockup"/>
                <a:cs typeface="Mockup"/>
              </a:rPr>
              <a:t>Jeudi 9 avril 2015</a:t>
            </a:r>
            <a:endParaRPr lang="fr-FR" dirty="0">
              <a:latin typeface="Mockup"/>
              <a:cs typeface="Mockup"/>
            </a:endParaRPr>
          </a:p>
        </p:txBody>
      </p:sp>
      <p:pic>
        <p:nvPicPr>
          <p:cNvPr id="14" name="Image 13" descr="logo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900" y="375920"/>
            <a:ext cx="2036439" cy="347980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914400" y="6121400"/>
            <a:ext cx="758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444444"/>
                </a:solidFill>
                <a:latin typeface="Mockup"/>
                <a:cs typeface="Mockup"/>
              </a:rPr>
              <a:t>CHASSING Frank – FOUILLET Amandine – SENECAL-LEONARD Laurent</a:t>
            </a:r>
            <a:endParaRPr lang="fr-FR" dirty="0">
              <a:solidFill>
                <a:srgbClr val="444444"/>
              </a:solidFill>
              <a:latin typeface="Mockup"/>
              <a:cs typeface="Mockup"/>
            </a:endParaRPr>
          </a:p>
        </p:txBody>
      </p:sp>
    </p:spTree>
    <p:extLst>
      <p:ext uri="{BB962C8B-B14F-4D97-AF65-F5344CB8AC3E}">
        <p14:creationId xmlns:p14="http://schemas.microsoft.com/office/powerpoint/2010/main" val="2696039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238500" y="474990"/>
            <a:ext cx="2806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rgbClr val="444444"/>
                </a:solidFill>
                <a:latin typeface="Showcard Gothic"/>
                <a:cs typeface="Showcard Gothic"/>
              </a:rPr>
              <a:t>Sommaire</a:t>
            </a:r>
            <a:endParaRPr lang="fr-FR" sz="4000" dirty="0">
              <a:solidFill>
                <a:srgbClr val="444444"/>
              </a:solidFill>
              <a:latin typeface="Showcard Gothic"/>
              <a:cs typeface="Showcard Gothic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2095500" y="2368550"/>
            <a:ext cx="5041900" cy="698500"/>
          </a:xfrm>
          <a:prstGeom prst="roundRect">
            <a:avLst/>
          </a:prstGeom>
          <a:solidFill>
            <a:srgbClr val="F9F0AB"/>
          </a:solidFill>
          <a:ln w="3175" cmpd="sng">
            <a:solidFill>
              <a:srgbClr val="4444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rgbClr val="444444"/>
                </a:solidFill>
              </a:rPr>
              <a:t>Concept</a:t>
            </a:r>
            <a:endParaRPr lang="fr-FR" sz="3600" dirty="0">
              <a:solidFill>
                <a:srgbClr val="444444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2095500" y="3219450"/>
            <a:ext cx="5041900" cy="698500"/>
          </a:xfrm>
          <a:prstGeom prst="roundRect">
            <a:avLst/>
          </a:prstGeom>
          <a:solidFill>
            <a:srgbClr val="F9B3BD"/>
          </a:solidFill>
          <a:ln w="3175" cmpd="sng">
            <a:solidFill>
              <a:srgbClr val="4444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rgbClr val="444444"/>
                </a:solidFill>
              </a:rPr>
              <a:t>Démonstration</a:t>
            </a:r>
            <a:endParaRPr lang="fr-FR" sz="3600" dirty="0">
              <a:solidFill>
                <a:srgbClr val="444444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2095500" y="4070350"/>
            <a:ext cx="5041900" cy="698500"/>
          </a:xfrm>
          <a:prstGeom prst="roundRect">
            <a:avLst/>
          </a:prstGeom>
          <a:solidFill>
            <a:srgbClr val="A0D6C6"/>
          </a:solidFill>
          <a:ln w="3175" cmpd="sng">
            <a:solidFill>
              <a:srgbClr val="4444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rgbClr val="444444"/>
                </a:solidFill>
              </a:rPr>
              <a:t>Utilisabilité</a:t>
            </a:r>
            <a:endParaRPr lang="fr-FR" sz="3600" dirty="0">
              <a:solidFill>
                <a:srgbClr val="444444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8516862" y="5981700"/>
            <a:ext cx="436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solidFill>
                  <a:srgbClr val="444444"/>
                </a:solidFill>
                <a:latin typeface="Showcard Gothic"/>
                <a:cs typeface="Showcard Gothic"/>
              </a:rPr>
              <a:t>2</a:t>
            </a:r>
            <a:endParaRPr lang="fr-FR" sz="4000" dirty="0">
              <a:solidFill>
                <a:srgbClr val="444444"/>
              </a:solidFill>
              <a:latin typeface="Showcard Gothic"/>
              <a:cs typeface="Showcard Gothic"/>
            </a:endParaRPr>
          </a:p>
        </p:txBody>
      </p:sp>
    </p:spTree>
    <p:extLst>
      <p:ext uri="{BB962C8B-B14F-4D97-AF65-F5344CB8AC3E}">
        <p14:creationId xmlns:p14="http://schemas.microsoft.com/office/powerpoint/2010/main" val="459171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eur droit 7"/>
          <p:cNvCxnSpPr/>
          <p:nvPr/>
        </p:nvCxnSpPr>
        <p:spPr>
          <a:xfrm>
            <a:off x="0" y="1117600"/>
            <a:ext cx="9144000" cy="0"/>
          </a:xfrm>
          <a:prstGeom prst="line">
            <a:avLst/>
          </a:prstGeom>
          <a:ln>
            <a:solidFill>
              <a:srgbClr val="44444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3467100" y="302090"/>
            <a:ext cx="5448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600" dirty="0" smtClean="0">
                <a:solidFill>
                  <a:srgbClr val="444444"/>
                </a:solidFill>
                <a:latin typeface="Mockup"/>
                <a:cs typeface="Mockup"/>
              </a:rPr>
              <a:t>Présentation du concept</a:t>
            </a:r>
            <a:endParaRPr lang="fr-FR" sz="3600" dirty="0">
              <a:solidFill>
                <a:srgbClr val="444444"/>
              </a:solidFill>
              <a:latin typeface="Mockup"/>
              <a:cs typeface="Mockup"/>
            </a:endParaRPr>
          </a:p>
        </p:txBody>
      </p:sp>
      <p:pic>
        <p:nvPicPr>
          <p:cNvPr id="17" name="Image 16" descr="p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09" y="717550"/>
            <a:ext cx="840921" cy="800100"/>
          </a:xfrm>
          <a:prstGeom prst="rect">
            <a:avLst/>
          </a:prstGeom>
        </p:spPr>
      </p:pic>
      <p:sp>
        <p:nvSpPr>
          <p:cNvPr id="23" name="ZoneTexte 22"/>
          <p:cNvSpPr txBox="1"/>
          <p:nvPr/>
        </p:nvSpPr>
        <p:spPr>
          <a:xfrm>
            <a:off x="8516862" y="5981700"/>
            <a:ext cx="436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solidFill>
                  <a:srgbClr val="444444"/>
                </a:solidFill>
                <a:latin typeface="Showcard Gothic"/>
                <a:cs typeface="Showcard Gothic"/>
              </a:rPr>
              <a:t>3</a:t>
            </a:r>
            <a:endParaRPr lang="fr-FR" sz="4000" dirty="0">
              <a:solidFill>
                <a:srgbClr val="444444"/>
              </a:solidFill>
              <a:latin typeface="Showcard Gothic"/>
              <a:cs typeface="Showcard Gothic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482600" y="1809750"/>
            <a:ext cx="816610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/>
              <a:buChar char="o"/>
            </a:pPr>
            <a:endParaRPr lang="fr-FR" dirty="0" smtClean="0"/>
          </a:p>
          <a:p>
            <a:pPr marL="285750" indent="-285750">
              <a:buFont typeface="Courier New"/>
              <a:buChar char="o"/>
            </a:pPr>
            <a:r>
              <a:rPr lang="fr-FR" dirty="0" smtClean="0"/>
              <a:t>Application mobile d’échange et de communication entre </a:t>
            </a:r>
            <a:r>
              <a:rPr lang="fr-FR" b="1" dirty="0" smtClean="0"/>
              <a:t>utilisateurs éloignés </a:t>
            </a:r>
          </a:p>
          <a:p>
            <a:pPr marL="285750" indent="-285750">
              <a:buFont typeface="Courier New"/>
              <a:buChar char="o"/>
            </a:pPr>
            <a:endParaRPr lang="fr-FR" dirty="0" smtClean="0"/>
          </a:p>
          <a:p>
            <a:pPr marL="285750" indent="-285750">
              <a:buFont typeface="Courier New"/>
              <a:buChar char="o"/>
            </a:pPr>
            <a:r>
              <a:rPr lang="fr-FR" dirty="0" smtClean="0"/>
              <a:t>Rassembler </a:t>
            </a:r>
            <a:r>
              <a:rPr lang="fr-FR" dirty="0"/>
              <a:t>les </a:t>
            </a:r>
            <a:r>
              <a:rPr lang="fr-FR" dirty="0" smtClean="0"/>
              <a:t>systèmes existants (</a:t>
            </a:r>
            <a:r>
              <a:rPr lang="fr-FR" dirty="0"/>
              <a:t>S</a:t>
            </a:r>
            <a:r>
              <a:rPr lang="fr-FR" dirty="0" smtClean="0"/>
              <a:t>kype, Facebook,..) </a:t>
            </a:r>
            <a:r>
              <a:rPr lang="fr-FR" dirty="0"/>
              <a:t>en </a:t>
            </a:r>
            <a:r>
              <a:rPr lang="fr-FR" b="1" dirty="0"/>
              <a:t>une seule </a:t>
            </a:r>
            <a:r>
              <a:rPr lang="fr-FR" b="1" dirty="0" smtClean="0"/>
              <a:t>applicatio</a:t>
            </a:r>
            <a:r>
              <a:rPr lang="fr-FR" dirty="0"/>
              <a:t>n</a:t>
            </a:r>
            <a:endParaRPr lang="fr-FR" dirty="0" smtClean="0"/>
          </a:p>
          <a:p>
            <a:pPr marL="285750" indent="-285750">
              <a:buFont typeface="Courier New"/>
              <a:buChar char="o"/>
            </a:pPr>
            <a:endParaRPr lang="fr-FR" dirty="0"/>
          </a:p>
          <a:p>
            <a:pPr marL="285750" indent="-285750">
              <a:buFont typeface="Courier New"/>
              <a:buChar char="o"/>
            </a:pPr>
            <a:r>
              <a:rPr lang="fr-FR" b="1" dirty="0" smtClean="0"/>
              <a:t>Communication</a:t>
            </a:r>
            <a:r>
              <a:rPr lang="fr-FR" dirty="0" smtClean="0"/>
              <a:t> textuelle, vocale et visuelle</a:t>
            </a:r>
            <a:endParaRPr lang="fr-FR" dirty="0"/>
          </a:p>
          <a:p>
            <a:endParaRPr lang="fr-FR" dirty="0" smtClean="0"/>
          </a:p>
          <a:p>
            <a:pPr marL="285750" indent="-285750">
              <a:buFont typeface="Courier New"/>
              <a:buChar char="o"/>
            </a:pPr>
            <a:r>
              <a:rPr lang="fr-FR" dirty="0"/>
              <a:t>4</a:t>
            </a:r>
            <a:r>
              <a:rPr lang="fr-FR" dirty="0" smtClean="0"/>
              <a:t> fonctionnalités d’</a:t>
            </a:r>
            <a:r>
              <a:rPr lang="fr-FR" b="1" dirty="0" smtClean="0"/>
              <a:t>échange de données </a:t>
            </a:r>
            <a:r>
              <a:rPr lang="fr-FR" dirty="0" smtClean="0"/>
              <a:t>: Photos, Calendrier, Dépenses, Carte </a:t>
            </a:r>
          </a:p>
          <a:p>
            <a:pPr marL="285750" indent="-285750">
              <a:buFont typeface="Courier New"/>
              <a:buChar char="o"/>
            </a:pPr>
            <a:endParaRPr lang="fr-FR" dirty="0"/>
          </a:p>
          <a:p>
            <a:pPr marL="285750" indent="-285750">
              <a:buFont typeface="Courier New"/>
              <a:buChar char="o"/>
            </a:pPr>
            <a:r>
              <a:rPr lang="fr-FR" dirty="0" smtClean="0"/>
              <a:t>Fonctionnement en « </a:t>
            </a:r>
            <a:r>
              <a:rPr lang="fr-FR" b="1" dirty="0" smtClean="0"/>
              <a:t>réseau</a:t>
            </a:r>
            <a:r>
              <a:rPr lang="fr-FR" dirty="0" smtClean="0"/>
              <a:t> » avec des contacts et des listes de partage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5769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eur droit 7"/>
          <p:cNvCxnSpPr/>
          <p:nvPr/>
        </p:nvCxnSpPr>
        <p:spPr>
          <a:xfrm>
            <a:off x="0" y="1117600"/>
            <a:ext cx="9144000" cy="0"/>
          </a:xfrm>
          <a:prstGeom prst="line">
            <a:avLst/>
          </a:prstGeom>
          <a:ln>
            <a:solidFill>
              <a:srgbClr val="44444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3467100" y="302090"/>
            <a:ext cx="5448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600" dirty="0" smtClean="0">
                <a:solidFill>
                  <a:srgbClr val="444444"/>
                </a:solidFill>
                <a:latin typeface="Mockup"/>
                <a:cs typeface="Mockup"/>
              </a:rPr>
              <a:t>Démonstration</a:t>
            </a:r>
            <a:endParaRPr lang="fr-FR" sz="3600" dirty="0">
              <a:solidFill>
                <a:srgbClr val="444444"/>
              </a:solidFill>
              <a:latin typeface="Mockup"/>
              <a:cs typeface="Mockup"/>
            </a:endParaRPr>
          </a:p>
        </p:txBody>
      </p:sp>
      <p:pic>
        <p:nvPicPr>
          <p:cNvPr id="16" name="Image 15" descr="de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30" y="717550"/>
            <a:ext cx="840921" cy="80010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8516862" y="5969000"/>
            <a:ext cx="479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solidFill>
                  <a:srgbClr val="444444"/>
                </a:solidFill>
                <a:latin typeface="Showcard Gothic"/>
                <a:cs typeface="Showcard Gothic"/>
              </a:rPr>
              <a:t>4</a:t>
            </a:r>
            <a:endParaRPr lang="fr-FR" sz="4000" dirty="0">
              <a:solidFill>
                <a:srgbClr val="444444"/>
              </a:solidFill>
              <a:latin typeface="Showcard Gothic"/>
              <a:cs typeface="Showcard Gothic"/>
            </a:endParaRPr>
          </a:p>
        </p:txBody>
      </p:sp>
      <p:pic>
        <p:nvPicPr>
          <p:cNvPr id="2" name="Image 1" descr="accu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0" y="1517650"/>
            <a:ext cx="4254500" cy="4624457"/>
          </a:xfrm>
          <a:prstGeom prst="rect">
            <a:avLst/>
          </a:prstGeom>
          <a:ln>
            <a:solidFill>
              <a:srgbClr val="444444"/>
            </a:solidFill>
          </a:ln>
        </p:spPr>
      </p:pic>
    </p:spTree>
    <p:extLst>
      <p:ext uri="{BB962C8B-B14F-4D97-AF65-F5344CB8AC3E}">
        <p14:creationId xmlns:p14="http://schemas.microsoft.com/office/powerpoint/2010/main" val="1665065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eur droit 7"/>
          <p:cNvCxnSpPr/>
          <p:nvPr/>
        </p:nvCxnSpPr>
        <p:spPr>
          <a:xfrm>
            <a:off x="0" y="1117600"/>
            <a:ext cx="9144000" cy="0"/>
          </a:xfrm>
          <a:prstGeom prst="line">
            <a:avLst/>
          </a:prstGeom>
          <a:ln>
            <a:solidFill>
              <a:srgbClr val="44444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3035300" y="302090"/>
            <a:ext cx="588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600" dirty="0" smtClean="0">
                <a:solidFill>
                  <a:srgbClr val="444444"/>
                </a:solidFill>
                <a:latin typeface="Mockup"/>
                <a:cs typeface="Mockup"/>
              </a:rPr>
              <a:t>Utilisabilité</a:t>
            </a:r>
            <a:endParaRPr lang="fr-FR" sz="3600" dirty="0">
              <a:solidFill>
                <a:srgbClr val="444444"/>
              </a:solidFill>
              <a:latin typeface="Mockup"/>
              <a:cs typeface="Mockup"/>
            </a:endParaRPr>
          </a:p>
        </p:txBody>
      </p:sp>
      <p:pic>
        <p:nvPicPr>
          <p:cNvPr id="20" name="Image 19" descr="utili.pn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51" y="703600"/>
            <a:ext cx="864000" cy="827999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8516862" y="5969000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>
                <a:solidFill>
                  <a:srgbClr val="444444"/>
                </a:solidFill>
                <a:latin typeface="Showcard Gothic"/>
                <a:cs typeface="Showcard Gothic"/>
              </a:rPr>
              <a:t>5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82600" y="1809750"/>
            <a:ext cx="81661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/>
              <a:buChar char="o"/>
            </a:pPr>
            <a:endParaRPr lang="fr-FR" dirty="0" smtClean="0"/>
          </a:p>
          <a:p>
            <a:pPr marL="285750" indent="-285750">
              <a:buFont typeface="Courier New"/>
              <a:buChar char="o"/>
            </a:pPr>
            <a:r>
              <a:rPr lang="fr-FR" b="1" dirty="0" smtClean="0"/>
              <a:t>Facilité d’apprentissage </a:t>
            </a:r>
            <a:r>
              <a:rPr lang="fr-FR" dirty="0" smtClean="0"/>
              <a:t>: ToolTip, Aides sur toutes les pages</a:t>
            </a:r>
            <a:r>
              <a:rPr lang="fr-FR" b="1" dirty="0" smtClean="0"/>
              <a:t> </a:t>
            </a:r>
          </a:p>
          <a:p>
            <a:endParaRPr lang="fr-FR" b="1" dirty="0" smtClean="0"/>
          </a:p>
          <a:p>
            <a:pPr marL="285750" indent="-285750">
              <a:buFont typeface="Courier New"/>
              <a:buChar char="o"/>
            </a:pPr>
            <a:endParaRPr lang="fr-FR" dirty="0" smtClean="0"/>
          </a:p>
          <a:p>
            <a:pPr marL="285750" indent="-285750">
              <a:buFont typeface="Courier New"/>
              <a:buChar char="o"/>
            </a:pPr>
            <a:r>
              <a:rPr lang="fr-FR" b="1" dirty="0" smtClean="0"/>
              <a:t>Facilité d’appropriation </a:t>
            </a:r>
            <a:r>
              <a:rPr lang="fr-FR" dirty="0" smtClean="0"/>
              <a:t>: Icônes significatives, base de navigation permanente </a:t>
            </a:r>
            <a:endParaRPr lang="fr-FR" b="1" dirty="0" smtClean="0"/>
          </a:p>
          <a:p>
            <a:endParaRPr lang="fr-FR" b="1" dirty="0" smtClean="0"/>
          </a:p>
          <a:p>
            <a:pPr marL="285750" indent="-285750">
              <a:buFont typeface="Courier New"/>
              <a:buChar char="o"/>
            </a:pPr>
            <a:endParaRPr lang="fr-FR" dirty="0"/>
          </a:p>
          <a:p>
            <a:pPr marL="285750" indent="-285750">
              <a:buFont typeface="Courier New"/>
              <a:buChar char="o"/>
            </a:pPr>
            <a:r>
              <a:rPr lang="fr-FR" b="1" dirty="0" smtClean="0"/>
              <a:t>Fiabilité </a:t>
            </a:r>
            <a:r>
              <a:rPr lang="fr-FR" dirty="0" smtClean="0"/>
              <a:t>: Gestion des erreurs</a:t>
            </a:r>
          </a:p>
          <a:p>
            <a:endParaRPr lang="fr-FR" dirty="0"/>
          </a:p>
          <a:p>
            <a:endParaRPr lang="fr-FR" dirty="0" smtClean="0"/>
          </a:p>
          <a:p>
            <a:pPr marL="285750" indent="-285750">
              <a:buFont typeface="Courier New"/>
              <a:buChar char="o"/>
            </a:pPr>
            <a:r>
              <a:rPr lang="fr-FR" b="1" dirty="0" smtClean="0"/>
              <a:t>Efficience </a:t>
            </a:r>
            <a:r>
              <a:rPr lang="fr-FR" dirty="0" smtClean="0"/>
              <a:t>: Changement de fonctionnalité possible </a:t>
            </a:r>
            <a:r>
              <a:rPr lang="fr-FR" smtClean="0"/>
              <a:t>et rapide sur </a:t>
            </a:r>
            <a:r>
              <a:rPr lang="fr-FR" dirty="0" smtClean="0"/>
              <a:t>chaque </a:t>
            </a:r>
            <a:r>
              <a:rPr lang="fr-FR" dirty="0" smtClean="0"/>
              <a:t>fenêtre</a:t>
            </a:r>
            <a:endParaRPr lang="fr-FR" b="1" dirty="0" smtClean="0"/>
          </a:p>
          <a:p>
            <a:pPr marL="285750" indent="-285750">
              <a:buFont typeface="Courier New"/>
              <a:buChar char="o"/>
            </a:pPr>
            <a:endParaRPr lang="fr-FR" dirty="0"/>
          </a:p>
          <a:p>
            <a:pPr marL="285750" indent="-285750">
              <a:buFont typeface="Courier New"/>
              <a:buChar char="o"/>
            </a:pPr>
            <a:r>
              <a:rPr lang="fr-FR" b="1" dirty="0" smtClean="0"/>
              <a:t>Satisfaction </a:t>
            </a:r>
            <a:r>
              <a:rPr lang="fr-FR" dirty="0" smtClean="0"/>
              <a:t>: Navigation fluide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3804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124200" y="2222500"/>
            <a:ext cx="33050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0" dirty="0" smtClean="0">
                <a:solidFill>
                  <a:srgbClr val="444444"/>
                </a:solidFill>
                <a:latin typeface="Showcard Gothic"/>
                <a:cs typeface="Showcard Gothic"/>
              </a:rPr>
              <a:t>MERCI</a:t>
            </a:r>
            <a:endParaRPr lang="fr-FR" sz="8000" dirty="0">
              <a:solidFill>
                <a:srgbClr val="444444"/>
              </a:solidFill>
              <a:latin typeface="Showcard Gothic"/>
              <a:cs typeface="Showcard Gothic"/>
            </a:endParaRPr>
          </a:p>
        </p:txBody>
      </p:sp>
      <p:pic>
        <p:nvPicPr>
          <p:cNvPr id="5" name="Image 4" descr="grosRondC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0" y="889000"/>
            <a:ext cx="1333500" cy="1270000"/>
          </a:xfrm>
          <a:prstGeom prst="rect">
            <a:avLst/>
          </a:prstGeom>
        </p:spPr>
      </p:pic>
      <p:pic>
        <p:nvPicPr>
          <p:cNvPr id="6" name="Image 5" descr="grosRondCar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723900"/>
            <a:ext cx="1333500" cy="1270000"/>
          </a:xfrm>
          <a:prstGeom prst="rect">
            <a:avLst/>
          </a:prstGeom>
        </p:spPr>
      </p:pic>
      <p:pic>
        <p:nvPicPr>
          <p:cNvPr id="7" name="Image 6" descr="grosRondCom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750" y="1600200"/>
            <a:ext cx="1333500" cy="1270000"/>
          </a:xfrm>
          <a:prstGeom prst="rect">
            <a:avLst/>
          </a:prstGeom>
        </p:spPr>
      </p:pic>
      <p:pic>
        <p:nvPicPr>
          <p:cNvPr id="8" name="Image 7" descr="grosRondContac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152900"/>
            <a:ext cx="1333500" cy="1270000"/>
          </a:xfrm>
          <a:prstGeom prst="rect">
            <a:avLst/>
          </a:prstGeom>
        </p:spPr>
      </p:pic>
      <p:pic>
        <p:nvPicPr>
          <p:cNvPr id="9" name="Image 8" descr="grosRondDep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50" y="3060700"/>
            <a:ext cx="1333500" cy="1270000"/>
          </a:xfrm>
          <a:prstGeom prst="rect">
            <a:avLst/>
          </a:prstGeom>
        </p:spPr>
      </p:pic>
      <p:pic>
        <p:nvPicPr>
          <p:cNvPr id="10" name="Image 9" descr="grosRondPhot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" y="2362200"/>
            <a:ext cx="1333500" cy="1270000"/>
          </a:xfrm>
          <a:prstGeom prst="rect">
            <a:avLst/>
          </a:prstGeom>
        </p:spPr>
      </p:pic>
      <p:pic>
        <p:nvPicPr>
          <p:cNvPr id="11" name="Image 10" descr="airplane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555" y="2098511"/>
            <a:ext cx="289089" cy="28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978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121</Words>
  <Application>Microsoft Office PowerPoint</Application>
  <PresentationFormat>Affichage à l'écran (4:3)</PresentationFormat>
  <Paragraphs>43</Paragraphs>
  <Slides>6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Pams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Amandine Fouillet</dc:creator>
  <cp:lastModifiedBy>Frank Chassing</cp:lastModifiedBy>
  <cp:revision>11</cp:revision>
  <dcterms:created xsi:type="dcterms:W3CDTF">2015-04-08T01:43:28Z</dcterms:created>
  <dcterms:modified xsi:type="dcterms:W3CDTF">2015-04-09T01:38:30Z</dcterms:modified>
</cp:coreProperties>
</file>