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4" r:id="rId20"/>
    <p:sldId id="275" r:id="rId21"/>
    <p:sldId id="276" r:id="rId22"/>
    <p:sldId id="277"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3" autoAdjust="0"/>
    <p:restoredTop sz="95033" autoAdjust="0"/>
  </p:normalViewPr>
  <p:slideViewPr>
    <p:cSldViewPr snapToGrid="0" snapToObjects="1" showGuides="1">
      <p:cViewPr>
        <p:scale>
          <a:sx n="78" d="100"/>
          <a:sy n="78" d="100"/>
        </p:scale>
        <p:origin x="720" y="72"/>
      </p:cViewPr>
      <p:guideLst/>
    </p:cSldViewPr>
  </p:slideViewPr>
  <p:outlineViewPr>
    <p:cViewPr>
      <p:scale>
        <a:sx n="33" d="100"/>
        <a:sy n="33" d="100"/>
      </p:scale>
      <p:origin x="0" y="-276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5" Type="http://schemas.openxmlformats.org/officeDocument/2006/relationships/customXml" Target="../ink/ink9.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hyperlink" Target="mailto:amandeep1552@gmail.com" TargetMode="Externa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943340" y="2462976"/>
            <a:ext cx="6248660" cy="1769381"/>
          </a:xfrm>
        </p:spPr>
        <p:txBody>
          <a:bodyPr anchor="ctr">
            <a:normAutofit/>
          </a:bodyPr>
          <a:lstStyle/>
          <a:p>
            <a:r>
              <a:rPr lang="en-US" sz="3600" dirty="0">
                <a:solidFill>
                  <a:srgbClr val="0E659B"/>
                </a:solidFill>
              </a:rPr>
              <a:t>CURRENT AND FUTURE I.T TECHNOLOGY TRENDS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365573" y="4507071"/>
            <a:ext cx="5709518" cy="1770101"/>
          </a:xfrm>
        </p:spPr>
        <p:txBody>
          <a:bodyPr>
            <a:normAutofit fontScale="92500" lnSpcReduction="10000"/>
          </a:bodyPr>
          <a:lstStyle/>
          <a:p>
            <a:pPr marL="0" indent="0" algn="r">
              <a:buNone/>
            </a:pPr>
            <a:r>
              <a:rPr lang="en-US" dirty="0"/>
              <a:t>AMANDEEP SINGH KAUR</a:t>
            </a:r>
          </a:p>
          <a:p>
            <a:pPr marL="0" indent="0" algn="r">
              <a:buNone/>
            </a:pPr>
            <a:r>
              <a:rPr lang="en-US" dirty="0">
                <a:hlinkClick r:id="rId4"/>
              </a:rPr>
              <a:t>amandeep1552@gmail.com</a:t>
            </a:r>
            <a:endParaRPr lang="en-US" dirty="0"/>
          </a:p>
          <a:p>
            <a:pPr marL="0" indent="0" algn="r">
              <a:buNone/>
            </a:pPr>
            <a:endParaRPr lang="en-US" dirty="0"/>
          </a:p>
          <a:p>
            <a:pPr marL="0" indent="0" algn="r">
              <a:buNone/>
            </a:pPr>
            <a:r>
              <a:rPr lang="en-US" dirty="0"/>
              <a:t>14 FEB 2023</a:t>
            </a:r>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2400" dirty="0">
                <a:solidFill>
                  <a:schemeClr val="tx1"/>
                </a:solidFill>
                <a:latin typeface="Söhne"/>
              </a:rPr>
              <a:t>Findings</a:t>
            </a:r>
          </a:p>
          <a:p>
            <a:pPr algn="just"/>
            <a:r>
              <a:rPr lang="en-US" sz="2200" dirty="0">
                <a:solidFill>
                  <a:schemeClr val="tx1"/>
                </a:solidFill>
                <a:latin typeface="Söhne"/>
              </a:rPr>
              <a:t>In 2019, top 5 DB’s used were MySQL, Microsoft SQL Server, PostgreSQL,  SQLite and MongoDB</a:t>
            </a:r>
          </a:p>
          <a:p>
            <a:pPr algn="just"/>
            <a:r>
              <a:rPr lang="en-US" sz="2200" dirty="0">
                <a:solidFill>
                  <a:schemeClr val="tx1"/>
                </a:solidFill>
                <a:latin typeface="Söhne"/>
              </a:rPr>
              <a:t>In 2020, top 5 DB’s desired to learn are PostgreSQL, MongoDB, Redis, MySQL and Elasticsearch </a:t>
            </a:r>
          </a:p>
          <a:p>
            <a:pPr algn="just"/>
            <a:r>
              <a:rPr lang="en-US" sz="2200" dirty="0">
                <a:solidFill>
                  <a:schemeClr val="tx1"/>
                </a:solidFill>
                <a:latin typeface="Söhne"/>
              </a:rPr>
              <a:t>The no. of respondents interested in learning PostgreSQL and MongoDB in 2020 is more in comparison to respondents using it in 2019.</a:t>
            </a:r>
          </a:p>
          <a:p>
            <a:pPr algn="just"/>
            <a:r>
              <a:rPr lang="en-US" sz="2200" dirty="0">
                <a:solidFill>
                  <a:schemeClr val="tx1"/>
                </a:solidFill>
                <a:latin typeface="Söhne"/>
              </a:rPr>
              <a:t>Decrease by 40% for desire in MySQL</a:t>
            </a:r>
          </a:p>
          <a:p>
            <a:endParaRPr lang="en-US" sz="2200" dirty="0">
              <a:solidFill>
                <a:schemeClr val="tx1"/>
              </a:solidFill>
              <a:latin typeface="Söhne"/>
            </a:endParaRPr>
          </a:p>
          <a:p>
            <a:endParaRPr lang="en-US" sz="2200" dirty="0">
              <a:solidFill>
                <a:schemeClr val="tx1"/>
              </a:solidFill>
              <a:latin typeface="Söhne"/>
            </a:endParaRPr>
          </a:p>
          <a:p>
            <a:endParaRPr lang="en-US" sz="2200" dirty="0">
              <a:solidFill>
                <a:schemeClr val="tx1"/>
              </a:solidFill>
              <a:latin typeface="Söhne"/>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sz="2400" dirty="0">
                <a:solidFill>
                  <a:schemeClr val="tx1"/>
                </a:solidFill>
                <a:latin typeface="Söhne"/>
              </a:rPr>
              <a:t>Implications</a:t>
            </a:r>
          </a:p>
          <a:p>
            <a:r>
              <a:rPr lang="en-US" sz="2200" dirty="0">
                <a:solidFill>
                  <a:schemeClr val="tx1"/>
                </a:solidFill>
                <a:latin typeface="Söhne"/>
              </a:rPr>
              <a:t>PostgreSQL and MongoDB  are becoming increasingly sought after in 2020 in comparison to previous year</a:t>
            </a:r>
          </a:p>
          <a:p>
            <a:r>
              <a:rPr lang="en-US" sz="2200" dirty="0">
                <a:solidFill>
                  <a:schemeClr val="tx1"/>
                </a:solidFill>
                <a:latin typeface="Söhne"/>
              </a:rPr>
              <a:t>MySQL can become less popular in 2020</a:t>
            </a:r>
          </a:p>
          <a:p>
            <a:r>
              <a:rPr lang="en-US" sz="2200" dirty="0">
                <a:solidFill>
                  <a:schemeClr val="tx1"/>
                </a:solidFill>
                <a:latin typeface="Söhne"/>
              </a:rPr>
              <a:t>Redis and Elasticsearch promise to be more commonly used in 2020</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DASHBOARD’s PERMANENT LINK</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lnSpcReduction="10000"/>
          </a:bodyPr>
          <a:lstStyle/>
          <a:p>
            <a:pPr marL="0" indent="0">
              <a:buNone/>
            </a:pPr>
            <a:r>
              <a:rPr lang="en-US" sz="3200" dirty="0"/>
              <a:t>https://dataplatform.cloud.ibm.com/dashboards/e0680158-a9bd-4f38-9c98-18b5b4c9839f/view/6524a03b03ed37f765b7c0e407ca2d542f362408e7bbd107d2877b490d347697a96a4297c8274852dc455131f0ec1058ca</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CURRENT TECHNOLOGY DASHBOARD</a:t>
            </a:r>
          </a:p>
        </p:txBody>
      </p:sp>
      <p:pic>
        <p:nvPicPr>
          <p:cNvPr id="9" name="Picture 8" descr="Chart&#10;&#10;Description automatically generated">
            <a:extLst>
              <a:ext uri="{FF2B5EF4-FFF2-40B4-BE49-F238E27FC236}">
                <a16:creationId xmlns:a16="http://schemas.microsoft.com/office/drawing/2014/main" id="{BDB3D247-5F76-C483-4401-5E81B9DAAD26}"/>
              </a:ext>
            </a:extLst>
          </p:cNvPr>
          <p:cNvPicPr>
            <a:picLocks noChangeAspect="1"/>
          </p:cNvPicPr>
          <p:nvPr/>
        </p:nvPicPr>
        <p:blipFill>
          <a:blip r:embed="rId2"/>
          <a:stretch>
            <a:fillRect/>
          </a:stretch>
        </p:blipFill>
        <p:spPr>
          <a:xfrm>
            <a:off x="0" y="1365337"/>
            <a:ext cx="12192000" cy="4985359"/>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FUTURE TECHNOLOGY DASHBOARD</a:t>
            </a:r>
          </a:p>
        </p:txBody>
      </p:sp>
      <p:pic>
        <p:nvPicPr>
          <p:cNvPr id="9" name="Picture 8" descr="Chart&#10;&#10;Description automatically generated">
            <a:extLst>
              <a:ext uri="{FF2B5EF4-FFF2-40B4-BE49-F238E27FC236}">
                <a16:creationId xmlns:a16="http://schemas.microsoft.com/office/drawing/2014/main" id="{2EEC41A8-0669-B62F-E72B-6279CAA5446C}"/>
              </a:ext>
            </a:extLst>
          </p:cNvPr>
          <p:cNvPicPr>
            <a:picLocks noChangeAspect="1"/>
          </p:cNvPicPr>
          <p:nvPr/>
        </p:nvPicPr>
        <p:blipFill>
          <a:blip r:embed="rId2"/>
          <a:stretch>
            <a:fillRect/>
          </a:stretch>
        </p:blipFill>
        <p:spPr>
          <a:xfrm>
            <a:off x="0" y="1352811"/>
            <a:ext cx="12192000" cy="5022937"/>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DEMOGRAPHICS DASHBOARD</a:t>
            </a:r>
          </a:p>
        </p:txBody>
      </p:sp>
      <p:pic>
        <p:nvPicPr>
          <p:cNvPr id="6" name="Picture 5" descr="A picture containing chart&#10;&#10;Description automatically generated">
            <a:extLst>
              <a:ext uri="{FF2B5EF4-FFF2-40B4-BE49-F238E27FC236}">
                <a16:creationId xmlns:a16="http://schemas.microsoft.com/office/drawing/2014/main" id="{0E6DC2F5-F5AE-92FC-56BD-49AAC346168F}"/>
              </a:ext>
            </a:extLst>
          </p:cNvPr>
          <p:cNvPicPr>
            <a:picLocks noChangeAspect="1"/>
          </p:cNvPicPr>
          <p:nvPr/>
        </p:nvPicPr>
        <p:blipFill>
          <a:blip r:embed="rId2"/>
          <a:stretch>
            <a:fillRect/>
          </a:stretch>
        </p:blipFill>
        <p:spPr>
          <a:xfrm>
            <a:off x="0" y="1390389"/>
            <a:ext cx="12192000" cy="4935256"/>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71783" y="1343845"/>
            <a:ext cx="2325611" cy="232561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2497394" y="1825625"/>
            <a:ext cx="8856406" cy="4351338"/>
          </a:xfrm>
        </p:spPr>
        <p:txBody>
          <a:bodyPr>
            <a:normAutofit/>
          </a:bodyPr>
          <a:lstStyle/>
          <a:p>
            <a:r>
              <a:rPr lang="en-US" sz="2200" dirty="0">
                <a:solidFill>
                  <a:schemeClr val="tx1"/>
                </a:solidFill>
                <a:latin typeface="Söhne"/>
              </a:rPr>
              <a:t>The main goal was to identify future skill requirements and answer questions such as:</a:t>
            </a:r>
          </a:p>
          <a:p>
            <a:pPr lvl="1"/>
            <a:r>
              <a:rPr lang="en-US" sz="2000" dirty="0">
                <a:solidFill>
                  <a:schemeClr val="tx1"/>
                </a:solidFill>
                <a:latin typeface="Söhne"/>
              </a:rPr>
              <a:t>What are the top programming languages that promise to be more popular in 2020?</a:t>
            </a:r>
          </a:p>
          <a:p>
            <a:pPr lvl="2"/>
            <a:r>
              <a:rPr lang="en-US" sz="1800" dirty="0">
                <a:solidFill>
                  <a:schemeClr val="tx1"/>
                </a:solidFill>
                <a:latin typeface="Söhne"/>
              </a:rPr>
              <a:t>From the dashboard it is evident that Python, TypeScript, GO and Kotlin are four languages that are desired by more respondents in 2020 in comparison to respondents using it in 2019.</a:t>
            </a:r>
          </a:p>
          <a:p>
            <a:pPr lvl="1"/>
            <a:r>
              <a:rPr lang="en-US" sz="2000" dirty="0">
                <a:solidFill>
                  <a:schemeClr val="tx1"/>
                </a:solidFill>
                <a:latin typeface="Söhne"/>
              </a:rPr>
              <a:t>What are the top DB’s that promise to be more sought after in 2020?</a:t>
            </a:r>
          </a:p>
          <a:p>
            <a:pPr lvl="2"/>
            <a:r>
              <a:rPr lang="en-US" sz="1800" dirty="0">
                <a:solidFill>
                  <a:schemeClr val="tx1"/>
                </a:solidFill>
                <a:latin typeface="Söhne"/>
              </a:rPr>
              <a:t>PostgreSQL, MongoDB, Redis and Elasticsearch are four DB’s that has experienced surge in no. of respondents desiring it in 2020 as compared to respondents using it in 2019</a:t>
            </a:r>
          </a:p>
          <a:p>
            <a:pPr lvl="1"/>
            <a:r>
              <a:rPr lang="en-US" sz="2000" dirty="0">
                <a:solidFill>
                  <a:schemeClr val="tx1"/>
                </a:solidFill>
                <a:latin typeface="Söhne"/>
              </a:rPr>
              <a:t>What are the top platforms and web frameworks desired in 2020?</a:t>
            </a:r>
          </a:p>
          <a:p>
            <a:pPr lvl="2"/>
            <a:r>
              <a:rPr lang="en-US" sz="1800" dirty="0">
                <a:solidFill>
                  <a:schemeClr val="tx1"/>
                </a:solidFill>
                <a:latin typeface="Söhne"/>
              </a:rPr>
              <a:t>Top 5 platforms are Linux, Windows, Docker, AWS and Android</a:t>
            </a:r>
          </a:p>
          <a:p>
            <a:pPr lvl="2"/>
            <a:r>
              <a:rPr lang="en-US" sz="1800" dirty="0">
                <a:solidFill>
                  <a:schemeClr val="tx1"/>
                </a:solidFill>
                <a:latin typeface="Söhne"/>
              </a:rPr>
              <a:t>Top 5 web frameworks are React.js, Angular.js, Vue.js, jQuery and ASP.NET</a:t>
            </a:r>
          </a:p>
          <a:p>
            <a:pPr lvl="2"/>
            <a:endParaRPr lang="en-US" sz="1600" dirty="0">
              <a:solidFill>
                <a:schemeClr val="tx1"/>
              </a:solidFill>
              <a:latin typeface="Söhne"/>
            </a:endParaRPr>
          </a:p>
          <a:p>
            <a:pPr lvl="2"/>
            <a:endParaRPr lang="en-US" sz="1800" dirty="0">
              <a:solidFill>
                <a:schemeClr val="tx1"/>
              </a:solidFill>
              <a:latin typeface="Söhne"/>
            </a:endParaRPr>
          </a:p>
          <a:p>
            <a:pPr lvl="1"/>
            <a:endParaRPr lang="en-US" sz="2000" dirty="0">
              <a:solidFill>
                <a:schemeClr val="tx1"/>
              </a:solidFill>
              <a:latin typeface="Söhne"/>
            </a:endParaRP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r>
              <a:rPr lang="en-US" sz="2200" dirty="0">
                <a:solidFill>
                  <a:schemeClr val="tx1"/>
                </a:solidFill>
                <a:latin typeface="Söhne"/>
              </a:rPr>
              <a:t>The subset of survey data conducted by Stack Overflow was analyzed to identify top technologies used in 2019 and desired in 2020.</a:t>
            </a:r>
          </a:p>
          <a:p>
            <a:r>
              <a:rPr lang="en-US" sz="2200" dirty="0">
                <a:solidFill>
                  <a:schemeClr val="tx1"/>
                </a:solidFill>
                <a:latin typeface="Söhne"/>
              </a:rPr>
              <a:t>The exploratory analysis results show that most technologies being used in 2019 are still desired in 2020. </a:t>
            </a:r>
          </a:p>
          <a:p>
            <a:r>
              <a:rPr lang="en-US" sz="2200" dirty="0">
                <a:solidFill>
                  <a:schemeClr val="tx1"/>
                </a:solidFill>
                <a:latin typeface="Söhne"/>
              </a:rPr>
              <a:t>Python, PostgreSQL, MongoDB promise to experience upward trends in 2020</a:t>
            </a:r>
          </a:p>
          <a:p>
            <a:pPr marL="0" indent="0">
              <a:buNone/>
            </a:pPr>
            <a:endParaRPr lang="en-US" sz="2200" dirty="0">
              <a:solidFill>
                <a:schemeClr val="tx1"/>
              </a:solidFill>
              <a:latin typeface="Söhne"/>
            </a:endParaRP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 – OUTLIER DETECTION</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625033" y="1435510"/>
                <a:ext cx="4728767" cy="4741453"/>
              </a:xfrm>
            </p:spPr>
            <p:txBody>
              <a:bodyPr>
                <a:normAutofit/>
              </a:bodyPr>
              <a:lstStyle/>
              <a:p>
                <a:r>
                  <a:rPr lang="en-US" sz="2200" dirty="0">
                    <a:solidFill>
                      <a:schemeClr val="tx1"/>
                    </a:solidFill>
                    <a:latin typeface="Söhne"/>
                  </a:rPr>
                  <a:t>In exploratory analysis, using the boxplot on ‘</a:t>
                </a:r>
                <a:r>
                  <a:rPr lang="en-US" sz="2200" dirty="0" err="1">
                    <a:solidFill>
                      <a:schemeClr val="tx1"/>
                    </a:solidFill>
                    <a:latin typeface="Söhne"/>
                  </a:rPr>
                  <a:t>ConvertedComp</a:t>
                </a:r>
                <a:r>
                  <a:rPr lang="en-US" sz="2200" dirty="0">
                    <a:solidFill>
                      <a:schemeClr val="tx1"/>
                    </a:solidFill>
                    <a:latin typeface="Söhne"/>
                  </a:rPr>
                  <a:t>’ column reveals a large number of outliers totaling to 9703.</a:t>
                </a:r>
              </a:p>
              <a:p>
                <a:r>
                  <a:rPr lang="en-US" sz="2200" dirty="0">
                    <a:solidFill>
                      <a:schemeClr val="tx1"/>
                    </a:solidFill>
                    <a:latin typeface="Söhne"/>
                  </a:rPr>
                  <a:t>All outliers are detected above the upper bound</a:t>
                </a:r>
              </a:p>
              <a:p>
                <a:r>
                  <a:rPr lang="en-US" sz="2200" dirty="0">
                    <a:solidFill>
                      <a:schemeClr val="tx1"/>
                    </a:solidFill>
                    <a:latin typeface="Söhne"/>
                  </a:rPr>
                  <a:t>Upper and lower bound can be calculated with Inter Quartile Range (IQR) using following formulas</a:t>
                </a:r>
              </a:p>
              <a:p>
                <a:pPr lvl="1"/>
                <a14:m>
                  <m:oMath xmlns:m="http://schemas.openxmlformats.org/officeDocument/2006/math">
                    <m:r>
                      <a:rPr lang="en-CA" sz="1800" b="0" i="1" smtClean="0">
                        <a:solidFill>
                          <a:schemeClr val="tx1"/>
                        </a:solidFill>
                        <a:latin typeface="Cambria Math" panose="02040503050406030204" pitchFamily="18" charset="0"/>
                      </a:rPr>
                      <m:t>𝑈𝑝𝑝𝑒𝑟</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𝑄</m:t>
                    </m:r>
                    <m:r>
                      <a:rPr lang="en-CA" sz="1800" b="0" i="1" smtClean="0">
                        <a:solidFill>
                          <a:schemeClr val="tx1"/>
                        </a:solidFill>
                        <a:latin typeface="Cambria Math" panose="02040503050406030204" pitchFamily="18" charset="0"/>
                      </a:rPr>
                      <m:t>3+1.5∗</m:t>
                    </m:r>
                    <m:r>
                      <a:rPr lang="en-CA" sz="1800" b="0" i="1" smtClean="0">
                        <a:solidFill>
                          <a:schemeClr val="tx1"/>
                        </a:solidFill>
                        <a:latin typeface="Cambria Math" panose="02040503050406030204" pitchFamily="18" charset="0"/>
                      </a:rPr>
                      <m:t>𝐼𝑄𝑅</m:t>
                    </m:r>
                  </m:oMath>
                </a14:m>
                <a:endParaRPr lang="en-CA" sz="1800" b="0" dirty="0">
                  <a:solidFill>
                    <a:schemeClr val="tx1"/>
                  </a:solidFill>
                  <a:latin typeface="Söhne"/>
                </a:endParaRPr>
              </a:p>
              <a:p>
                <a:pPr lvl="1"/>
                <a14:m>
                  <m:oMath xmlns:m="http://schemas.openxmlformats.org/officeDocument/2006/math">
                    <m:r>
                      <a:rPr lang="en-CA" sz="1800" b="0" i="1" smtClean="0">
                        <a:solidFill>
                          <a:schemeClr val="tx1"/>
                        </a:solidFill>
                        <a:latin typeface="Cambria Math" panose="02040503050406030204" pitchFamily="18" charset="0"/>
                      </a:rPr>
                      <m:t>𝐿𝑜𝑤𝑒𝑟</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𝑄</m:t>
                    </m:r>
                    <m:r>
                      <a:rPr lang="en-CA" sz="1800" b="0" i="1" smtClean="0">
                        <a:solidFill>
                          <a:schemeClr val="tx1"/>
                        </a:solidFill>
                        <a:latin typeface="Cambria Math" panose="02040503050406030204" pitchFamily="18" charset="0"/>
                      </a:rPr>
                      <m:t>1−1.5∗</m:t>
                    </m:r>
                    <m:r>
                      <a:rPr lang="en-CA" sz="1800" b="0" i="1" smtClean="0">
                        <a:solidFill>
                          <a:schemeClr val="tx1"/>
                        </a:solidFill>
                        <a:latin typeface="Cambria Math" panose="02040503050406030204" pitchFamily="18" charset="0"/>
                      </a:rPr>
                      <m:t>𝐼𝑄𝑅</m:t>
                    </m:r>
                  </m:oMath>
                </a14:m>
                <a:endParaRPr lang="en-CA" sz="1800" b="0" dirty="0">
                  <a:solidFill>
                    <a:schemeClr val="tx1"/>
                  </a:solidFill>
                  <a:latin typeface="Söhne"/>
                </a:endParaRPr>
              </a:p>
              <a:p>
                <a:pPr lvl="1"/>
                <a:r>
                  <a:rPr lang="en-CA" sz="1800" b="0" dirty="0">
                    <a:solidFill>
                      <a:schemeClr val="tx1"/>
                    </a:solidFill>
                    <a:latin typeface="Söhne"/>
                  </a:rPr>
                  <a:t>Where Q3 and Q1 are 75</a:t>
                </a:r>
                <a:r>
                  <a:rPr lang="en-CA" sz="1800" b="0" baseline="30000" dirty="0">
                    <a:solidFill>
                      <a:schemeClr val="tx1"/>
                    </a:solidFill>
                    <a:latin typeface="Söhne"/>
                  </a:rPr>
                  <a:t>th</a:t>
                </a:r>
                <a:r>
                  <a:rPr lang="en-CA" sz="1800" b="0" dirty="0">
                    <a:solidFill>
                      <a:schemeClr val="tx1"/>
                    </a:solidFill>
                    <a:latin typeface="Söhne"/>
                  </a:rPr>
                  <a:t> and 25</a:t>
                </a:r>
                <a:r>
                  <a:rPr lang="en-CA" sz="1800" b="0" baseline="30000" dirty="0">
                    <a:solidFill>
                      <a:schemeClr val="tx1"/>
                    </a:solidFill>
                    <a:latin typeface="Söhne"/>
                  </a:rPr>
                  <a:t>th</a:t>
                </a:r>
                <a:r>
                  <a:rPr lang="en-CA" sz="1800" b="0" dirty="0">
                    <a:solidFill>
                      <a:schemeClr val="tx1"/>
                    </a:solidFill>
                    <a:latin typeface="Söhne"/>
                  </a:rPr>
                  <a:t> percentile respectively</a:t>
                </a:r>
              </a:p>
              <a:p>
                <a:endParaRPr lang="en-US" sz="2200" dirty="0">
                  <a:solidFill>
                    <a:schemeClr val="tx1"/>
                  </a:solidFill>
                  <a:latin typeface="Söhne"/>
                </a:endParaRPr>
              </a:p>
            </p:txBody>
          </p:sp>
        </mc:Choice>
        <mc:Fallback xmlns="">
          <p:sp>
            <p:nvSpPr>
              <p:cNvPr id="5" name="Content Placeholder 3">
                <a:extLst>
                  <a:ext uri="{FF2B5EF4-FFF2-40B4-BE49-F238E27FC236}">
                    <a16:creationId xmlns:a16="http://schemas.microsoft.com/office/drawing/2014/main" id="{28684E62-A9F8-4E7A-AB01-78893062A1B4}"/>
                  </a:ext>
                </a:extLst>
              </p:cNvPr>
              <p:cNvSpPr>
                <a:spLocks noGrp="1" noRot="1" noChangeAspect="1" noMove="1" noResize="1" noEditPoints="1" noAdjustHandles="1" noChangeArrowheads="1" noChangeShapeType="1" noTextEdit="1"/>
              </p:cNvSpPr>
              <p:nvPr>
                <p:ph sz="half" idx="2"/>
              </p:nvPr>
            </p:nvSpPr>
            <p:spPr>
              <a:xfrm>
                <a:off x="6625033" y="1435510"/>
                <a:ext cx="4728767" cy="4741453"/>
              </a:xfrm>
              <a:blipFill>
                <a:blip r:embed="rId2"/>
                <a:stretch>
                  <a:fillRect l="-1546" t="-1542"/>
                </a:stretch>
              </a:blipFill>
            </p:spPr>
            <p:txBody>
              <a:bodyPr/>
              <a:lstStyle/>
              <a:p>
                <a:r>
                  <a:rPr lang="en-CA">
                    <a:noFill/>
                  </a:rPr>
                  <a:t> </a:t>
                </a:r>
              </a:p>
            </p:txBody>
          </p:sp>
        </mc:Fallback>
      </mc:AlternateContent>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304800" y="2552829"/>
            <a:ext cx="2467897" cy="2467897"/>
          </a:xfrm>
          <a:prstGeom prst="rect">
            <a:avLst/>
          </a:prstGeom>
        </p:spPr>
      </p:pic>
      <p:pic>
        <p:nvPicPr>
          <p:cNvPr id="6" name="Picture 5" descr="Chart&#10;&#10;Description automatically generated">
            <a:extLst>
              <a:ext uri="{FF2B5EF4-FFF2-40B4-BE49-F238E27FC236}">
                <a16:creationId xmlns:a16="http://schemas.microsoft.com/office/drawing/2014/main" id="{3F416266-6EA9-5ABD-44F3-4C9B9C5BAED8}"/>
              </a:ext>
            </a:extLst>
          </p:cNvPr>
          <p:cNvPicPr>
            <a:picLocks noChangeAspect="1"/>
          </p:cNvPicPr>
          <p:nvPr/>
        </p:nvPicPr>
        <p:blipFill>
          <a:blip r:embed="rId4"/>
          <a:stretch>
            <a:fillRect/>
          </a:stretch>
        </p:blipFill>
        <p:spPr>
          <a:xfrm>
            <a:off x="2873906" y="1435510"/>
            <a:ext cx="3751127" cy="5422490"/>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 APPENDIX - JOB POSTINGS</a:t>
            </a:r>
          </a:p>
        </p:txBody>
      </p:sp>
      <p:pic>
        <p:nvPicPr>
          <p:cNvPr id="7" name="Picture 6" descr="Chart, bar chart&#10;&#10;Description automatically generated">
            <a:extLst>
              <a:ext uri="{FF2B5EF4-FFF2-40B4-BE49-F238E27FC236}">
                <a16:creationId xmlns:a16="http://schemas.microsoft.com/office/drawing/2014/main" id="{0CBCC658-3C3F-A5DB-839C-609FB6E419E0}"/>
              </a:ext>
            </a:extLst>
          </p:cNvPr>
          <p:cNvPicPr>
            <a:picLocks noChangeAspect="1"/>
          </p:cNvPicPr>
          <p:nvPr/>
        </p:nvPicPr>
        <p:blipFill>
          <a:blip r:embed="rId2"/>
          <a:stretch>
            <a:fillRect/>
          </a:stretch>
        </p:blipFill>
        <p:spPr>
          <a:xfrm>
            <a:off x="1592826" y="1582532"/>
            <a:ext cx="9153831" cy="4759273"/>
          </a:xfrm>
          <a:prstGeom prst="rect">
            <a:avLst/>
          </a:prstGeom>
          <a:noFill/>
        </p:spPr>
      </p:pic>
    </p:spTree>
    <p:extLst>
      <p:ext uri="{BB962C8B-B14F-4D97-AF65-F5344CB8AC3E}">
        <p14:creationId xmlns:p14="http://schemas.microsoft.com/office/powerpoint/2010/main" val="307855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 - POPULAR LANGUAGES</a:t>
            </a:r>
          </a:p>
        </p:txBody>
      </p:sp>
      <p:pic>
        <p:nvPicPr>
          <p:cNvPr id="7" name="Picture 6" descr="Chart, bar chart&#10;&#10;Description automatically generated">
            <a:extLst>
              <a:ext uri="{FF2B5EF4-FFF2-40B4-BE49-F238E27FC236}">
                <a16:creationId xmlns:a16="http://schemas.microsoft.com/office/drawing/2014/main" id="{2FB9B75A-AB91-7CD5-2138-657142D1603D}"/>
              </a:ext>
            </a:extLst>
          </p:cNvPr>
          <p:cNvPicPr>
            <a:picLocks noChangeAspect="1"/>
          </p:cNvPicPr>
          <p:nvPr/>
        </p:nvPicPr>
        <p:blipFill>
          <a:blip r:embed="rId2"/>
          <a:stretch>
            <a:fillRect/>
          </a:stretch>
        </p:blipFill>
        <p:spPr>
          <a:xfrm>
            <a:off x="1056968" y="1690688"/>
            <a:ext cx="10078064" cy="4572460"/>
          </a:xfrm>
          <a:prstGeom prst="rect">
            <a:avLst/>
          </a:prstGeom>
          <a:noFill/>
        </p:spPr>
      </p:pic>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solidFill>
                  <a:schemeClr val="tx1"/>
                </a:solidFill>
              </a:rPr>
              <a:t>Executive Summary</a:t>
            </a:r>
          </a:p>
          <a:p>
            <a:r>
              <a:rPr lang="en-US" sz="2200" dirty="0">
                <a:solidFill>
                  <a:schemeClr val="tx1"/>
                </a:solidFill>
              </a:rPr>
              <a:t>Introduction</a:t>
            </a:r>
          </a:p>
          <a:p>
            <a:r>
              <a:rPr lang="en-US" sz="2200" dirty="0">
                <a:solidFill>
                  <a:schemeClr val="tx1"/>
                </a:solidFill>
              </a:rPr>
              <a:t>Methodology</a:t>
            </a:r>
          </a:p>
          <a:p>
            <a:r>
              <a:rPr lang="en-US" sz="2200" dirty="0">
                <a:solidFill>
                  <a:schemeClr val="tx1"/>
                </a:solidFill>
              </a:rPr>
              <a:t>Results</a:t>
            </a:r>
          </a:p>
          <a:p>
            <a:pPr lvl="1"/>
            <a:r>
              <a:rPr lang="en-US" sz="1800" dirty="0">
                <a:solidFill>
                  <a:schemeClr val="tx1"/>
                </a:solidFill>
              </a:rPr>
              <a:t>Visualization – Charts</a:t>
            </a:r>
          </a:p>
          <a:p>
            <a:pPr lvl="1"/>
            <a:r>
              <a:rPr lang="en-US" sz="1800" dirty="0">
                <a:solidFill>
                  <a:schemeClr val="tx1"/>
                </a:solidFill>
              </a:rPr>
              <a:t>Dashboard</a:t>
            </a:r>
          </a:p>
          <a:p>
            <a:r>
              <a:rPr lang="en-US" sz="2200" dirty="0">
                <a:solidFill>
                  <a:schemeClr val="tx1"/>
                </a:solidFill>
              </a:rPr>
              <a:t>Discussion</a:t>
            </a:r>
          </a:p>
          <a:p>
            <a:pPr lvl="1"/>
            <a:r>
              <a:rPr lang="en-US" sz="1800" dirty="0">
                <a:solidFill>
                  <a:schemeClr val="tx1"/>
                </a:solidFill>
              </a:rPr>
              <a:t>Findings &amp; Implications</a:t>
            </a:r>
          </a:p>
          <a:p>
            <a:r>
              <a:rPr lang="en-US" sz="2200" dirty="0">
                <a:solidFill>
                  <a:schemeClr val="tx1"/>
                </a:solidFill>
              </a:rPr>
              <a:t>Conclusion</a:t>
            </a:r>
          </a:p>
          <a:p>
            <a:r>
              <a:rPr lang="en-US" sz="2200" dirty="0">
                <a:solidFill>
                  <a:schemeClr val="tx1"/>
                </a:solidFill>
              </a:rPr>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369499" y="2129425"/>
            <a:ext cx="7984301" cy="4058432"/>
          </a:xfrm>
        </p:spPr>
        <p:txBody>
          <a:bodyPr>
            <a:normAutofit/>
          </a:bodyPr>
          <a:lstStyle/>
          <a:p>
            <a:pPr algn="just"/>
            <a:r>
              <a:rPr lang="en-US" sz="2200" dirty="0">
                <a:solidFill>
                  <a:schemeClr val="tx1"/>
                </a:solidFill>
                <a:latin typeface="Söhne"/>
              </a:rPr>
              <a:t>Due to the constantly changing technologies and skill requirements in the job market, identifying future skill requirements is key. </a:t>
            </a:r>
            <a:r>
              <a:rPr lang="en-US" sz="2200" b="0" i="0" dirty="0">
                <a:solidFill>
                  <a:schemeClr val="tx1"/>
                </a:solidFill>
                <a:effectLst/>
                <a:latin typeface="Söhne"/>
              </a:rPr>
              <a:t>The main objective of this project is to analyze the survey data conducted by Stack Overflow in 2019 to identify and </a:t>
            </a:r>
            <a:r>
              <a:rPr lang="en-US" sz="2200" dirty="0">
                <a:solidFill>
                  <a:schemeClr val="tx1"/>
                </a:solidFill>
                <a:latin typeface="Söhne"/>
              </a:rPr>
              <a:t>capture</a:t>
            </a:r>
            <a:r>
              <a:rPr lang="en-US" sz="2200" b="0" i="0" dirty="0">
                <a:solidFill>
                  <a:schemeClr val="tx1"/>
                </a:solidFill>
                <a:effectLst/>
                <a:latin typeface="Söhne"/>
              </a:rPr>
              <a:t> the trends for emerging skills in programming languages, databases, and web frameworks. Upon analysis, it was discovered that, with a few exceptions, many of the technologies used in 2019 are still desired in the following year. The </a:t>
            </a:r>
            <a:r>
              <a:rPr lang="en-US" sz="2200" dirty="0">
                <a:solidFill>
                  <a:schemeClr val="tx1"/>
                </a:solidFill>
                <a:latin typeface="Söhne"/>
              </a:rPr>
              <a:t>emerging skills are JavaScript, HTML/CSS, Python and SQL in languages, MySQL, PostgreSQL and MongoDB in databases, and React.js, jQuery and Angular.js in web frameworks.</a:t>
            </a:r>
            <a:endParaRPr lang="en-US" sz="2200" b="0" i="0" dirty="0">
              <a:solidFill>
                <a:schemeClr val="tx1"/>
              </a:solidFill>
              <a:effectLst/>
              <a:latin typeface="Söhne"/>
            </a:endParaRPr>
          </a:p>
          <a:p>
            <a:pPr algn="just"/>
            <a:endParaRPr lang="en-US" sz="2200" dirty="0">
              <a:solidFill>
                <a:schemeClr val="tx1"/>
              </a:solidFill>
              <a:latin typeface="Söhne"/>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733926" y="2287521"/>
            <a:ext cx="2692082" cy="2692082"/>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155103" y="1554887"/>
            <a:ext cx="1874113" cy="1874113"/>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2154477" y="1825625"/>
            <a:ext cx="91993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200" b="0" i="0" dirty="0">
                <a:solidFill>
                  <a:schemeClr val="tx1"/>
                </a:solidFill>
                <a:effectLst/>
                <a:latin typeface="Söhne"/>
              </a:rPr>
              <a:t>In response to the constantly changing technologies and skill requirements in the job market, Stack Overflow, a popular website for developers, conducted an online survey in 2019 of software professionals worldwide. The survey aimed to understand the technologies that professionals are currently using and their plans to learn new ones in the coming year.</a:t>
            </a:r>
          </a:p>
          <a:p>
            <a:pPr algn="just"/>
            <a:r>
              <a:rPr lang="en-CA" sz="2200" dirty="0">
                <a:solidFill>
                  <a:schemeClr val="tx1"/>
                </a:solidFill>
                <a:latin typeface="Söhne"/>
              </a:rPr>
              <a:t>The objective of this project is to perform an exploratory analysis on survey data with an aim to answer following questions:</a:t>
            </a:r>
          </a:p>
          <a:p>
            <a:pPr lvl="1" algn="just"/>
            <a:r>
              <a:rPr lang="en-CA" sz="2000" dirty="0">
                <a:solidFill>
                  <a:schemeClr val="tx1"/>
                </a:solidFill>
                <a:latin typeface="Söhne"/>
              </a:rPr>
              <a:t>What were the top 5 programming languages and databases being used in 2019 and desired to be learned next year among survey respondents ?</a:t>
            </a:r>
          </a:p>
          <a:p>
            <a:pPr lvl="1" algn="just"/>
            <a:r>
              <a:rPr lang="en-CA" sz="2000" dirty="0">
                <a:solidFill>
                  <a:schemeClr val="tx1"/>
                </a:solidFill>
                <a:latin typeface="Söhne"/>
              </a:rPr>
              <a:t>What were the top platforms and web frameworks being utilized in 2019 and anticipated to be learned by survey respondents in 2020?</a:t>
            </a:r>
          </a:p>
          <a:p>
            <a:pPr algn="just"/>
            <a:r>
              <a:rPr lang="en-CA" sz="2200" dirty="0">
                <a:solidFill>
                  <a:schemeClr val="tx1"/>
                </a:solidFill>
                <a:latin typeface="Söhne"/>
              </a:rPr>
              <a:t>To answer these questions, statistical techniques are applied to data after transforming it with data wrangling techniques.</a:t>
            </a:r>
            <a:endParaRPr lang="en-US" sz="2200" b="0" i="0" dirty="0">
              <a:solidFill>
                <a:schemeClr val="tx1"/>
              </a:solidFill>
              <a:effectLst/>
              <a:latin typeface="Söhne"/>
            </a:endParaRP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323303" y="1828800"/>
            <a:ext cx="7889042" cy="4310840"/>
          </a:xfrm>
        </p:spPr>
        <p:txBody>
          <a:bodyPr>
            <a:normAutofit/>
          </a:bodyPr>
          <a:lstStyle/>
          <a:p>
            <a:pPr algn="just"/>
            <a:r>
              <a:rPr lang="en-US" sz="2200" dirty="0">
                <a:solidFill>
                  <a:schemeClr val="tx1"/>
                </a:solidFill>
                <a:latin typeface="Söhne"/>
              </a:rPr>
              <a:t>As mentioned in introduction, Stack Overflow conducted an online survey of software professionals worldwide. The survey data was later open sourced by Stack Overflow. The actual data set has around 90,000 responses. The data set used in this project is a randomized subset that contains around 1/10</a:t>
            </a:r>
            <a:r>
              <a:rPr lang="en-US" sz="2200" baseline="30000" dirty="0">
                <a:solidFill>
                  <a:schemeClr val="tx1"/>
                </a:solidFill>
                <a:latin typeface="Söhne"/>
              </a:rPr>
              <a:t>th</a:t>
            </a:r>
            <a:r>
              <a:rPr lang="en-US" sz="2200" dirty="0">
                <a:solidFill>
                  <a:schemeClr val="tx1"/>
                </a:solidFill>
                <a:latin typeface="Söhne"/>
              </a:rPr>
              <a:t>  of the original data set.</a:t>
            </a:r>
          </a:p>
          <a:p>
            <a:pPr algn="just"/>
            <a:r>
              <a:rPr lang="en-US" sz="2200" dirty="0">
                <a:solidFill>
                  <a:schemeClr val="tx1"/>
                </a:solidFill>
                <a:latin typeface="Söhne"/>
              </a:rPr>
              <a:t>The collected data is cleaned and preprocessed using </a:t>
            </a:r>
            <a:r>
              <a:rPr lang="en-US" sz="2200" dirty="0" err="1">
                <a:solidFill>
                  <a:schemeClr val="tx1"/>
                </a:solidFill>
                <a:latin typeface="Söhne"/>
              </a:rPr>
              <a:t>Jupyter</a:t>
            </a:r>
            <a:r>
              <a:rPr lang="en-US" sz="2200" dirty="0">
                <a:solidFill>
                  <a:schemeClr val="tx1"/>
                </a:solidFill>
                <a:latin typeface="Söhne"/>
              </a:rPr>
              <a:t> Notebook to prepare it for analysis. Subsequently, exploratory analysis techniques are employed to assess data distribution, detect outliers, and uncover correlations. Finally, all the information is brought together by developing a dashboard using IBM Cognos Analytics.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185553" y="1979469"/>
            <a:ext cx="3094360" cy="3094360"/>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Content Placeholder 2">
            <a:extLst>
              <a:ext uri="{FF2B5EF4-FFF2-40B4-BE49-F238E27FC236}">
                <a16:creationId xmlns:a16="http://schemas.microsoft.com/office/drawing/2014/main" id="{0E44A25A-AAD9-3B25-4185-D67F8EA6792C}"/>
              </a:ext>
            </a:extLst>
          </p:cNvPr>
          <p:cNvSpPr txBox="1">
            <a:spLocks/>
          </p:cNvSpPr>
          <p:nvPr/>
        </p:nvSpPr>
        <p:spPr>
          <a:xfrm>
            <a:off x="838200" y="1828800"/>
            <a:ext cx="10374145" cy="4310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200" dirty="0">
                <a:solidFill>
                  <a:schemeClr val="tx1"/>
                </a:solidFill>
                <a:latin typeface="Söhne"/>
              </a:rPr>
              <a:t>As part of the preprocessing phase:</a:t>
            </a:r>
          </a:p>
          <a:p>
            <a:pPr lvl="1" algn="just"/>
            <a:r>
              <a:rPr lang="en-US" sz="1800" dirty="0">
                <a:solidFill>
                  <a:schemeClr val="tx1"/>
                </a:solidFill>
                <a:latin typeface="Söhne"/>
              </a:rPr>
              <a:t>154 duplicate rows were removed from the dataset. </a:t>
            </a:r>
          </a:p>
          <a:p>
            <a:pPr lvl="1" algn="just"/>
            <a:r>
              <a:rPr lang="en-US" sz="1800" dirty="0">
                <a:solidFill>
                  <a:schemeClr val="tx1"/>
                </a:solidFill>
                <a:latin typeface="Söhne"/>
              </a:rPr>
              <a:t>Several columns contained missing values, which were imputed using the mean value for numerical columns and the mode value for categorical columns. </a:t>
            </a:r>
          </a:p>
          <a:p>
            <a:pPr lvl="1" algn="just"/>
            <a:r>
              <a:rPr lang="en-US" sz="1800" dirty="0">
                <a:solidFill>
                  <a:schemeClr val="tx1"/>
                </a:solidFill>
                <a:latin typeface="Söhne"/>
              </a:rPr>
              <a:t>For compensation comparisons, a new column was created called '</a:t>
            </a:r>
            <a:r>
              <a:rPr lang="en-US" sz="1800" dirty="0" err="1">
                <a:solidFill>
                  <a:schemeClr val="tx1"/>
                </a:solidFill>
                <a:latin typeface="Söhne"/>
              </a:rPr>
              <a:t>NormalizedAnnualCompensation</a:t>
            </a:r>
            <a:r>
              <a:rPr lang="en-US" sz="1800" dirty="0">
                <a:solidFill>
                  <a:schemeClr val="tx1"/>
                </a:solidFill>
                <a:latin typeface="Söhne"/>
              </a:rPr>
              <a:t>' using the '</a:t>
            </a:r>
            <a:r>
              <a:rPr lang="en-US" sz="1800" dirty="0" err="1">
                <a:solidFill>
                  <a:schemeClr val="tx1"/>
                </a:solidFill>
                <a:latin typeface="Söhne"/>
              </a:rPr>
              <a:t>CompTotal</a:t>
            </a:r>
            <a:r>
              <a:rPr lang="en-US" sz="1800" dirty="0">
                <a:solidFill>
                  <a:schemeClr val="tx1"/>
                </a:solidFill>
                <a:latin typeface="Söhne"/>
              </a:rPr>
              <a:t>' and '</a:t>
            </a:r>
            <a:r>
              <a:rPr lang="en-US" sz="1800" dirty="0" err="1">
                <a:solidFill>
                  <a:schemeClr val="tx1"/>
                </a:solidFill>
                <a:latin typeface="Söhne"/>
              </a:rPr>
              <a:t>CompFreq</a:t>
            </a:r>
            <a:r>
              <a:rPr lang="en-US" sz="1800" dirty="0">
                <a:solidFill>
                  <a:schemeClr val="tx1"/>
                </a:solidFill>
                <a:latin typeface="Söhne"/>
              </a:rPr>
              <a:t>' columns. The '</a:t>
            </a:r>
            <a:r>
              <a:rPr lang="en-US" sz="1800" dirty="0" err="1">
                <a:solidFill>
                  <a:schemeClr val="tx1"/>
                </a:solidFill>
                <a:latin typeface="Söhne"/>
              </a:rPr>
              <a:t>CompTotal</a:t>
            </a:r>
            <a:r>
              <a:rPr lang="en-US" sz="1800" dirty="0">
                <a:solidFill>
                  <a:schemeClr val="tx1"/>
                </a:solidFill>
                <a:latin typeface="Söhne"/>
              </a:rPr>
              <a:t>' column indicates a developer's annual, monthly, or weekly pay based on the frequency specified in the '</a:t>
            </a:r>
            <a:r>
              <a:rPr lang="en-US" sz="1800" dirty="0" err="1">
                <a:solidFill>
                  <a:schemeClr val="tx1"/>
                </a:solidFill>
                <a:latin typeface="Söhne"/>
              </a:rPr>
              <a:t>CompFreq</a:t>
            </a:r>
            <a:r>
              <a:rPr lang="en-US" sz="1800" dirty="0">
                <a:solidFill>
                  <a:schemeClr val="tx1"/>
                </a:solidFill>
                <a:latin typeface="Söhne"/>
              </a:rPr>
              <a:t>' column.</a:t>
            </a:r>
          </a:p>
          <a:p>
            <a:pPr algn="just"/>
            <a:r>
              <a:rPr lang="en-US" sz="2200" dirty="0">
                <a:solidFill>
                  <a:schemeClr val="tx1"/>
                </a:solidFill>
                <a:latin typeface="Söhne"/>
              </a:rPr>
              <a:t>As part of the exploratory analysis phase:</a:t>
            </a:r>
          </a:p>
          <a:p>
            <a:pPr lvl="1" algn="just"/>
            <a:r>
              <a:rPr lang="en-US" sz="1800" dirty="0">
                <a:solidFill>
                  <a:schemeClr val="tx1"/>
                </a:solidFill>
                <a:latin typeface="Söhne"/>
              </a:rPr>
              <a:t>Found that median age of respondents is 29 years and median compensation is 57,745$. </a:t>
            </a:r>
          </a:p>
          <a:p>
            <a:pPr lvl="1" algn="just"/>
            <a:r>
              <a:rPr lang="en-US" sz="1800" dirty="0">
                <a:solidFill>
                  <a:schemeClr val="tx1"/>
                </a:solidFill>
                <a:latin typeface="Söhne"/>
              </a:rPr>
              <a:t>There are 9703 outliers in ‘</a:t>
            </a:r>
            <a:r>
              <a:rPr lang="en-US" sz="1800" dirty="0" err="1">
                <a:solidFill>
                  <a:schemeClr val="tx1"/>
                </a:solidFill>
                <a:latin typeface="Söhne"/>
              </a:rPr>
              <a:t>ConvertedComp</a:t>
            </a:r>
            <a:r>
              <a:rPr lang="en-US" sz="1800" dirty="0">
                <a:solidFill>
                  <a:schemeClr val="tx1"/>
                </a:solidFill>
                <a:latin typeface="Söhne"/>
              </a:rPr>
              <a:t>’ column which are removed from the data</a:t>
            </a:r>
          </a:p>
          <a:p>
            <a:pPr algn="just"/>
            <a:r>
              <a:rPr lang="en-US" sz="2200" dirty="0">
                <a:solidFill>
                  <a:schemeClr val="tx1"/>
                </a:solidFill>
                <a:latin typeface="Söhne"/>
              </a:rPr>
              <a:t>As part of data visualization, many charts are developed which are presented in following slides</a:t>
            </a:r>
          </a:p>
          <a:p>
            <a:pPr algn="just"/>
            <a:endParaRPr lang="en-US" sz="2200" dirty="0">
              <a:solidFill>
                <a:schemeClr val="tx1"/>
              </a:solidFill>
              <a:latin typeface="Söhne"/>
            </a:endParaRP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pic>
        <p:nvPicPr>
          <p:cNvPr id="22" name="Picture 21" descr="Graphical user interface&#10;&#10;Description automatically generated">
            <a:extLst>
              <a:ext uri="{FF2B5EF4-FFF2-40B4-BE49-F238E27FC236}">
                <a16:creationId xmlns:a16="http://schemas.microsoft.com/office/drawing/2014/main" id="{F00BA4B8-FB7F-0D81-72F6-5BDC576473A3}"/>
              </a:ext>
            </a:extLst>
          </p:cNvPr>
          <p:cNvPicPr>
            <a:picLocks noChangeAspect="1"/>
          </p:cNvPicPr>
          <p:nvPr/>
        </p:nvPicPr>
        <p:blipFill>
          <a:blip r:embed="rId2"/>
          <a:stretch>
            <a:fillRect/>
          </a:stretch>
        </p:blipFill>
        <p:spPr>
          <a:xfrm>
            <a:off x="1" y="1628384"/>
            <a:ext cx="6096000" cy="4304098"/>
          </a:xfrm>
          <a:prstGeom prst="rect">
            <a:avLst/>
          </a:prstGeom>
        </p:spPr>
      </p:pic>
      <p:pic>
        <p:nvPicPr>
          <p:cNvPr id="24" name="Picture 23" descr="Chart&#10;&#10;Description automatically generated">
            <a:extLst>
              <a:ext uri="{FF2B5EF4-FFF2-40B4-BE49-F238E27FC236}">
                <a16:creationId xmlns:a16="http://schemas.microsoft.com/office/drawing/2014/main" id="{36DF4685-C82D-8816-6F65-DF019B7CF51A}"/>
              </a:ext>
            </a:extLst>
          </p:cNvPr>
          <p:cNvPicPr>
            <a:picLocks noChangeAspect="1"/>
          </p:cNvPicPr>
          <p:nvPr/>
        </p:nvPicPr>
        <p:blipFill>
          <a:blip r:embed="rId3"/>
          <a:stretch>
            <a:fillRect/>
          </a:stretch>
        </p:blipFill>
        <p:spPr>
          <a:xfrm>
            <a:off x="6096000" y="1540701"/>
            <a:ext cx="6134633" cy="4391781"/>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solidFill>
                  <a:schemeClr val="tx1"/>
                </a:solidFill>
                <a:latin typeface="Söhne"/>
              </a:rPr>
              <a:t>Findings</a:t>
            </a:r>
            <a:endParaRPr lang="en-US" dirty="0">
              <a:latin typeface="Söhne"/>
            </a:endParaRPr>
          </a:p>
          <a:p>
            <a:pPr algn="just"/>
            <a:r>
              <a:rPr lang="en-US" sz="2200" dirty="0">
                <a:solidFill>
                  <a:schemeClr val="tx1"/>
                </a:solidFill>
                <a:latin typeface="Söhne"/>
              </a:rPr>
              <a:t>In 2019, top 5 languages used were JavaScript, HTML/CSS, SQL, Python and Bash/Shell with JS being used almost 50% more than Python by respondents.</a:t>
            </a:r>
          </a:p>
          <a:p>
            <a:pPr algn="just"/>
            <a:r>
              <a:rPr lang="en-US" sz="2200" dirty="0">
                <a:solidFill>
                  <a:schemeClr val="tx1"/>
                </a:solidFill>
                <a:latin typeface="Söhne"/>
              </a:rPr>
              <a:t>In 2020, top 5 languages desired are mostly same as top 5 used in 2019, except TypeScript is desired more than Bash/Shell. </a:t>
            </a:r>
          </a:p>
          <a:p>
            <a:pPr algn="just"/>
            <a:r>
              <a:rPr lang="en-US" sz="2200" dirty="0">
                <a:solidFill>
                  <a:schemeClr val="tx1"/>
                </a:solidFill>
                <a:latin typeface="Söhne"/>
              </a:rPr>
              <a:t>Surprisingly, there is an increase in number of respondents desiring Python compared to the previous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solidFill>
                  <a:schemeClr val="tx1"/>
                </a:solidFill>
                <a:latin typeface="Söhne"/>
              </a:rPr>
              <a:t>Implications</a:t>
            </a:r>
          </a:p>
          <a:p>
            <a:r>
              <a:rPr lang="en-US" sz="2200" dirty="0">
                <a:solidFill>
                  <a:schemeClr val="tx1"/>
                </a:solidFill>
                <a:latin typeface="Söhne"/>
              </a:rPr>
              <a:t>Python is becoming increasingly sought after in comparison to previous year</a:t>
            </a:r>
          </a:p>
          <a:p>
            <a:r>
              <a:rPr lang="en-US" sz="2200" dirty="0">
                <a:solidFill>
                  <a:schemeClr val="tx1"/>
                </a:solidFill>
                <a:latin typeface="Söhne"/>
              </a:rPr>
              <a:t>JavaScript, HTML/CSS and SQL are still in-demand in 2020.</a:t>
            </a:r>
          </a:p>
          <a:p>
            <a:r>
              <a:rPr lang="en-US" sz="2200" dirty="0">
                <a:solidFill>
                  <a:schemeClr val="tx1"/>
                </a:solidFill>
                <a:latin typeface="Söhne"/>
              </a:rPr>
              <a:t>TypeScript promises to be more commonly used in 2020</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pic>
        <p:nvPicPr>
          <p:cNvPr id="12" name="Picture 11" descr="Chart, bar chart&#10;&#10;Description automatically generated">
            <a:extLst>
              <a:ext uri="{FF2B5EF4-FFF2-40B4-BE49-F238E27FC236}">
                <a16:creationId xmlns:a16="http://schemas.microsoft.com/office/drawing/2014/main" id="{A12C02ED-5C20-4D29-8355-878D08F95D9D}"/>
              </a:ext>
            </a:extLst>
          </p:cNvPr>
          <p:cNvPicPr>
            <a:picLocks noChangeAspect="1"/>
          </p:cNvPicPr>
          <p:nvPr/>
        </p:nvPicPr>
        <p:blipFill>
          <a:blip r:embed="rId2"/>
          <a:stretch>
            <a:fillRect/>
          </a:stretch>
        </p:blipFill>
        <p:spPr>
          <a:xfrm>
            <a:off x="1" y="1934388"/>
            <a:ext cx="6096000" cy="3627433"/>
          </a:xfrm>
          <a:prstGeom prst="rect">
            <a:avLst/>
          </a:prstGeom>
        </p:spPr>
      </p:pic>
      <p:pic>
        <p:nvPicPr>
          <p:cNvPr id="14" name="Picture 13" descr="Chart, bar chart&#10;&#10;Description automatically generated">
            <a:extLst>
              <a:ext uri="{FF2B5EF4-FFF2-40B4-BE49-F238E27FC236}">
                <a16:creationId xmlns:a16="http://schemas.microsoft.com/office/drawing/2014/main" id="{F6130980-3205-183E-4BA7-23F796557D22}"/>
              </a:ext>
            </a:extLst>
          </p:cNvPr>
          <p:cNvPicPr>
            <a:picLocks noChangeAspect="1"/>
          </p:cNvPicPr>
          <p:nvPr/>
        </p:nvPicPr>
        <p:blipFill>
          <a:blip r:embed="rId3"/>
          <a:stretch>
            <a:fillRect/>
          </a:stretch>
        </p:blipFill>
        <p:spPr>
          <a:xfrm>
            <a:off x="6096001" y="1754331"/>
            <a:ext cx="6095998" cy="3627434"/>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4771</TotalTime>
  <Words>1123</Words>
  <Application>Microsoft Office PowerPoint</Application>
  <PresentationFormat>Widescreen</PresentationFormat>
  <Paragraphs>92</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 Math</vt:lpstr>
      <vt:lpstr>Helv</vt:lpstr>
      <vt:lpstr>IBM Plex Mono SemiBold</vt:lpstr>
      <vt:lpstr>IBM Plex Mono Text</vt:lpstr>
      <vt:lpstr>Söhne</vt:lpstr>
      <vt:lpstr>SLIDE_TEMPLATE_skill_network</vt:lpstr>
      <vt:lpstr>CURRENT AND FUTURE I.T TECHNOLOGY TRENDS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DASHBOARD’s PERMANENT LINK</vt:lpstr>
      <vt:lpstr>CURRENT TECHNOLOGY DASHBOARD</vt:lpstr>
      <vt:lpstr>FUTURE TECHNOLOGY DASHBOARD</vt:lpstr>
      <vt:lpstr>DEMOGRAPHICS DASHBOARD</vt:lpstr>
      <vt:lpstr>DISCUSSION</vt:lpstr>
      <vt:lpstr>CONCLUSION</vt:lpstr>
      <vt:lpstr>APPENDIX – OUTLIER DETECTION</vt:lpstr>
      <vt:lpstr> APPENDIX - JOB POSTINGS</vt:lpstr>
      <vt:lpstr>APPENDIX - 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Amandeep Singh Kaur</cp:lastModifiedBy>
  <cp:revision>34</cp:revision>
  <dcterms:created xsi:type="dcterms:W3CDTF">2020-10-28T18:29:43Z</dcterms:created>
  <dcterms:modified xsi:type="dcterms:W3CDTF">2023-02-18T18:00:50Z</dcterms:modified>
</cp:coreProperties>
</file>