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6"/>
  </p:notesMasterIdLst>
  <p:handoutMasterIdLst>
    <p:handoutMasterId r:id="rId17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3" r:id="rId11"/>
    <p:sldId id="342" r:id="rId12"/>
    <p:sldId id="341" r:id="rId13"/>
    <p:sldId id="340" r:id="rId14"/>
    <p:sldId id="30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>
        <p:scale>
          <a:sx n="96" d="100"/>
          <a:sy n="96" d="100"/>
        </p:scale>
        <p:origin x="-82" y="-62"/>
      </p:cViewPr>
      <p:guideLst>
        <p:guide orient="horz" pos="1968"/>
        <p:guide orient="horz" pos="3912"/>
        <p:guide orient="horz" pos="1656"/>
        <p:guide pos="408"/>
        <p:guide pos="7272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xmlns="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xmlns="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xmlns="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xmlns="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xmlns="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xmlns="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xmlns="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xmlns="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xmlns="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xmlns="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xmlns="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xmlns="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xmlns="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xmlns="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xmlns="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xmlns="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11/7/2024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xmlns="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xmlns="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6115" y="3720580"/>
            <a:ext cx="4364365" cy="861497"/>
          </a:xfrm>
        </p:spPr>
        <p:txBody>
          <a:bodyPr>
            <a:noAutofit/>
          </a:bodyPr>
          <a:lstStyle/>
          <a:p>
            <a:pPr algn="r"/>
            <a:r>
              <a:rPr lang="en-US" sz="1800" b="0" i="1" dirty="0" smtClean="0">
                <a:solidFill>
                  <a:schemeClr val="tx1"/>
                </a:solidFill>
              </a:rPr>
              <a:t>AMAN SEN</a:t>
            </a:r>
            <a:r>
              <a:rPr lang="en-US" sz="1800" b="0" i="1" dirty="0" smtClean="0">
                <a:solidFill>
                  <a:schemeClr val="tx1"/>
                </a:solidFill>
              </a:rPr>
              <a:t>,</a:t>
            </a:r>
            <a:endParaRPr lang="en-US" sz="1800" b="0" i="1" dirty="0" smtClean="0">
              <a:solidFill>
                <a:schemeClr val="tx1"/>
              </a:solidFill>
            </a:endParaRPr>
          </a:p>
          <a:p>
            <a:pPr algn="r"/>
            <a:r>
              <a:rPr lang="en-US" sz="1800" b="0" i="1" dirty="0"/>
              <a:t>APPLY_172737580966f5a9c12a590</a:t>
            </a:r>
            <a:r>
              <a:rPr lang="en-US" sz="1800" b="0" i="1" dirty="0" smtClean="0">
                <a:solidFill>
                  <a:schemeClr val="tx1"/>
                </a:solidFill>
              </a:rPr>
              <a:t>,</a:t>
            </a:r>
            <a:endParaRPr lang="en-US" sz="1800" b="0" i="1" dirty="0">
              <a:solidFill>
                <a:schemeClr val="tx1"/>
              </a:solidFill>
            </a:endParaRPr>
          </a:p>
          <a:p>
            <a:pPr algn="r"/>
            <a:r>
              <a:rPr lang="en-US" sz="1800" b="0" i="1" dirty="0" smtClean="0">
                <a:solidFill>
                  <a:schemeClr val="tx1"/>
                </a:solidFill>
              </a:rPr>
              <a:t>SCHOOL OF INFORMATION TECHNOLOGY, RGPV , BHOPAL</a:t>
            </a:r>
            <a:endParaRPr lang="en-US" sz="1800" b="0" i="1" dirty="0" smtClean="0">
              <a:solidFill>
                <a:schemeClr val="tx1"/>
              </a:solidFill>
            </a:endParaRPr>
          </a:p>
          <a:p>
            <a:pPr algn="r"/>
            <a:r>
              <a:rPr lang="en-US" sz="1800" b="0" i="1" dirty="0" smtClean="0">
                <a:solidFill>
                  <a:schemeClr val="tx1"/>
                </a:solidFill>
              </a:rPr>
              <a:t>UNIVERSITY TEACHING DEPARTMENT,</a:t>
            </a:r>
          </a:p>
          <a:p>
            <a:pPr algn="r"/>
            <a:r>
              <a:rPr lang="en-US" sz="1800" b="0" i="1" dirty="0" smtClean="0">
                <a:solidFill>
                  <a:schemeClr val="tx1"/>
                </a:solidFill>
              </a:rPr>
              <a:t>COMPUTER SCIENCE AND ENGINEERING WITH SPECIALIZATION IN DATA SCIENCE</a:t>
            </a:r>
            <a:r>
              <a:rPr lang="en-US" sz="1800" b="0" i="1" dirty="0" smtClean="0">
                <a:solidFill>
                  <a:schemeClr val="tx1"/>
                </a:solidFill>
              </a:rPr>
              <a:t>.</a:t>
            </a:r>
            <a:endParaRPr lang="en-IN" sz="1800" b="0" i="1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593" y="1958230"/>
            <a:ext cx="5518671" cy="835771"/>
          </a:xfrm>
        </p:spPr>
        <p:txBody>
          <a:bodyPr>
            <a:noAutofit/>
          </a:bodyPr>
          <a:lstStyle/>
          <a:p>
            <a:r>
              <a:rPr lang="en-IN" sz="2700" b="1" u="sng" dirty="0" smtClean="0"/>
              <a:t>Doctor’s Visit Data Analytics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xmlns="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82" y="386423"/>
            <a:ext cx="2981643" cy="830997"/>
          </a:xfrm>
        </p:spPr>
        <p:txBody>
          <a:bodyPr>
            <a:normAutofit/>
          </a:bodyPr>
          <a:lstStyle/>
          <a:p>
            <a:r>
              <a:rPr lang="en-GB" i="1" u="sng" dirty="0"/>
              <a:t>RESULTS </a:t>
            </a:r>
            <a:endParaRPr lang="en-IN" i="1" u="sng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xmlns="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xmlns="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1161" y="1431693"/>
            <a:ext cx="3335466" cy="504022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IN" sz="2800" dirty="0" smtClean="0">
                <a:latin typeface="Rockwell" pitchFamily="18" charset="0"/>
              </a:rPr>
              <a:t>This boxplot gives the number of days of reduced activity due to illness for males and females overall.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>
                <a:latin typeface="Rockwell" pitchFamily="18" charset="0"/>
              </a:rPr>
              <a:t>For males it lies between 0.6 and 0.8 .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>
                <a:latin typeface="Rockwell" pitchFamily="18" charset="0"/>
              </a:rPr>
              <a:t>For females it lies between 0.8 and 1.0 .</a:t>
            </a:r>
            <a:endParaRPr lang="en-IN" sz="2800" dirty="0">
              <a:latin typeface="Rockwell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94" y="801922"/>
            <a:ext cx="7568679" cy="550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6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953578"/>
            <a:ext cx="11340000" cy="70011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US" sz="8800" b="1" i="1" u="sng" dirty="0" smtClean="0">
                <a:solidFill>
                  <a:schemeClr val="tx1"/>
                </a:solidFill>
                <a:latin typeface="Rockwell" pitchFamily="18" charset="0"/>
              </a:rPr>
              <a:t>Thank you</a:t>
            </a:r>
            <a:endParaRPr lang="en-US" sz="8800" b="1" i="1" u="sng" dirty="0">
              <a:solidFill>
                <a:schemeClr val="tx1"/>
              </a:solidFill>
              <a:latin typeface="Rockwell" pitchFamily="18" charset="0"/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xmlns="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xmlns="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xmlns="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xmlns="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xmlns="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xmlns="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79" y="1875556"/>
            <a:ext cx="6618577" cy="43196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200" dirty="0"/>
          </a:p>
          <a:p>
            <a:pPr algn="just"/>
            <a:r>
              <a:rPr lang="en-US" sz="2600" dirty="0">
                <a:latin typeface="Rockwell" pitchFamily="18" charset="0"/>
              </a:rPr>
              <a:t>Relation between Health status and Activity reduction using heat map chart. </a:t>
            </a:r>
            <a:r>
              <a:rPr lang="en-US" sz="2600" dirty="0" smtClean="0">
                <a:latin typeface="Rockwell" pitchFamily="18" charset="0"/>
              </a:rPr>
              <a:t> </a:t>
            </a:r>
            <a:endParaRPr lang="en-US" sz="2600" dirty="0">
              <a:latin typeface="Rockwell" pitchFamily="18" charset="0"/>
            </a:endParaRPr>
          </a:p>
          <a:p>
            <a:pPr algn="just"/>
            <a:r>
              <a:rPr lang="en-US" sz="2600" dirty="0">
                <a:latin typeface="Rockwell" pitchFamily="18" charset="0"/>
              </a:rPr>
              <a:t>Count and Visualize the number of Males and Females affected by illness. </a:t>
            </a:r>
          </a:p>
          <a:p>
            <a:pPr algn="just"/>
            <a:r>
              <a:rPr lang="en-US" sz="2600" dirty="0">
                <a:latin typeface="Rockwell" pitchFamily="18" charset="0"/>
              </a:rPr>
              <a:t>Visualize the Percentage of People getting Govt. health insurance due to low income, due to old age. Also calculate the Percentage of People having Private Health Insurance. </a:t>
            </a:r>
            <a:endParaRPr lang="en-US" sz="2600" dirty="0" smtClean="0">
              <a:latin typeface="Rockwell" pitchFamily="18" charset="0"/>
            </a:endParaRPr>
          </a:p>
          <a:p>
            <a:pPr algn="just"/>
            <a:r>
              <a:rPr lang="en-US" sz="2600" dirty="0" smtClean="0">
                <a:latin typeface="Rockwell" pitchFamily="18" charset="0"/>
              </a:rPr>
              <a:t>Find </a:t>
            </a:r>
            <a:r>
              <a:rPr lang="en-US" sz="2600" dirty="0">
                <a:latin typeface="Rockwell" pitchFamily="18" charset="0"/>
              </a:rPr>
              <a:t>the number of days of reduced activity of Male and Female separately due to </a:t>
            </a:r>
            <a:r>
              <a:rPr lang="en-US" sz="2600" dirty="0" smtClean="0">
                <a:latin typeface="Rockwell" pitchFamily="18" charset="0"/>
              </a:rPr>
              <a:t>illness and represent via analytical chart.</a:t>
            </a:r>
            <a:endParaRPr lang="en-US" sz="2600" dirty="0">
              <a:latin typeface="Rockwell" pitchFamily="18" charset="0"/>
            </a:endParaRPr>
          </a:p>
          <a:p>
            <a:pPr algn="just"/>
            <a:r>
              <a:rPr lang="en-US" sz="2600" dirty="0" err="1">
                <a:latin typeface="Rockwell" pitchFamily="18" charset="0"/>
              </a:rPr>
              <a:t>Analyse</a:t>
            </a:r>
            <a:r>
              <a:rPr lang="en-US" sz="2600" dirty="0">
                <a:latin typeface="Rockwell" pitchFamily="18" charset="0"/>
              </a:rPr>
              <a:t> how income of People affects the number of visits to the Hospital </a:t>
            </a:r>
          </a:p>
          <a:p>
            <a:endParaRPr lang="en-US" sz="2800" dirty="0">
              <a:latin typeface="Rockwell" pitchFamily="18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i="1" u="sng" dirty="0"/>
              <a:t>PROBLEM  STATEMENT</a:t>
            </a:r>
            <a:endParaRPr lang="en-IN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4" y="789310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i="1" u="sng" dirty="0" smtClean="0"/>
              <a:t>Project Description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sz="3600" dirty="0" smtClean="0"/>
              <a:t>Thi</a:t>
            </a:r>
            <a:r>
              <a:rPr lang="en-GB" sz="3600" dirty="0" smtClean="0"/>
              <a:t>s project </a:t>
            </a:r>
            <a:r>
              <a:rPr lang="en-GB" sz="3600" dirty="0"/>
              <a:t>visually </a:t>
            </a:r>
            <a:r>
              <a:rPr lang="en-GB" sz="3600" dirty="0" smtClean="0"/>
              <a:t>demonstrates the analytical results obtained after performing </a:t>
            </a:r>
            <a:r>
              <a:rPr lang="en-GB" sz="3600" dirty="0"/>
              <a:t>crucial</a:t>
            </a:r>
            <a:r>
              <a:rPr lang="en-GB" sz="3600" dirty="0" smtClean="0"/>
              <a:t> and </a:t>
            </a:r>
            <a:r>
              <a:rPr lang="en-GB" sz="3600" dirty="0"/>
              <a:t>detailed </a:t>
            </a:r>
            <a:r>
              <a:rPr lang="en-GB" sz="3600" dirty="0" smtClean="0"/>
              <a:t>analysis on the doctor’s visit dataset to predict patient’s doctor consultancy patterns and trends.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8430592" cy="47433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3600" dirty="0" smtClean="0"/>
              <a:t>Doctors.</a:t>
            </a:r>
          </a:p>
          <a:p>
            <a:pPr algn="just">
              <a:lnSpc>
                <a:spcPct val="150000"/>
              </a:lnSpc>
            </a:pPr>
            <a:r>
              <a:rPr lang="en-IN" sz="3600" dirty="0" smtClean="0"/>
              <a:t>Hospitals’ and Clinics’ administration department.</a:t>
            </a:r>
          </a:p>
          <a:p>
            <a:pPr algn="just">
              <a:lnSpc>
                <a:spcPct val="150000"/>
              </a:lnSpc>
            </a:pPr>
            <a:r>
              <a:rPr lang="en-IN" sz="3600" dirty="0" smtClean="0"/>
              <a:t>Patients.</a:t>
            </a:r>
            <a:endParaRPr lang="en-IN" sz="3600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i="1" u="sng" dirty="0"/>
              <a:t>WHO ARE THE END USERS?</a:t>
            </a:r>
            <a:endParaRPr lang="en-IN" sz="2000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itchFamily="18" charset="0"/>
              </a:rPr>
              <a:t>Python Programming Language and its libraries</a:t>
            </a:r>
            <a:r>
              <a:rPr lang="en-US" sz="2400" dirty="0" smtClean="0">
                <a:latin typeface="Rockwell" pitchFamily="18" charset="0"/>
              </a:rPr>
              <a:t>:</a:t>
            </a:r>
          </a:p>
          <a:p>
            <a:pPr lvl="4">
              <a:buFont typeface="Courier New" pitchFamily="49" charset="0"/>
              <a:buChar char="o"/>
            </a:pPr>
            <a:r>
              <a:rPr lang="en-US" sz="2400" dirty="0" smtClean="0">
                <a:latin typeface="Rockwell" pitchFamily="18" charset="0"/>
              </a:rPr>
              <a:t>Pandas</a:t>
            </a:r>
          </a:p>
          <a:p>
            <a:pPr lvl="4">
              <a:buFont typeface="Courier New" pitchFamily="49" charset="0"/>
              <a:buChar char="o"/>
            </a:pPr>
            <a:r>
              <a:rPr lang="en-US" sz="2400" dirty="0" err="1" smtClean="0">
                <a:latin typeface="Rockwell" pitchFamily="18" charset="0"/>
              </a:rPr>
              <a:t>Numpy</a:t>
            </a:r>
            <a:endParaRPr lang="en-US" sz="2400" dirty="0" smtClean="0">
              <a:latin typeface="Rockwell" pitchFamily="18" charset="0"/>
            </a:endParaRPr>
          </a:p>
          <a:p>
            <a:pPr lvl="4">
              <a:buFont typeface="Courier New" pitchFamily="49" charset="0"/>
              <a:buChar char="o"/>
            </a:pPr>
            <a:r>
              <a:rPr lang="en-US" sz="2400" dirty="0" err="1" smtClean="0">
                <a:latin typeface="Rockwell" pitchFamily="18" charset="0"/>
              </a:rPr>
              <a:t>Seaborn</a:t>
            </a:r>
            <a:endParaRPr lang="en-US" sz="2400" dirty="0" smtClean="0">
              <a:latin typeface="Rockwell" pitchFamily="18" charset="0"/>
            </a:endParaRPr>
          </a:p>
          <a:p>
            <a:pPr lvl="4">
              <a:buFont typeface="Courier New" pitchFamily="49" charset="0"/>
              <a:buChar char="o"/>
            </a:pPr>
            <a:r>
              <a:rPr lang="en-US" sz="2400" dirty="0" err="1" smtClean="0">
                <a:latin typeface="Rockwell" pitchFamily="18" charset="0"/>
              </a:rPr>
              <a:t>Matplotlib</a:t>
            </a:r>
            <a:endParaRPr lang="en-US" sz="2400" dirty="0" smtClean="0">
              <a:latin typeface="Rockwell" pitchFamily="18" charset="0"/>
            </a:endParaRPr>
          </a:p>
          <a:p>
            <a:pPr marL="1828800" lvl="4" indent="0">
              <a:buNone/>
            </a:pPr>
            <a:endParaRPr lang="en-US" sz="2400" dirty="0">
              <a:latin typeface="Rockwell" pitchFamily="18" charset="0"/>
            </a:endParaRPr>
          </a:p>
          <a:p>
            <a:pPr lvl="4"/>
            <a:r>
              <a:rPr lang="en-US" sz="2400" dirty="0" err="1">
                <a:latin typeface="Rockwell" pitchFamily="18" charset="0"/>
              </a:rPr>
              <a:t>Jupyter</a:t>
            </a:r>
            <a:r>
              <a:rPr lang="en-US" sz="2400" dirty="0">
                <a:latin typeface="Rockwell" pitchFamily="18" charset="0"/>
              </a:rPr>
              <a:t> Notebook </a:t>
            </a:r>
            <a:r>
              <a:rPr lang="en-US" sz="2400" dirty="0" smtClean="0">
                <a:latin typeface="Rockwell" pitchFamily="18" charset="0"/>
              </a:rPr>
              <a:t>IDE</a:t>
            </a:r>
          </a:p>
          <a:p>
            <a:pPr lvl="4"/>
            <a:r>
              <a:rPr lang="en-US" sz="2400" dirty="0">
                <a:latin typeface="Rockwell" pitchFamily="18" charset="0"/>
              </a:rPr>
              <a:t>Julius </a:t>
            </a:r>
            <a:r>
              <a:rPr lang="en-US" sz="2400" dirty="0" smtClean="0">
                <a:latin typeface="Rockwell" pitchFamily="18" charset="0"/>
              </a:rPr>
              <a:t>AI</a:t>
            </a:r>
          </a:p>
          <a:p>
            <a:pPr lvl="4"/>
            <a:r>
              <a:rPr lang="en-US" sz="2400" dirty="0" err="1" smtClean="0">
                <a:latin typeface="Rockwell" pitchFamily="18" charset="0"/>
              </a:rPr>
              <a:t>Powerdrill</a:t>
            </a:r>
            <a:r>
              <a:rPr lang="en-US" sz="2400" dirty="0" smtClean="0">
                <a:latin typeface="Rockwell" pitchFamily="18" charset="0"/>
              </a:rPr>
              <a:t> AI</a:t>
            </a:r>
            <a:endParaRPr lang="en-US" sz="2400" dirty="0">
              <a:latin typeface="Rockwell" pitchFamily="18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i="1" u="sng" dirty="0" smtClean="0"/>
              <a:t>Technology Used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i="1" u="sng" dirty="0"/>
              <a:t>RESULTS</a:t>
            </a:r>
            <a:r>
              <a:rPr lang="en-GB" dirty="0"/>
              <a:t>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xmlns="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xmlns="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177" y="1515241"/>
            <a:ext cx="3057170" cy="48025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dirty="0" smtClean="0">
                <a:latin typeface="Rockwell" pitchFamily="18" charset="0"/>
              </a:rPr>
              <a:t>This pie chart describes the percentage of people who took health insurance based upon their income and age.</a:t>
            </a:r>
            <a:endParaRPr lang="en-IN" sz="2800" dirty="0">
              <a:latin typeface="Rockwell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872" y="1473238"/>
            <a:ext cx="7891413" cy="422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i="1" u="sng" dirty="0"/>
              <a:t>RESULTS</a:t>
            </a:r>
            <a:r>
              <a:rPr lang="en-GB" dirty="0"/>
              <a:t>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xmlns="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xmlns="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73580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550" y="1941448"/>
            <a:ext cx="2985608" cy="462699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Rockwell" pitchFamily="18" charset="0"/>
              </a:rPr>
              <a:t>This graph represents the number of people who visited the doctor grouped on the basis of their income.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Rockwell" pitchFamily="18" charset="0"/>
              </a:rPr>
              <a:t>The summary in the lower left end in the image gives us the average number of visits based upo</a:t>
            </a:r>
            <a:r>
              <a:rPr lang="en-IN" dirty="0" smtClean="0">
                <a:latin typeface="Rockwell" pitchFamily="18" charset="0"/>
              </a:rPr>
              <a:t>n the tens of thousands of dollars patients earn.</a:t>
            </a:r>
            <a:endParaRPr lang="en-IN" dirty="0">
              <a:latin typeface="Rockwell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99" y="851672"/>
            <a:ext cx="8077267" cy="562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3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i="1" u="sng" dirty="0"/>
              <a:t>RESULTS </a:t>
            </a:r>
            <a:endParaRPr lang="en-IN" i="1" u="sng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xmlns="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xmlns="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2789" y="1431693"/>
            <a:ext cx="2961754" cy="504022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200" dirty="0" smtClean="0">
                <a:latin typeface="Rockwell" pitchFamily="18" charset="0"/>
              </a:rPr>
              <a:t>Following bar graph visually depicts the number of male and female count affected by some illness.</a:t>
            </a:r>
          </a:p>
          <a:p>
            <a:pPr>
              <a:buFont typeface="Wingdings" pitchFamily="2" charset="2"/>
              <a:buChar char="v"/>
            </a:pPr>
            <a:r>
              <a:rPr lang="en-IN" sz="2200" dirty="0" smtClean="0">
                <a:latin typeface="Rockwell" pitchFamily="18" charset="0"/>
              </a:rPr>
              <a:t>The proper number for male is 804 and that for female is 834 as shown in the lower left part of the image.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265" y="905179"/>
            <a:ext cx="7468779" cy="55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8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i="1" u="sng" dirty="0"/>
              <a:t>RESULTS </a:t>
            </a:r>
            <a:endParaRPr lang="en-IN" i="1" u="sng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xmlns="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xmlns="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3017413" cy="46351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Rockwell" pitchFamily="18" charset="0"/>
              </a:rPr>
              <a:t>The Heat map as shown on the right depicts the relationship of Health Status and Activity Reduction of the patients.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Rockwell" pitchFamily="18" charset="0"/>
              </a:rPr>
              <a:t>The correlation value between the two was found to be 0.28 .</a:t>
            </a:r>
            <a:endParaRPr lang="en-IN" sz="2400" dirty="0">
              <a:latin typeface="Rockwell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90" y="654490"/>
            <a:ext cx="7397353" cy="56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3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1315</TotalTime>
  <Words>351</Words>
  <Application>Microsoft Office PowerPoint</Application>
  <PresentationFormat>Custom</PresentationFormat>
  <Paragraphs>47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Doctor’s Visit Data Analytics </vt:lpstr>
      <vt:lpstr>PROBLEM  STATEMENT</vt:lpstr>
      <vt:lpstr>Project Description  This project visually demonstrates the analytical results obtained after performing crucial and detailed analysis on the doctor’s visit dataset to predict patient’s doctor consultancy patterns and trends.</vt:lpstr>
      <vt:lpstr>WHO ARE THE END USERS?</vt:lpstr>
      <vt:lpstr>Technology Used</vt:lpstr>
      <vt:lpstr>RESULTS </vt:lpstr>
      <vt:lpstr>RESULTS </vt:lpstr>
      <vt:lpstr>RESULTS </vt:lpstr>
      <vt:lpstr>RESULTS </vt:lpstr>
      <vt:lpstr>RESULTS 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windows 10</cp:lastModifiedBy>
  <cp:revision>83</cp:revision>
  <dcterms:created xsi:type="dcterms:W3CDTF">2021-07-11T13:13:15Z</dcterms:created>
  <dcterms:modified xsi:type="dcterms:W3CDTF">2024-11-07T17:56:18Z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