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57" r:id="rId3"/>
    <p:sldId id="264" r:id="rId4"/>
    <p:sldId id="276" r:id="rId5"/>
    <p:sldId id="259" r:id="rId6"/>
    <p:sldId id="272" r:id="rId7"/>
    <p:sldId id="277" r:id="rId8"/>
    <p:sldId id="273" r:id="rId9"/>
    <p:sldId id="260" r:id="rId10"/>
    <p:sldId id="261" r:id="rId11"/>
    <p:sldId id="262" r:id="rId12"/>
    <p:sldId id="269" r:id="rId13"/>
    <p:sldId id="274" r:id="rId14"/>
    <p:sldId id="27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79520" autoAdjust="0"/>
  </p:normalViewPr>
  <p:slideViewPr>
    <p:cSldViewPr snapToGrid="0">
      <p:cViewPr varScale="1">
        <p:scale>
          <a:sx n="53" d="100"/>
          <a:sy n="53" d="100"/>
        </p:scale>
        <p:origin x="141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C03C0-E2B9-4162-931A-F16CB01F0932}" type="datetimeFigureOut">
              <a:rPr lang="en-IN" smtClean="0"/>
              <a:pPr/>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C82FF-91B5-4657-A806-1DA95BF10D1D}" type="slidenum">
              <a:rPr lang="en-IN" smtClean="0"/>
              <a:pPr/>
              <a:t>‹#›</a:t>
            </a:fld>
            <a:endParaRPr lang="en-IN"/>
          </a:p>
        </p:txBody>
      </p:sp>
    </p:spTree>
    <p:extLst>
      <p:ext uri="{BB962C8B-B14F-4D97-AF65-F5344CB8AC3E}">
        <p14:creationId xmlns:p14="http://schemas.microsoft.com/office/powerpoint/2010/main" val="266300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CEAEAAF-8AF4-468F-B91C-F4E3498047C7}" type="slidenum">
              <a:rPr lang="en-US" smtClean="0">
                <a:latin typeface="Arial" pitchFamily="34" charset="0"/>
              </a:rPr>
              <a:pPr/>
              <a:t>1</a:t>
            </a:fld>
            <a:endParaRPr lang="en-US" dirty="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6534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C82FF-91B5-4657-A806-1DA95BF10D1D}" type="slidenum">
              <a:rPr lang="en-IN" smtClean="0"/>
              <a:pPr/>
              <a:t>3</a:t>
            </a:fld>
            <a:endParaRPr lang="en-IN"/>
          </a:p>
        </p:txBody>
      </p:sp>
    </p:spTree>
    <p:extLst>
      <p:ext uri="{BB962C8B-B14F-4D97-AF65-F5344CB8AC3E}">
        <p14:creationId xmlns:p14="http://schemas.microsoft.com/office/powerpoint/2010/main" val="399462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C82FF-91B5-4657-A806-1DA95BF10D1D}" type="slidenum">
              <a:rPr lang="en-IN" smtClean="0"/>
              <a:pPr/>
              <a:t>5</a:t>
            </a:fld>
            <a:endParaRPr lang="en-IN"/>
          </a:p>
        </p:txBody>
      </p:sp>
    </p:spTree>
    <p:extLst>
      <p:ext uri="{BB962C8B-B14F-4D97-AF65-F5344CB8AC3E}">
        <p14:creationId xmlns:p14="http://schemas.microsoft.com/office/powerpoint/2010/main" val="397786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6C82FF-91B5-4657-A806-1DA95BF10D1D}" type="slidenum">
              <a:rPr lang="en-IN" smtClean="0"/>
              <a:pPr/>
              <a:t>7</a:t>
            </a:fld>
            <a:endParaRPr lang="en-IN"/>
          </a:p>
        </p:txBody>
      </p:sp>
    </p:spTree>
    <p:extLst>
      <p:ext uri="{BB962C8B-B14F-4D97-AF65-F5344CB8AC3E}">
        <p14:creationId xmlns:p14="http://schemas.microsoft.com/office/powerpoint/2010/main" val="160881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0538" y="1027113"/>
            <a:ext cx="6578600" cy="3700462"/>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619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14276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380831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41814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180513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3085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343068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282990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184770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10867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333999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E61B4A-7778-45E6-A9CE-6CB3D8DC31B9}" type="datetimeFigureOut">
              <a:rPr lang="en-IN" smtClean="0"/>
              <a:pPr/>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A54B4-6092-4124-8208-BCF2AF990104}" type="slidenum">
              <a:rPr lang="en-IN" smtClean="0"/>
              <a:pPr/>
              <a:t>‹#›</a:t>
            </a:fld>
            <a:endParaRPr lang="en-IN"/>
          </a:p>
        </p:txBody>
      </p:sp>
    </p:spTree>
    <p:extLst>
      <p:ext uri="{BB962C8B-B14F-4D97-AF65-F5344CB8AC3E}">
        <p14:creationId xmlns:p14="http://schemas.microsoft.com/office/powerpoint/2010/main" val="165445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61B4A-7778-45E6-A9CE-6CB3D8DC31B9}" type="datetimeFigureOut">
              <a:rPr lang="en-IN" smtClean="0"/>
              <a:pPr/>
              <a:t>25-05-2024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A54B4-6092-4124-8208-BCF2AF990104}" type="slidenum">
              <a:rPr lang="en-IN" smtClean="0"/>
              <a:pPr/>
              <a:t>‹#›</a:t>
            </a:fld>
            <a:endParaRPr lang="en-IN"/>
          </a:p>
        </p:txBody>
      </p:sp>
    </p:spTree>
    <p:extLst>
      <p:ext uri="{BB962C8B-B14F-4D97-AF65-F5344CB8AC3E}">
        <p14:creationId xmlns:p14="http://schemas.microsoft.com/office/powerpoint/2010/main" val="3465046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518003"/>
            <a:ext cx="12207038" cy="1066800"/>
          </a:xfrm>
        </p:spPr>
        <p:txBody>
          <a:bodyPr>
            <a:normAutofit/>
          </a:bodyPr>
          <a:lstStyle/>
          <a:p>
            <a:pPr algn="ct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IoT-Based Paralysis Patient Health Care Project</a:t>
            </a:r>
            <a:endParaRPr lang="en-US" sz="3200" b="1" u="sng"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815351" y="3910433"/>
            <a:ext cx="2561296"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Under Supervision </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3233629" y="1353739"/>
            <a:ext cx="5724740" cy="2653099"/>
          </a:xfrm>
          <a:prstGeom prst="rect">
            <a:avLst/>
          </a:prstGeom>
          <a:noFill/>
        </p:spPr>
        <p:txBody>
          <a:bodyPr wrap="square" rtlCol="0">
            <a:spAutoFit/>
          </a:bodyPr>
          <a:lstStyle/>
          <a:p>
            <a:pPr algn="ctr"/>
            <a:r>
              <a:rPr lang="en-US" sz="2000" dirty="0">
                <a:solidFill>
                  <a:srgbClr val="000099"/>
                </a:solidFill>
                <a:latin typeface="Times New Roman" panose="02020603050405020304" pitchFamily="18" charset="0"/>
                <a:cs typeface="Times New Roman" pitchFamily="18" charset="0"/>
              </a:rPr>
              <a:t>Presented by:</a:t>
            </a:r>
          </a:p>
          <a:p>
            <a:pPr algn="ctr">
              <a:lnSpc>
                <a:spcPct val="150000"/>
              </a:lnSpc>
            </a:pPr>
            <a:r>
              <a:rPr lang="en-US" sz="2000" b="1" dirty="0">
                <a:solidFill>
                  <a:srgbClr val="000099"/>
                </a:solidFill>
                <a:latin typeface="Times New Roman" panose="02020603050405020304" pitchFamily="18" charset="0"/>
                <a:ea typeface="Calibri"/>
                <a:cs typeface="Times New Roman" pitchFamily="18" charset="0"/>
              </a:rPr>
              <a:t>Name of student: </a:t>
            </a:r>
          </a:p>
          <a:p>
            <a:pPr algn="ctr">
              <a:lnSpc>
                <a:spcPct val="150000"/>
              </a:lnSpc>
            </a:pPr>
            <a:r>
              <a:rPr lang="en-US" sz="2000" b="1" dirty="0">
                <a:solidFill>
                  <a:srgbClr val="000099"/>
                </a:solidFill>
                <a:latin typeface="Times New Roman" panose="02020603050405020304" pitchFamily="18" charset="0"/>
                <a:ea typeface="Calibri"/>
                <a:cs typeface="Times New Roman" pitchFamily="18" charset="0"/>
              </a:rPr>
              <a:t>Aman Gupta (2020041026)</a:t>
            </a:r>
            <a:endParaRPr lang="en-US" sz="2000" dirty="0">
              <a:solidFill>
                <a:srgbClr val="000099"/>
              </a:solidFill>
              <a:latin typeface="Times New Roman" panose="02020603050405020304" pitchFamily="18" charset="0"/>
              <a:ea typeface="Calibri"/>
              <a:cs typeface="Times New Roman" pitchFamily="18" charset="0"/>
            </a:endParaRPr>
          </a:p>
          <a:p>
            <a:pPr algn="ctr">
              <a:lnSpc>
                <a:spcPct val="150000"/>
              </a:lnSpc>
            </a:pPr>
            <a:r>
              <a:rPr lang="en-US" sz="2000" b="1" dirty="0">
                <a:solidFill>
                  <a:srgbClr val="000099"/>
                </a:solidFill>
                <a:latin typeface="Times New Roman" panose="02020603050405020304" pitchFamily="18" charset="0"/>
                <a:ea typeface="Calibri"/>
                <a:cs typeface="Times New Roman" pitchFamily="18" charset="0"/>
              </a:rPr>
              <a:t>Akash Singh (2020041022)</a:t>
            </a:r>
            <a:endParaRPr lang="en-US" sz="2000" dirty="0">
              <a:solidFill>
                <a:srgbClr val="000099"/>
              </a:solidFill>
              <a:latin typeface="Times New Roman" panose="02020603050405020304" pitchFamily="18" charset="0"/>
              <a:ea typeface="Calibri"/>
              <a:cs typeface="Times New Roman" pitchFamily="18" charset="0"/>
            </a:endParaRPr>
          </a:p>
          <a:p>
            <a:pPr algn="ctr">
              <a:lnSpc>
                <a:spcPct val="150000"/>
              </a:lnSpc>
            </a:pPr>
            <a:r>
              <a:rPr lang="en-US" sz="2000" b="1" dirty="0">
                <a:solidFill>
                  <a:srgbClr val="000099"/>
                </a:solidFill>
                <a:latin typeface="Times New Roman" panose="02020603050405020304" pitchFamily="18" charset="0"/>
                <a:ea typeface="Calibri"/>
                <a:cs typeface="Times New Roman" pitchFamily="18" charset="0"/>
              </a:rPr>
              <a:t>     Abhishek Singh (2020041009)</a:t>
            </a:r>
            <a:endParaRPr lang="en-US" sz="2000" dirty="0">
              <a:solidFill>
                <a:srgbClr val="000099"/>
              </a:solidFill>
              <a:latin typeface="Times New Roman" panose="02020603050405020304" pitchFamily="18" charset="0"/>
              <a:ea typeface="Calibri"/>
              <a:cs typeface="Times New Roman" pitchFamily="18" charset="0"/>
            </a:endParaRPr>
          </a:p>
          <a:p>
            <a:pPr algn="ctr">
              <a:lnSpc>
                <a:spcPct val="150000"/>
              </a:lnSpc>
            </a:pPr>
            <a:r>
              <a:rPr lang="en-US" sz="2000" b="1" dirty="0">
                <a:solidFill>
                  <a:srgbClr val="000099"/>
                </a:solidFill>
                <a:latin typeface="Times New Roman" panose="02020603050405020304" pitchFamily="18" charset="0"/>
                <a:ea typeface="Calibri"/>
                <a:cs typeface="Times New Roman" pitchFamily="18" charset="0"/>
              </a:rPr>
              <a:t>Akash Singh (2020041023)</a:t>
            </a:r>
            <a:endParaRPr lang="en-US" sz="2000" dirty="0">
              <a:solidFill>
                <a:srgbClr val="000099"/>
              </a:solidFill>
              <a:latin typeface="Times New Roman" panose="02020603050405020304" pitchFamily="18" charset="0"/>
              <a:ea typeface="Calibri"/>
              <a:cs typeface="Times New Roman" pitchFamily="18" charset="0"/>
            </a:endParaRPr>
          </a:p>
        </p:txBody>
      </p:sp>
      <p:sp>
        <p:nvSpPr>
          <p:cNvPr id="19" name="TextBox 18"/>
          <p:cNvSpPr txBox="1"/>
          <p:nvPr/>
        </p:nvSpPr>
        <p:spPr>
          <a:xfrm>
            <a:off x="2657474" y="4280716"/>
            <a:ext cx="6892089"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Dr. G.D. Bharti (Assistant Professor)</a:t>
            </a:r>
          </a:p>
        </p:txBody>
      </p:sp>
      <p:sp>
        <p:nvSpPr>
          <p:cNvPr id="10" name="TextBox 9"/>
          <p:cNvSpPr txBox="1"/>
          <p:nvPr/>
        </p:nvSpPr>
        <p:spPr>
          <a:xfrm>
            <a:off x="304297" y="5924498"/>
            <a:ext cx="11598442"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 Engineering, </a:t>
            </a:r>
          </a:p>
          <a:p>
            <a:pPr algn="ctr"/>
            <a:r>
              <a:rPr lang="en-US" sz="2400" b="1" dirty="0">
                <a:latin typeface="Times New Roman" panose="02020603050405020304" pitchFamily="18" charset="0"/>
                <a:cs typeface="Times New Roman" panose="02020603050405020304" pitchFamily="18" charset="0"/>
              </a:rPr>
              <a:t>Madan Mohan Malaviya University of Technology, Gorakhpur (UP) , India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6186" y="4678267"/>
            <a:ext cx="1339626" cy="1339626"/>
          </a:xfrm>
          <a:prstGeom prst="rect">
            <a:avLst/>
          </a:prstGeom>
        </p:spPr>
      </p:pic>
      <p:sp>
        <p:nvSpPr>
          <p:cNvPr id="11" name="TextBox 10">
            <a:extLst>
              <a:ext uri="{FF2B5EF4-FFF2-40B4-BE49-F238E27FC236}">
                <a16:creationId xmlns:a16="http://schemas.microsoft.com/office/drawing/2014/main" id="{11B505E2-D3C2-4D51-8CAA-46E5E9548EFB}"/>
              </a:ext>
            </a:extLst>
          </p:cNvPr>
          <p:cNvSpPr txBox="1"/>
          <p:nvPr/>
        </p:nvSpPr>
        <p:spPr>
          <a:xfrm>
            <a:off x="4623276" y="182348"/>
            <a:ext cx="2561296"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Presentation on</a:t>
            </a:r>
          </a:p>
        </p:txBody>
      </p:sp>
    </p:spTree>
    <p:extLst>
      <p:ext uri="{BB962C8B-B14F-4D97-AF65-F5344CB8AC3E}">
        <p14:creationId xmlns:p14="http://schemas.microsoft.com/office/powerpoint/2010/main" val="104934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4"/>
            <a:ext cx="10515600" cy="757822"/>
          </a:xfrm>
        </p:spPr>
        <p:txBody>
          <a:bodyPr>
            <a:normAutofit/>
          </a:bodyPr>
          <a:lstStyle/>
          <a:p>
            <a:pPr algn="ctr"/>
            <a:r>
              <a:rPr lang="en-IN" sz="3200" b="1" dirty="0">
                <a:latin typeface="Times New Roman" panose="02020603050405020304" pitchFamily="18" charset="0"/>
                <a:cs typeface="Times New Roman" panose="02020603050405020304" pitchFamily="18" charset="0"/>
              </a:rPr>
              <a:t>Innovation of Project</a:t>
            </a:r>
          </a:p>
        </p:txBody>
      </p:sp>
      <p:sp>
        <p:nvSpPr>
          <p:cNvPr id="3" name="Content Placeholder 2"/>
          <p:cNvSpPr>
            <a:spLocks noGrp="1"/>
          </p:cNvSpPr>
          <p:nvPr>
            <p:ph idx="1"/>
          </p:nvPr>
        </p:nvSpPr>
        <p:spPr>
          <a:xfrm>
            <a:off x="838200" y="882315"/>
            <a:ext cx="10515600" cy="5681771"/>
          </a:xfrm>
        </p:spPr>
        <p:txBody>
          <a:bodyPr>
            <a:normAutofit/>
          </a:bodyPr>
          <a:lstStyle/>
          <a:p>
            <a:pPr algn="just"/>
            <a:r>
              <a:rPr lang="en-US" sz="2400" b="1" i="0" u="sng" dirty="0">
                <a:effectLst/>
                <a:latin typeface="Times New Roman" panose="02020603050405020304" pitchFamily="18" charset="0"/>
                <a:cs typeface="Times New Roman" panose="02020603050405020304" pitchFamily="18" charset="0"/>
              </a:rPr>
              <a:t>Holistic Care and Prompt Responses:</a:t>
            </a:r>
            <a:r>
              <a:rPr lang="en-US" sz="2400" dirty="0">
                <a:solidFill>
                  <a:srgbClr val="D1D5DB"/>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system doesn’t just focus on patient-doctor communication but aims for a holistic approach by involving caregivers and family.</a:t>
            </a:r>
          </a:p>
          <a:p>
            <a:pPr algn="just"/>
            <a:r>
              <a:rPr lang="en-US" sz="2400" b="1" i="0" u="sng" dirty="0">
                <a:effectLst/>
                <a:latin typeface="Times New Roman" panose="02020603050405020304" pitchFamily="18" charset="0"/>
                <a:cs typeface="Times New Roman" panose="02020603050405020304" pitchFamily="18" charset="0"/>
              </a:rPr>
              <a:t>Empowerment and Autonomy:</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By transcending physical limitations and providing a means for patients to express needs, emergencies, or updates, the system significantly empowers patients, granting them a newfound level of autonomy in their care.</a:t>
            </a:r>
            <a:endParaRPr lang="en-US" sz="2400" dirty="0">
              <a:latin typeface="Times New Roman" panose="02020603050405020304" pitchFamily="18" charset="0"/>
              <a:cs typeface="Times New Roman" panose="02020603050405020304" pitchFamily="18" charset="0"/>
            </a:endParaRPr>
          </a:p>
          <a:p>
            <a:pPr algn="just"/>
            <a:r>
              <a:rPr lang="en-US" sz="2400" b="1" i="0" u="sng" dirty="0">
                <a:effectLst/>
                <a:latin typeface="Times New Roman" panose="02020603050405020304" pitchFamily="18" charset="0"/>
                <a:cs typeface="Times New Roman" panose="02020603050405020304" pitchFamily="18" charset="0"/>
              </a:rPr>
              <a:t>Streamlined Healthcare Processes</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The system's ability to streamline communication between different stakeholders in healthcare—patients, caregivers, and medical professionals—creates a more connected and responsive ecosystem. This could potentially lead to more efficient and effective healthcare delivery.</a:t>
            </a:r>
          </a:p>
          <a:p>
            <a:pPr algn="just"/>
            <a:r>
              <a:rPr lang="en-US" sz="2400" b="1" i="0" u="sng" dirty="0">
                <a:effectLst/>
                <a:latin typeface="Times New Roman" panose="02020603050405020304" pitchFamily="18" charset="0"/>
                <a:cs typeface="Times New Roman" panose="02020603050405020304" pitchFamily="18" charset="0"/>
              </a:rPr>
              <a:t>Paradigm Shift in Healthcare Technology</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The integration of hardware, IoT, and medical care represents a paradigm shift in healthcare technology. It showcases a move towards more integrated, patient-centric, and technologically advanced solutions that transcend traditional boundaries.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52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9"/>
            <a:ext cx="10515600" cy="645528"/>
          </a:xfrm>
        </p:spPr>
        <p:txBody>
          <a:bodyPr>
            <a:normAutofit/>
          </a:bodyPr>
          <a:lstStyle/>
          <a:p>
            <a:pPr algn="ctr"/>
            <a:r>
              <a:rPr lang="en-IN" sz="3200" b="1" dirty="0">
                <a:latin typeface="Times New Roman" panose="02020603050405020304" pitchFamily="18" charset="0"/>
                <a:cs typeface="Times New Roman" panose="02020603050405020304" pitchFamily="18" charset="0"/>
              </a:rPr>
              <a:t>Impact and Feasibility of Product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9713"/>
            <a:ext cx="10515600" cy="5176158"/>
          </a:xfrm>
        </p:spPr>
        <p:txBody>
          <a:bodyPr>
            <a:normAutofit/>
          </a:bodyPr>
          <a:lstStyle/>
          <a:p>
            <a:pPr marL="0" indent="0">
              <a:lnSpc>
                <a:spcPct val="107000"/>
              </a:lnSpc>
              <a:spcBef>
                <a:spcPts val="0"/>
              </a:spcBef>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IoT-based paralysis patient healthcare system not only revolutionizes communication for patients with limited mobility but also significantly impacts the efficiency, quality, and responsiveness of healthcare services, ultimately improving the overall patient experience and well-being.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Enhanced Communication and Autonomy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rPr>
              <a:t>Efficient Healthcare Communication</a:t>
            </a:r>
          </a:p>
          <a:p>
            <a:pP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rPr>
              <a:t>Remote Monitoring and Support</a:t>
            </a:r>
            <a:endParaRPr lang="en-US" sz="2400" b="1" dirty="0">
              <a:latin typeface="Times New Roman" panose="02020603050405020304" pitchFamily="18" charset="0"/>
              <a:ea typeface="Calibri" panose="020F0502020204030204" pitchFamily="34" charset="0"/>
            </a:endParaRPr>
          </a:p>
          <a:p>
            <a:pPr>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Improved Quality of Care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rPr>
              <a:t>Increased Patient Comfort and Confidence</a:t>
            </a:r>
          </a:p>
        </p:txBody>
      </p:sp>
    </p:spTree>
    <p:extLst>
      <p:ext uri="{BB962C8B-B14F-4D97-AF65-F5344CB8AC3E}">
        <p14:creationId xmlns:p14="http://schemas.microsoft.com/office/powerpoint/2010/main" val="152652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buNone/>
              <a:defRPr/>
            </a:pPr>
            <a:fld id="{7C3B0A52-9DFB-44F1-9FC5-2E36131076EC}" type="slidenum">
              <a:rPr lang="en-US" smtClean="0"/>
              <a:pPr>
                <a:buNone/>
                <a:defRPr/>
              </a:pPr>
              <a:t>12</a:t>
            </a:fld>
            <a:endParaRPr lang="en-US" dirty="0"/>
          </a:p>
        </p:txBody>
      </p:sp>
      <p:sp>
        <p:nvSpPr>
          <p:cNvPr id="3" name="Content Placeholder 2">
            <a:extLst>
              <a:ext uri="{FF2B5EF4-FFF2-40B4-BE49-F238E27FC236}">
                <a16:creationId xmlns:a16="http://schemas.microsoft.com/office/drawing/2014/main" id="{3D4DB732-9FD8-414C-821B-A17BC25CFE9D}"/>
              </a:ext>
            </a:extLst>
          </p:cNvPr>
          <p:cNvSpPr>
            <a:spLocks noGrp="1"/>
          </p:cNvSpPr>
          <p:nvPr>
            <p:ph idx="1"/>
          </p:nvPr>
        </p:nvSpPr>
        <p:spPr>
          <a:xfrm>
            <a:off x="838200" y="1257300"/>
            <a:ext cx="10515600" cy="4947557"/>
          </a:xfrm>
        </p:spPr>
        <p:txBody>
          <a:bodyPr/>
          <a:lstStyle/>
          <a:p>
            <a:pPr marL="0" marR="0" indent="0">
              <a:lnSpc>
                <a:spcPct val="107000"/>
              </a:lnSpc>
              <a:spcBef>
                <a:spcPts val="0"/>
              </a:spcBef>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Challenges Faced: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Accuracy and Calibration: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Ensuring precise calibration of the hand motion recognition system for accurate interpretation of gestures can be challenging.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Wireless Connectivity: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Maintaining consistent and reliable wireless connectivity between the transmitter and receiver over longer distances.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Complexity: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Managing the integration of various hardware components and ensuring their seamless operation can pose challenges during development.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3E5F705F-5AAC-6B93-F356-16DE95CB209D}"/>
              </a:ext>
            </a:extLst>
          </p:cNvPr>
          <p:cNvSpPr>
            <a:spLocks noGrp="1"/>
          </p:cNvSpPr>
          <p:nvPr>
            <p:ph type="title"/>
          </p:nvPr>
        </p:nvSpPr>
        <p:spPr>
          <a:xfrm>
            <a:off x="838200" y="124494"/>
            <a:ext cx="10515600" cy="757822"/>
          </a:xfrm>
        </p:spPr>
        <p:txBody>
          <a:bodyPr>
            <a:normAutofit/>
          </a:bodyPr>
          <a:lstStyle/>
          <a:p>
            <a:pPr algn="ctr"/>
            <a:r>
              <a:rPr lang="en-IN" sz="3200" b="1" dirty="0">
                <a:latin typeface="Times New Roman" panose="02020603050405020304" pitchFamily="18" charset="0"/>
                <a:cs typeface="Times New Roman" panose="02020603050405020304" pitchFamily="18" charset="0"/>
              </a:rPr>
              <a:t>Challenges and Future Enhancements</a:t>
            </a:r>
          </a:p>
        </p:txBody>
      </p:sp>
    </p:spTree>
    <p:extLst>
      <p:ext uri="{BB962C8B-B14F-4D97-AF65-F5344CB8AC3E}">
        <p14:creationId xmlns:p14="http://schemas.microsoft.com/office/powerpoint/2010/main" val="415420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33481-2BD7-9B00-F736-5EB21AF3E26A}"/>
              </a:ext>
            </a:extLst>
          </p:cNvPr>
          <p:cNvSpPr>
            <a:spLocks noGrp="1"/>
          </p:cNvSpPr>
          <p:nvPr>
            <p:ph idx="1"/>
          </p:nvPr>
        </p:nvSpPr>
        <p:spPr>
          <a:xfrm>
            <a:off x="838200" y="1110343"/>
            <a:ext cx="10515600" cy="5066620"/>
          </a:xfrm>
        </p:spPr>
        <p:txBody>
          <a:bodyPr>
            <a:normAutofit/>
          </a:bodyPr>
          <a:lstStyle/>
          <a:p>
            <a:pPr marL="0" marR="0" indent="0">
              <a:lnSpc>
                <a:spcPct val="107000"/>
              </a:lnSpc>
              <a:spcBef>
                <a:spcPts val="0"/>
              </a:spcBef>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Future Enhancements: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Advanced Gesture Recognition: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Implementing machine learning or AI algorithms for more advanced gesture recognition, enhancing accuracy and expanding gesture vocabulary.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Wearable Technology: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Developing wearable devices or smaller, more portable versions of the system for increased patient convenience and mobility.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Interactivity and Voice Integration: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Incorporating voice commands or touchless interfaces for patients with more severe mobility limitations.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Security Measures: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Enhancing system security to safeguard patient data and ensure privacy in data transmission over the internet.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p>
        </p:txBody>
      </p:sp>
      <p:sp>
        <p:nvSpPr>
          <p:cNvPr id="4" name="Title 1">
            <a:extLst>
              <a:ext uri="{FF2B5EF4-FFF2-40B4-BE49-F238E27FC236}">
                <a16:creationId xmlns:a16="http://schemas.microsoft.com/office/drawing/2014/main" id="{919E3B93-4E7B-1E3F-D340-4A1B3E3ABDCE}"/>
              </a:ext>
            </a:extLst>
          </p:cNvPr>
          <p:cNvSpPr>
            <a:spLocks noGrp="1"/>
          </p:cNvSpPr>
          <p:nvPr>
            <p:ph type="title"/>
          </p:nvPr>
        </p:nvSpPr>
        <p:spPr>
          <a:xfrm>
            <a:off x="838200" y="124494"/>
            <a:ext cx="10515600" cy="757822"/>
          </a:xfrm>
        </p:spPr>
        <p:txBody>
          <a:bodyPr>
            <a:normAutofit/>
          </a:bodyPr>
          <a:lstStyle/>
          <a:p>
            <a:pPr algn="ctr"/>
            <a:r>
              <a:rPr lang="en-IN" sz="3200" b="1" dirty="0">
                <a:latin typeface="Times New Roman" panose="02020603050405020304" pitchFamily="18" charset="0"/>
                <a:cs typeface="Times New Roman" panose="02020603050405020304" pitchFamily="18" charset="0"/>
              </a:rPr>
              <a:t>Challenges and Future Enhancements</a:t>
            </a:r>
          </a:p>
        </p:txBody>
      </p:sp>
    </p:spTree>
    <p:extLst>
      <p:ext uri="{BB962C8B-B14F-4D97-AF65-F5344CB8AC3E}">
        <p14:creationId xmlns:p14="http://schemas.microsoft.com/office/powerpoint/2010/main" val="119218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6381A-CCA6-8F30-7D3C-C25273E2E2AF}"/>
              </a:ext>
            </a:extLst>
          </p:cNvPr>
          <p:cNvSpPr>
            <a:spLocks noGrp="1"/>
          </p:cNvSpPr>
          <p:nvPr>
            <p:ph idx="1"/>
          </p:nvPr>
        </p:nvSpPr>
        <p:spPr>
          <a:xfrm>
            <a:off x="838200" y="1012371"/>
            <a:ext cx="10515600" cy="5164592"/>
          </a:xfrm>
        </p:spPr>
        <p:txBody>
          <a:bodyPr>
            <a:normAutofit/>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IoT-based Paralysis Patient Healthcare System represents a transformative leap in healthcare technology. </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Through meticulous integration of hardware and IoT functionalities, this system enables seamless communication for patients with limited mobility. </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By leveraging gesture recognition, wireless transmission, and IoT connectivity, it empowers patients to convey crucial messages to caregivers and healthcare providers. Successful implementation showcases enhanced patient autonomy, streamlined healthcare communication, and the potential for future advancements.</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system stands as a beacon of innovation, bridging gaps in healthcare accessibility and setting the stage for more inclusive, responsive, and patient-centric technological solutions in the future.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EC9CDBEF-A7FD-F1E5-CF95-3F27900A9A0B}"/>
              </a:ext>
            </a:extLst>
          </p:cNvPr>
          <p:cNvSpPr>
            <a:spLocks noGrp="1"/>
          </p:cNvSpPr>
          <p:nvPr>
            <p:ph type="title"/>
          </p:nvPr>
        </p:nvSpPr>
        <p:spPr>
          <a:xfrm>
            <a:off x="838200" y="124494"/>
            <a:ext cx="10515600" cy="757822"/>
          </a:xfrm>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5347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sz="quarter" idx="1"/>
          </p:nvPr>
        </p:nvSpPr>
        <p:spPr>
          <a:xfrm>
            <a:off x="313250" y="982957"/>
            <a:ext cx="11565499" cy="4933202"/>
          </a:xfrm>
        </p:spPr>
        <p:txBody>
          <a:bodyPr>
            <a:noAutofit/>
          </a:bodyPr>
          <a:lstStyle/>
          <a:p>
            <a:pPr marR="0" lvl="0">
              <a:lnSpc>
                <a:spcPct val="115000"/>
              </a:lnSpc>
              <a:spcBef>
                <a:spcPts val="0"/>
              </a:spcBef>
              <a:spcAft>
                <a:spcPts val="0"/>
              </a:spcAft>
              <a:buSzPts val="1200"/>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rPr>
              <a:t>MACFOS. </a:t>
            </a:r>
            <a:r>
              <a:rPr lang="en-US" sz="2400" i="1" dirty="0">
                <a:effectLst/>
                <a:latin typeface="Times New Roman" panose="02020603050405020304" pitchFamily="18" charset="0"/>
                <a:ea typeface="Times New Roman" panose="02020603050405020304" pitchFamily="18" charset="0"/>
              </a:rPr>
              <a:t>How to Interface MPU6050 with the Arduino - Robu.in | Indian Online Store | RC Hobby | Robotics</a:t>
            </a:r>
            <a:r>
              <a:rPr lang="en-US" sz="2400" dirty="0">
                <a:effectLst/>
                <a:latin typeface="Times New Roman" panose="02020603050405020304" pitchFamily="18" charset="0"/>
                <a:ea typeface="Times New Roman" panose="02020603050405020304" pitchFamily="18" charset="0"/>
              </a:rPr>
              <a:t>. robu.in/mpu6050-with-arduino/.</a:t>
            </a:r>
          </a:p>
          <a:p>
            <a:pPr marR="0" lvl="0">
              <a:spcBef>
                <a:spcPts val="0"/>
              </a:spcBef>
              <a:spcAft>
                <a:spcPts val="0"/>
              </a:spcAft>
              <a:buSzPts val="1200"/>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rPr>
              <a:t>“Arduino.” </a:t>
            </a:r>
            <a:r>
              <a:rPr lang="en-US" sz="2400" i="1" dirty="0">
                <a:effectLst/>
                <a:latin typeface="Times New Roman" panose="02020603050405020304" pitchFamily="18" charset="0"/>
                <a:ea typeface="Times New Roman" panose="02020603050405020304" pitchFamily="18" charset="0"/>
              </a:rPr>
              <a:t>Www.electronicwings.com</a:t>
            </a:r>
            <a:r>
              <a:rPr lang="en-US" sz="2400" dirty="0">
                <a:effectLst/>
                <a:latin typeface="Times New Roman" panose="02020603050405020304" pitchFamily="18" charset="0"/>
                <a:ea typeface="Times New Roman" panose="02020603050405020304" pitchFamily="18" charset="0"/>
              </a:rPr>
              <a:t>, www.electronicwings.com/arduino. Accessed 25 Dec. 2023.</a:t>
            </a:r>
          </a:p>
          <a:p>
            <a:pPr marR="0" lvl="0">
              <a:lnSpc>
                <a:spcPct val="107000"/>
              </a:lnSpc>
              <a:spcBef>
                <a:spcPts val="0"/>
              </a:spcBef>
              <a:spcAft>
                <a:spcPts val="0"/>
              </a:spcAft>
              <a:buSzPts val="1200"/>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J. Wang, M. Wang, K. Zheng, and X. Huang, "Model Checking nRF24L01-Based Internet of Things Systems," 2018 9th International Conference on Information Technology in Medicine and Education (ITME), Hangzhou, China, 2018, pp. 867-871, Doi: 10.1109/ITME.2018.00194.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200"/>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Fall Detection System Using MPU6050 Arduino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342900">
              <a:lnSpc>
                <a:spcPct val="107000"/>
              </a:lnSpc>
              <a:spcBef>
                <a:spcPts val="0"/>
              </a:spcBef>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Inclusive Smart Cities and Digital Health, 2016, Volume 9677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342900">
              <a:lnSpc>
                <a:spcPct val="107000"/>
              </a:lnSpc>
              <a:spcBef>
                <a:spcPts val="0"/>
              </a:spcBef>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ISBN: 978-3-319-39600-2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342900">
              <a:lnSpc>
                <a:spcPct val="107000"/>
              </a:lnSpc>
              <a:spcBef>
                <a:spcPts val="0"/>
              </a:spcBef>
              <a:spcAft>
                <a:spcPts val="800"/>
              </a:spcAft>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Ziad Tarik Al-Dahan, Nasseer K. Bachache, Lina Nasseer Bachache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buNone/>
              <a:defRPr/>
            </a:pPr>
            <a:fld id="{7C3B0A52-9DFB-44F1-9FC5-2E36131076EC}" type="slidenum">
              <a:rPr lang="en-US" smtClean="0"/>
              <a:pPr>
                <a:buNone/>
                <a:defRPr/>
              </a:pPr>
              <a:t>15</a:t>
            </a:fld>
            <a:endParaRPr lang="en-US" dirty="0"/>
          </a:p>
        </p:txBody>
      </p:sp>
      <p:sp>
        <p:nvSpPr>
          <p:cNvPr id="2" name="Title 1">
            <a:extLst>
              <a:ext uri="{FF2B5EF4-FFF2-40B4-BE49-F238E27FC236}">
                <a16:creationId xmlns:a16="http://schemas.microsoft.com/office/drawing/2014/main" id="{BC763A5C-1C0F-F9D0-8235-10B644E4A81C}"/>
              </a:ext>
            </a:extLst>
          </p:cNvPr>
          <p:cNvSpPr>
            <a:spLocks noGrp="1"/>
          </p:cNvSpPr>
          <p:nvPr>
            <p:ph type="title"/>
          </p:nvPr>
        </p:nvSpPr>
        <p:spPr>
          <a:xfrm>
            <a:off x="838200" y="124494"/>
            <a:ext cx="10515600" cy="757822"/>
          </a:xfrm>
        </p:spPr>
        <p:txBody>
          <a:bodyPr>
            <a:normAutofit/>
          </a:bodyPr>
          <a:lstStyle/>
          <a:p>
            <a:pPr algn="ctr"/>
            <a:r>
              <a:rPr lang="en-IN"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10029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003" y="1735502"/>
            <a:ext cx="6693353" cy="1935428"/>
          </a:xfrm>
          <a:prstGeom prst="rect">
            <a:avLst/>
          </a:prstGeom>
          <a:noFill/>
        </p:spPr>
        <p:txBody>
          <a:bodyPr wrap="none">
            <a:prstTxWarp prst="textChevronInverted">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 typeface="Times New Roman" pitchFamily="18" charset="0"/>
              <a:buNone/>
              <a:defRPr/>
            </a:pPr>
            <a:r>
              <a:rPr lang="en-US" sz="5715"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16085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0021"/>
          </a:xfrm>
        </p:spPr>
        <p:txBody>
          <a:bodyPr>
            <a:normAutofit/>
          </a:bodyPr>
          <a:lstStyle/>
          <a:p>
            <a:pPr algn="ctr"/>
            <a:r>
              <a:rPr lang="en-IN" sz="3200" b="1" dirty="0">
                <a:latin typeface="Times New Roman" panose="02020603050405020304" pitchFamily="18" charset="0"/>
                <a:cs typeface="Times New Roman" panose="02020603050405020304" pitchFamily="18" charset="0"/>
              </a:rPr>
              <a:t>Topics Covered</a:t>
            </a:r>
          </a:p>
        </p:txBody>
      </p:sp>
      <p:sp>
        <p:nvSpPr>
          <p:cNvPr id="3" name="Content Placeholder 2"/>
          <p:cNvSpPr>
            <a:spLocks noGrp="1"/>
          </p:cNvSpPr>
          <p:nvPr>
            <p:ph idx="1"/>
          </p:nvPr>
        </p:nvSpPr>
        <p:spPr>
          <a:xfrm>
            <a:off x="838200" y="623064"/>
            <a:ext cx="10515600" cy="5865417"/>
          </a:xfrm>
        </p:spPr>
        <p:txBody>
          <a:bodyPr>
            <a:noAutofit/>
          </a:bodyPr>
          <a:lstStyle/>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Introduction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Project Flow</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Circuit Diagrams</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Hardware Design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Components Used</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Innovation of Project</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Impact and Feasibility of Product</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Challenges and Future Enhancements</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Conclusion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351951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046"/>
            <a:ext cx="10515600" cy="718457"/>
          </a:xfrm>
        </p:spPr>
        <p:txBody>
          <a:bodyPr>
            <a:normAutofit/>
          </a:bodyPr>
          <a:lstStyle/>
          <a:p>
            <a:pPr algn="ctr"/>
            <a:r>
              <a:rPr lang="en-US" sz="3200" b="1" dirty="0">
                <a:effectLst/>
                <a:latin typeface="Times New Roman" panose="02020603050405020304" pitchFamily="18" charset="0"/>
                <a:ea typeface="Calibri" panose="020F0502020204030204" pitchFamily="34" charset="0"/>
              </a:rPr>
              <a:t>Introduction</a:t>
            </a:r>
            <a:endParaRPr lang="en-IN" sz="6600" dirty="0"/>
          </a:p>
        </p:txBody>
      </p:sp>
      <p:sp>
        <p:nvSpPr>
          <p:cNvPr id="3" name="Content Placeholder 2"/>
          <p:cNvSpPr>
            <a:spLocks noGrp="1"/>
          </p:cNvSpPr>
          <p:nvPr>
            <p:ph idx="1"/>
          </p:nvPr>
        </p:nvSpPr>
        <p:spPr>
          <a:xfrm>
            <a:off x="838201" y="908503"/>
            <a:ext cx="10515600" cy="5508625"/>
          </a:xfrm>
        </p:spPr>
        <p:txBody>
          <a:bodyPr>
            <a:normAutofit fontScale="92500"/>
          </a:bodyPr>
          <a:lstStyle/>
          <a:p>
            <a:pPr marL="0" indent="0">
              <a:lnSpc>
                <a:spcPct val="110000"/>
              </a:lnSpc>
              <a:buNone/>
            </a:pPr>
            <a:r>
              <a:rPr lang="en-US" sz="2400" b="0" i="0" dirty="0">
                <a:effectLst/>
                <a:latin typeface="Times New Roman" panose="02020603050405020304" pitchFamily="18" charset="0"/>
                <a:cs typeface="Times New Roman" panose="02020603050405020304" pitchFamily="18" charset="0"/>
              </a:rPr>
              <a:t>The IoT-based Paralysis Patient Healthcare System represents a pivotal breakthrough in healthcare technology, aimed at empowering individuals suffering from paralysis by enabling seamless communication with medical professionals and caregivers. </a:t>
            </a:r>
            <a:endParaRPr lang="en-US" sz="24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Empowering Paralysis Patients:</a:t>
            </a:r>
            <a:r>
              <a:rPr lang="en-US" sz="2400" b="0" i="0" dirty="0">
                <a:solidFill>
                  <a:srgbClr val="D1D5DB"/>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Enables seamless communication with medical professionals and caregivers.</a:t>
            </a:r>
          </a:p>
          <a:p>
            <a:pPr>
              <a:lnSpc>
                <a:spcPct val="110000"/>
              </a:lnSpc>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Microcontroller-Based Architecture:</a:t>
            </a:r>
            <a:r>
              <a:rPr lang="en-US" sz="2400" b="0" i="0" dirty="0">
                <a:solidFill>
                  <a:srgbClr val="D1D5DB"/>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Engineered with precision, integrating hand motion recognition, and transmitter-receiver circuits.</a:t>
            </a:r>
          </a:p>
          <a:p>
            <a:pPr>
              <a:lnSpc>
                <a:spcPct val="110000"/>
              </a:lnSpc>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Wireless Transmission of Commands:</a:t>
            </a:r>
            <a:r>
              <a:rPr lang="en-US" sz="2400" b="0" i="0" dirty="0">
                <a:solidFill>
                  <a:srgbClr val="D1D5DB"/>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Translates movements into actionable commands transmitted via RF signals.</a:t>
            </a:r>
          </a:p>
          <a:p>
            <a:pPr>
              <a:lnSpc>
                <a:spcPct val="110000"/>
              </a:lnSpc>
              <a:buFont typeface="Wingdings" panose="05000000000000000000" pitchFamily="2" charset="2"/>
              <a:buChar char="Ø"/>
            </a:pPr>
            <a:r>
              <a:rPr lang="en-US" sz="2400" b="1" i="0" dirty="0">
                <a:effectLst/>
                <a:latin typeface="Söhne"/>
              </a:rPr>
              <a:t>Nerve Center Receiver System:</a:t>
            </a:r>
            <a:r>
              <a:rPr lang="en-US" sz="2400" b="0" i="0" dirty="0">
                <a:solidFill>
                  <a:srgbClr val="D1D5DB"/>
                </a:solidFill>
                <a:effectLst/>
                <a:latin typeface="Söhne"/>
              </a:rPr>
              <a:t> </a:t>
            </a:r>
            <a:r>
              <a:rPr lang="en-US" sz="2400" b="0" i="0" dirty="0">
                <a:effectLst/>
                <a:latin typeface="Söhne"/>
              </a:rPr>
              <a:t>Processes commands and displays on an intuitive LCD interface.</a:t>
            </a:r>
          </a:p>
          <a:p>
            <a:pPr>
              <a:lnSpc>
                <a:spcPct val="110000"/>
              </a:lnSpc>
              <a:buFont typeface="Wingdings" panose="05000000000000000000" pitchFamily="2" charset="2"/>
              <a:buChar char="Ø"/>
            </a:pPr>
            <a:r>
              <a:rPr lang="en-US" sz="2400" b="1" i="0" dirty="0">
                <a:effectLst/>
                <a:latin typeface="Söhne"/>
              </a:rPr>
              <a:t>Remote Accessibility:</a:t>
            </a:r>
            <a:r>
              <a:rPr lang="en-US" sz="2400" b="0" i="0" dirty="0">
                <a:solidFill>
                  <a:srgbClr val="D1D5DB"/>
                </a:solidFill>
                <a:effectLst/>
                <a:latin typeface="Söhne"/>
              </a:rPr>
              <a:t> </a:t>
            </a:r>
            <a:r>
              <a:rPr lang="en-US" sz="2400" b="0" i="0" dirty="0">
                <a:effectLst/>
                <a:latin typeface="Söhne"/>
              </a:rPr>
              <a:t>Vital information accessible online, enabling prompt responses and comprehensive care.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00+ Cartoon Of Nurse Hat Stock Photos, Pictures &amp; Royalty-Free Images -  iStock">
            <a:extLst>
              <a:ext uri="{FF2B5EF4-FFF2-40B4-BE49-F238E27FC236}">
                <a16:creationId xmlns:a16="http://schemas.microsoft.com/office/drawing/2014/main" id="{A883DE89-050C-CCEB-57BA-4F13A2155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943" y="3801220"/>
            <a:ext cx="2117201" cy="21172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D46689-0770-6CDF-496B-3C3FAAC9DB9F}"/>
              </a:ext>
            </a:extLst>
          </p:cNvPr>
          <p:cNvSpPr>
            <a:spLocks noGrp="1"/>
          </p:cNvSpPr>
          <p:nvPr>
            <p:ph type="title"/>
          </p:nvPr>
        </p:nvSpPr>
        <p:spPr>
          <a:xfrm>
            <a:off x="838200" y="218821"/>
            <a:ext cx="10515600" cy="713867"/>
          </a:xfrm>
        </p:spPr>
        <p:txBody>
          <a:bodyPr>
            <a:normAutofit/>
          </a:bodyPr>
          <a:lstStyle/>
          <a:p>
            <a:pPr algn="ctr"/>
            <a:r>
              <a:rPr lang="en-US" sz="3600" b="1">
                <a:latin typeface="Times New Roman" panose="02020603050405020304" pitchFamily="18" charset="0"/>
                <a:cs typeface="Times New Roman" panose="02020603050405020304" pitchFamily="18" charset="0"/>
              </a:rPr>
              <a:t>PROJECT FLOW</a:t>
            </a:r>
            <a:endParaRPr lang="en-IN" sz="3600" b="1" dirty="0">
              <a:latin typeface="Times New Roman" panose="02020603050405020304" pitchFamily="18" charset="0"/>
              <a:cs typeface="Times New Roman" panose="02020603050405020304" pitchFamily="18" charset="0"/>
            </a:endParaRPr>
          </a:p>
        </p:txBody>
      </p:sp>
      <p:pic>
        <p:nvPicPr>
          <p:cNvPr id="5" name="Picture 4" descr="A cartoon of a person in a hospital bed&#10;&#10;Description automatically generated">
            <a:extLst>
              <a:ext uri="{FF2B5EF4-FFF2-40B4-BE49-F238E27FC236}">
                <a16:creationId xmlns:a16="http://schemas.microsoft.com/office/drawing/2014/main" id="{E7EDBC86-0BC9-C16C-568B-BCD4F7A65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6" y="1975104"/>
            <a:ext cx="3222985" cy="2414016"/>
          </a:xfrm>
          <a:prstGeom prst="rect">
            <a:avLst/>
          </a:prstGeom>
        </p:spPr>
      </p:pic>
      <p:pic>
        <p:nvPicPr>
          <p:cNvPr id="6" name="Picture 5">
            <a:extLst>
              <a:ext uri="{FF2B5EF4-FFF2-40B4-BE49-F238E27FC236}">
                <a16:creationId xmlns:a16="http://schemas.microsoft.com/office/drawing/2014/main" id="{1763F0C8-3689-38D2-B8D6-1B007774501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9070" y="2315734"/>
            <a:ext cx="1552130" cy="1552130"/>
          </a:xfrm>
          <a:prstGeom prst="rect">
            <a:avLst/>
          </a:prstGeom>
          <a:noFill/>
          <a:ln>
            <a:noFill/>
          </a:ln>
        </p:spPr>
      </p:pic>
      <p:pic>
        <p:nvPicPr>
          <p:cNvPr id="7" name="Picture 6" descr="A small green electronic device with a yellow screen&#10;&#10;Description automatically generated">
            <a:extLst>
              <a:ext uri="{FF2B5EF4-FFF2-40B4-BE49-F238E27FC236}">
                <a16:creationId xmlns:a16="http://schemas.microsoft.com/office/drawing/2014/main" id="{26F54647-4C2C-D1DE-03FC-FBF0B7DEEDE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5697" y="3915815"/>
            <a:ext cx="2213293" cy="2213293"/>
          </a:xfrm>
          <a:prstGeom prst="rect">
            <a:avLst/>
          </a:prstGeom>
          <a:noFill/>
          <a:ln>
            <a:noFill/>
          </a:ln>
        </p:spPr>
      </p:pic>
      <p:sp>
        <p:nvSpPr>
          <p:cNvPr id="11" name="TextBox 10">
            <a:extLst>
              <a:ext uri="{FF2B5EF4-FFF2-40B4-BE49-F238E27FC236}">
                <a16:creationId xmlns:a16="http://schemas.microsoft.com/office/drawing/2014/main" id="{050440D6-D42E-2883-3C07-2DBB4BC19AC5}"/>
              </a:ext>
            </a:extLst>
          </p:cNvPr>
          <p:cNvSpPr txBox="1"/>
          <p:nvPr/>
        </p:nvSpPr>
        <p:spPr>
          <a:xfrm>
            <a:off x="4949337" y="2741459"/>
            <a:ext cx="322298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TRANSMITTER</a:t>
            </a:r>
            <a:endParaRPr lang="en-IN" sz="3200" b="1"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3E93E637-3214-295F-DC48-75822EEFE436}"/>
              </a:ext>
            </a:extLst>
          </p:cNvPr>
          <p:cNvSpPr/>
          <p:nvPr/>
        </p:nvSpPr>
        <p:spPr>
          <a:xfrm>
            <a:off x="2658316" y="2956319"/>
            <a:ext cx="601357" cy="250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F7567650-73DA-7239-4961-C3C19598AB44}"/>
              </a:ext>
            </a:extLst>
          </p:cNvPr>
          <p:cNvSpPr/>
          <p:nvPr/>
        </p:nvSpPr>
        <p:spPr>
          <a:xfrm>
            <a:off x="4353159" y="2966640"/>
            <a:ext cx="601357" cy="250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AD83EBB-73C7-07EC-E2CA-D160041674A1}"/>
              </a:ext>
            </a:extLst>
          </p:cNvPr>
          <p:cNvSpPr/>
          <p:nvPr/>
        </p:nvSpPr>
        <p:spPr>
          <a:xfrm rot="5400000">
            <a:off x="6058354" y="3898103"/>
            <a:ext cx="601357" cy="250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7E8F4BD-B011-C4CD-BD6E-5F0487322285}"/>
              </a:ext>
            </a:extLst>
          </p:cNvPr>
          <p:cNvSpPr txBox="1"/>
          <p:nvPr/>
        </p:nvSpPr>
        <p:spPr>
          <a:xfrm>
            <a:off x="5241515" y="4753139"/>
            <a:ext cx="236629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RECEIVER</a:t>
            </a:r>
            <a:endParaRPr lang="en-IN" sz="3200" b="1" dirty="0">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33BFC9C5-315D-13F3-072F-DB3606C8A9F5}"/>
              </a:ext>
            </a:extLst>
          </p:cNvPr>
          <p:cNvSpPr/>
          <p:nvPr/>
        </p:nvSpPr>
        <p:spPr>
          <a:xfrm>
            <a:off x="7570965" y="4920367"/>
            <a:ext cx="601357" cy="250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BD504EE6-3F90-C6A1-4083-E09184ED10C1}"/>
              </a:ext>
            </a:extLst>
          </p:cNvPr>
          <p:cNvSpPr/>
          <p:nvPr/>
        </p:nvSpPr>
        <p:spPr>
          <a:xfrm>
            <a:off x="9808311" y="4897302"/>
            <a:ext cx="601357" cy="250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C1E3950-B105-F941-A775-48A40654B3AB}"/>
              </a:ext>
            </a:extLst>
          </p:cNvPr>
          <p:cNvSpPr txBox="1"/>
          <p:nvPr/>
        </p:nvSpPr>
        <p:spPr>
          <a:xfrm>
            <a:off x="655320" y="4490488"/>
            <a:ext cx="124481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PATEINT</a:t>
            </a:r>
            <a:endParaRPr lang="en-IN"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4D8F3B0-453A-3A77-A6C4-870E9E2EDA65}"/>
              </a:ext>
            </a:extLst>
          </p:cNvPr>
          <p:cNvSpPr txBox="1"/>
          <p:nvPr/>
        </p:nvSpPr>
        <p:spPr>
          <a:xfrm>
            <a:off x="2704396" y="3857543"/>
            <a:ext cx="234132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MPU 6050</a:t>
            </a:r>
          </a:p>
          <a:p>
            <a:pPr algn="ctr"/>
            <a:r>
              <a:rPr lang="en-US" b="1" dirty="0">
                <a:latin typeface="Times New Roman" panose="02020603050405020304" pitchFamily="18" charset="0"/>
                <a:cs typeface="Times New Roman" panose="02020603050405020304" pitchFamily="18" charset="0"/>
              </a:rPr>
              <a:t>ACCELEROMETER</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D9EC363-1AC4-F202-56C1-83062DF069C7}"/>
              </a:ext>
            </a:extLst>
          </p:cNvPr>
          <p:cNvSpPr txBox="1"/>
          <p:nvPr/>
        </p:nvSpPr>
        <p:spPr>
          <a:xfrm>
            <a:off x="8392114" y="5549089"/>
            <a:ext cx="124481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LCD DISPLAY</a:t>
            </a:r>
            <a:endParaRPr lang="en-IN"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BE974B1-90E7-ABD0-DD84-635BECADBC93}"/>
              </a:ext>
            </a:extLst>
          </p:cNvPr>
          <p:cNvSpPr txBox="1"/>
          <p:nvPr/>
        </p:nvSpPr>
        <p:spPr>
          <a:xfrm>
            <a:off x="10291546" y="6004172"/>
            <a:ext cx="168100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CARETAKER</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C00D216-CE1F-52AD-F01E-E50EEBF070B7}"/>
              </a:ext>
            </a:extLst>
          </p:cNvPr>
          <p:cNvSpPr txBox="1"/>
          <p:nvPr/>
        </p:nvSpPr>
        <p:spPr>
          <a:xfrm>
            <a:off x="6539505" y="3801821"/>
            <a:ext cx="4309578" cy="400110"/>
          </a:xfrm>
          <a:prstGeom prst="rect">
            <a:avLst/>
          </a:prstGeom>
          <a:noFill/>
        </p:spPr>
        <p:txBody>
          <a:bodyPr wrap="non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1 KM DISTANCE (Radio Frequency)</a:t>
            </a:r>
            <a:endParaRPr lang="en-I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41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28" y="0"/>
            <a:ext cx="9492343" cy="947057"/>
          </a:xfrm>
        </p:spPr>
        <p:txBody>
          <a:bodyPr>
            <a:normAutofit/>
          </a:bodyPr>
          <a:lstStyle/>
          <a:p>
            <a:pPr algn="ctr"/>
            <a:r>
              <a:rPr lang="en-IN" sz="3600" b="1" dirty="0">
                <a:latin typeface="Times New Roman" panose="02020603050405020304" pitchFamily="18" charset="0"/>
                <a:cs typeface="Times New Roman" panose="02020603050405020304" pitchFamily="18" charset="0"/>
              </a:rPr>
              <a:t>Block Diagram and Circuit Description</a:t>
            </a:r>
          </a:p>
        </p:txBody>
      </p:sp>
      <p:pic>
        <p:nvPicPr>
          <p:cNvPr id="6" name="Picture 5">
            <a:extLst>
              <a:ext uri="{FF2B5EF4-FFF2-40B4-BE49-F238E27FC236}">
                <a16:creationId xmlns:a16="http://schemas.microsoft.com/office/drawing/2014/main" id="{8AA32A48-49CE-0B84-DE8B-6E44F37FC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456" y="947057"/>
            <a:ext cx="9492343" cy="5786678"/>
          </a:xfrm>
          <a:prstGeom prst="rect">
            <a:avLst/>
          </a:prstGeom>
        </p:spPr>
      </p:pic>
    </p:spTree>
    <p:extLst>
      <p:ext uri="{BB962C8B-B14F-4D97-AF65-F5344CB8AC3E}">
        <p14:creationId xmlns:p14="http://schemas.microsoft.com/office/powerpoint/2010/main" val="428589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4065A0-4431-0414-834E-1861DCA88434}"/>
              </a:ext>
            </a:extLst>
          </p:cNvPr>
          <p:cNvSpPr>
            <a:spLocks noGrp="1"/>
          </p:cNvSpPr>
          <p:nvPr>
            <p:ph type="title"/>
          </p:nvPr>
        </p:nvSpPr>
        <p:spPr>
          <a:xfrm>
            <a:off x="1349828" y="0"/>
            <a:ext cx="9492343" cy="947057"/>
          </a:xfrm>
        </p:spPr>
        <p:txBody>
          <a:bodyPr>
            <a:normAutofit/>
          </a:bodyPr>
          <a:lstStyle/>
          <a:p>
            <a:pPr algn="ctr"/>
            <a:r>
              <a:rPr lang="en-IN" sz="3200" b="1" dirty="0">
                <a:latin typeface="Times New Roman" panose="02020603050405020304" pitchFamily="18" charset="0"/>
                <a:cs typeface="Times New Roman" panose="02020603050405020304" pitchFamily="18" charset="0"/>
              </a:rPr>
              <a:t>Block Diagram and Circuit Description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FA860A-6F17-219A-8CFC-1A297DC102DB}"/>
              </a:ext>
            </a:extLst>
          </p:cNvPr>
          <p:cNvPicPr>
            <a:picLocks noChangeAspect="1"/>
          </p:cNvPicPr>
          <p:nvPr/>
        </p:nvPicPr>
        <p:blipFill>
          <a:blip r:embed="rId2"/>
          <a:stretch>
            <a:fillRect/>
          </a:stretch>
        </p:blipFill>
        <p:spPr>
          <a:xfrm>
            <a:off x="678508" y="783002"/>
            <a:ext cx="10834980" cy="6074998"/>
          </a:xfrm>
          <a:prstGeom prst="rect">
            <a:avLst/>
          </a:prstGeom>
        </p:spPr>
      </p:pic>
      <p:sp>
        <p:nvSpPr>
          <p:cNvPr id="6" name="TextBox 5">
            <a:extLst>
              <a:ext uri="{FF2B5EF4-FFF2-40B4-BE49-F238E27FC236}">
                <a16:creationId xmlns:a16="http://schemas.microsoft.com/office/drawing/2014/main" id="{B6C658BA-A619-0CFD-9882-5BC824494D1E}"/>
              </a:ext>
            </a:extLst>
          </p:cNvPr>
          <p:cNvSpPr txBox="1"/>
          <p:nvPr/>
        </p:nvSpPr>
        <p:spPr>
          <a:xfrm>
            <a:off x="5148941" y="915739"/>
            <a:ext cx="1894114" cy="1015663"/>
          </a:xfrm>
          <a:prstGeom prst="rect">
            <a:avLst/>
          </a:prstGeom>
          <a:noFill/>
        </p:spPr>
        <p:txBody>
          <a:bodyPr wrap="square" rtlCol="0">
            <a:spAutoFit/>
          </a:bodyPr>
          <a:lstStyle/>
          <a:p>
            <a:pPr algn="ct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Receiver</a:t>
            </a:r>
            <a:endParaRPr lang="en-US" sz="36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8781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ircuit board with wires&#10;&#10;Description automatically generated">
            <a:extLst>
              <a:ext uri="{FF2B5EF4-FFF2-40B4-BE49-F238E27FC236}">
                <a16:creationId xmlns:a16="http://schemas.microsoft.com/office/drawing/2014/main" id="{D89AD1CB-AD69-C30F-410B-5C14116F51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7469" y="1134428"/>
            <a:ext cx="6957059" cy="5037011"/>
          </a:xfrm>
        </p:spPr>
      </p:pic>
      <p:sp>
        <p:nvSpPr>
          <p:cNvPr id="6" name="Title 1">
            <a:extLst>
              <a:ext uri="{FF2B5EF4-FFF2-40B4-BE49-F238E27FC236}">
                <a16:creationId xmlns:a16="http://schemas.microsoft.com/office/drawing/2014/main" id="{70DFDC3C-1C17-5DC3-4678-DF80E2C228CD}"/>
              </a:ext>
            </a:extLst>
          </p:cNvPr>
          <p:cNvSpPr>
            <a:spLocks noGrp="1"/>
          </p:cNvSpPr>
          <p:nvPr>
            <p:ph type="title"/>
          </p:nvPr>
        </p:nvSpPr>
        <p:spPr>
          <a:xfrm>
            <a:off x="1349828" y="0"/>
            <a:ext cx="9492343" cy="947057"/>
          </a:xfrm>
        </p:spPr>
        <p:txBody>
          <a:bodyPr>
            <a:normAutofit/>
          </a:bodyPr>
          <a:lstStyle/>
          <a:p>
            <a:pPr algn="ctr"/>
            <a:r>
              <a:rPr lang="en-US" b="1" dirty="0">
                <a:latin typeface="Times New Roman" panose="02020603050405020304" pitchFamily="18" charset="0"/>
                <a:cs typeface="Times New Roman" panose="02020603050405020304" pitchFamily="18" charset="0"/>
              </a:rPr>
              <a:t>Hardware Design</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7B5600-4209-759E-F2A9-8C3A9FFB9D61}"/>
              </a:ext>
            </a:extLst>
          </p:cNvPr>
          <p:cNvSpPr txBox="1"/>
          <p:nvPr/>
        </p:nvSpPr>
        <p:spPr>
          <a:xfrm>
            <a:off x="5075135" y="6303946"/>
            <a:ext cx="204172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TRANSMITTER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25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77C73B-E557-7781-97E8-DA715BFF1A43}"/>
              </a:ext>
            </a:extLst>
          </p:cNvPr>
          <p:cNvSpPr>
            <a:spLocks noGrp="1"/>
          </p:cNvSpPr>
          <p:nvPr>
            <p:ph type="title"/>
          </p:nvPr>
        </p:nvSpPr>
        <p:spPr>
          <a:xfrm>
            <a:off x="1349828" y="0"/>
            <a:ext cx="9492343" cy="947057"/>
          </a:xfrm>
        </p:spPr>
        <p:txBody>
          <a:bodyPr>
            <a:normAutofit/>
          </a:bodyPr>
          <a:lstStyle/>
          <a:p>
            <a:pPr algn="ctr"/>
            <a:r>
              <a:rPr lang="en-IN" sz="3200" b="1" dirty="0">
                <a:latin typeface="Times New Roman" panose="02020603050405020304" pitchFamily="18" charset="0"/>
                <a:cs typeface="Times New Roman" panose="02020603050405020304" pitchFamily="18" charset="0"/>
              </a:rPr>
              <a:t>Hardware Design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327105-44EC-A4FC-D94A-A72AFEA327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737"/>
          <a:stretch/>
        </p:blipFill>
        <p:spPr>
          <a:xfrm>
            <a:off x="2424031" y="1033741"/>
            <a:ext cx="7343937" cy="5037874"/>
          </a:xfrm>
          <a:prstGeom prst="rect">
            <a:avLst/>
          </a:prstGeom>
        </p:spPr>
      </p:pic>
      <p:sp>
        <p:nvSpPr>
          <p:cNvPr id="2" name="TextBox 1">
            <a:extLst>
              <a:ext uri="{FF2B5EF4-FFF2-40B4-BE49-F238E27FC236}">
                <a16:creationId xmlns:a16="http://schemas.microsoft.com/office/drawing/2014/main" id="{6060AA1D-B94B-5891-9C71-823078021F19}"/>
              </a:ext>
            </a:extLst>
          </p:cNvPr>
          <p:cNvSpPr txBox="1"/>
          <p:nvPr/>
        </p:nvSpPr>
        <p:spPr>
          <a:xfrm>
            <a:off x="5364914" y="6197845"/>
            <a:ext cx="146216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RECEIVER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23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36"/>
            <a:ext cx="10515600" cy="741780"/>
          </a:xfrm>
        </p:spPr>
        <p:txBody>
          <a:bodyPr>
            <a:normAutofit/>
          </a:bodyPr>
          <a:lstStyle/>
          <a:p>
            <a:pPr algn="ctr"/>
            <a:r>
              <a:rPr lang="en-IN" sz="3200" b="1" dirty="0">
                <a:latin typeface="Times New Roman" panose="02020603050405020304" pitchFamily="18" charset="0"/>
                <a:cs typeface="Times New Roman" panose="02020603050405020304" pitchFamily="18" charset="0"/>
              </a:rPr>
              <a:t>Technology and Components Used</a:t>
            </a:r>
          </a:p>
        </p:txBody>
      </p:sp>
      <p:sp>
        <p:nvSpPr>
          <p:cNvPr id="3" name="Content Placeholder 2"/>
          <p:cNvSpPr>
            <a:spLocks noGrp="1"/>
          </p:cNvSpPr>
          <p:nvPr>
            <p:ph idx="1"/>
          </p:nvPr>
        </p:nvSpPr>
        <p:spPr>
          <a:xfrm>
            <a:off x="838200" y="899218"/>
            <a:ext cx="10515600" cy="5387855"/>
          </a:xfrm>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Technology used:</a:t>
            </a:r>
          </a:p>
          <a:p>
            <a:pPr marL="0" indent="0">
              <a:buNone/>
            </a:pPr>
            <a:r>
              <a:rPr lang="en-US" sz="2600" i="0" dirty="0">
                <a:effectLst/>
                <a:latin typeface="Times New Roman" panose="02020603050405020304" pitchFamily="18" charset="0"/>
                <a:cs typeface="Times New Roman" panose="02020603050405020304" pitchFamily="18" charset="0"/>
              </a:rPr>
              <a:t>Hand Motion Recognition Circuitry:</a:t>
            </a:r>
            <a:r>
              <a:rPr lang="en-US" sz="2600" i="0" dirty="0">
                <a:solidFill>
                  <a:srgbClr val="D1D5DB"/>
                </a:solidFill>
                <a:effectLst/>
                <a:latin typeface="Times New Roman" panose="02020603050405020304" pitchFamily="18" charset="0"/>
                <a:cs typeface="Times New Roman" panose="02020603050405020304" pitchFamily="18" charset="0"/>
              </a:rPr>
              <a:t> </a:t>
            </a:r>
          </a:p>
          <a:p>
            <a:pPr marL="0" indent="0">
              <a:buNone/>
            </a:pPr>
            <a:r>
              <a:rPr lang="en-US" sz="2400" b="0" i="0" dirty="0">
                <a:effectLst/>
                <a:latin typeface="Times New Roman" panose="02020603050405020304" pitchFamily="18" charset="0"/>
                <a:cs typeface="Times New Roman" panose="02020603050405020304" pitchFamily="18" charset="0"/>
              </a:rPr>
              <a:t>Incorporates cutting-edge accelerometer and gyroscopic technologies for precise detection and interpretation of hand movements.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3000" b="1" kern="100" dirty="0">
                <a:latin typeface="Times New Roman" panose="02020603050405020304" pitchFamily="18" charset="0"/>
                <a:ea typeface="Calibri" panose="020F0502020204030204" pitchFamily="34" charset="0"/>
                <a:cs typeface="Times New Roman" panose="02020603050405020304" pitchFamily="18" charset="0"/>
              </a:rPr>
              <a:t>Components: </a:t>
            </a:r>
          </a:p>
          <a:p>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Microcontroller(</a:t>
            </a:r>
            <a:r>
              <a:rPr lang="en-US" sz="2600" kern="1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ATmega328P (Arduino Board R3 UNO))</a:t>
            </a:r>
          </a:p>
          <a:p>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MPU 6050 Accelerometer</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RF Transmitter and Receiver </a:t>
            </a:r>
            <a:r>
              <a:rPr lang="en-US" sz="26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kern="1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2.4GHz NRF24L01+PA+LNA SMA Wireless Transceiver Antenna)</a:t>
            </a:r>
            <a:endParaRPr lang="en-US" sz="26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Original JHD 16×4 Character LCD Display with Yellow Backlight</a:t>
            </a:r>
          </a:p>
        </p:txBody>
      </p:sp>
    </p:spTree>
    <p:extLst>
      <p:ext uri="{BB962C8B-B14F-4D97-AF65-F5344CB8AC3E}">
        <p14:creationId xmlns:p14="http://schemas.microsoft.com/office/powerpoint/2010/main" val="311306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TotalTime>
  <Words>955</Words>
  <Application>Microsoft Office PowerPoint</Application>
  <PresentationFormat>Widescreen</PresentationFormat>
  <Paragraphs>100</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Times New Roman</vt:lpstr>
      <vt:lpstr>Wingdings</vt:lpstr>
      <vt:lpstr>Office Theme</vt:lpstr>
      <vt:lpstr>IoT-Based Paralysis Patient Health Care Project</vt:lpstr>
      <vt:lpstr>Topics Covered</vt:lpstr>
      <vt:lpstr>Introduction</vt:lpstr>
      <vt:lpstr>PROJECT FLOW</vt:lpstr>
      <vt:lpstr>Block Diagram and Circuit Description</vt:lpstr>
      <vt:lpstr>Block Diagram and Circuit Description</vt:lpstr>
      <vt:lpstr>Hardware Design</vt:lpstr>
      <vt:lpstr>Hardware Design</vt:lpstr>
      <vt:lpstr>Technology and Components Used</vt:lpstr>
      <vt:lpstr>Innovation of Project</vt:lpstr>
      <vt:lpstr>Impact and Feasibility of Product</vt:lpstr>
      <vt:lpstr>Challenges and Future Enhancements</vt:lpstr>
      <vt:lpstr>Challenges and Future Enhancements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c:title>
  <dc:creator>FICE India</dc:creator>
  <cp:lastModifiedBy>AMAN GUPTA</cp:lastModifiedBy>
  <cp:revision>62</cp:revision>
  <cp:lastPrinted>2023-12-25T19:01:59Z</cp:lastPrinted>
  <dcterms:created xsi:type="dcterms:W3CDTF">2016-09-14T11:08:53Z</dcterms:created>
  <dcterms:modified xsi:type="dcterms:W3CDTF">2024-05-25T10:58:13Z</dcterms:modified>
</cp:coreProperties>
</file>