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8" r:id="rId13"/>
    <p:sldId id="279" r:id="rId14"/>
    <p:sldId id="280" r:id="rId15"/>
    <p:sldId id="281" r:id="rId16"/>
    <p:sldId id="282" r:id="rId17"/>
    <p:sldId id="283" r:id="rId18"/>
    <p:sldId id="277" r:id="rId19"/>
    <p:sldId id="268" r:id="rId20"/>
    <p:sldId id="269" r:id="rId21"/>
    <p:sldId id="270" r:id="rId22"/>
    <p:sldId id="271" r:id="rId23"/>
    <p:sldId id="272" r:id="rId24"/>
    <p:sldId id="274" r:id="rId25"/>
    <p:sldId id="275" r:id="rId26"/>
    <p:sldId id="276" r:id="rId27"/>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7">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7"/>
      </p:cViewPr>
      <p:guideLst>
        <p:guide orient="horz" pos="2877"/>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6FC0"/>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6FC0"/>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6FC0"/>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67176" y="860806"/>
            <a:ext cx="3009646" cy="788035"/>
          </a:xfrm>
          <a:prstGeom prst="rect">
            <a:avLst/>
          </a:prstGeom>
        </p:spPr>
        <p:txBody>
          <a:bodyPr wrap="square" lIns="0" tIns="0" rIns="0" bIns="0">
            <a:spAutoFit/>
          </a:bodyPr>
          <a:lstStyle>
            <a:lvl1pPr>
              <a:defRPr sz="5000" b="0" i="0">
                <a:solidFill>
                  <a:srgbClr val="006FC0"/>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534034" y="1956942"/>
            <a:ext cx="8075930" cy="2756535"/>
          </a:xfrm>
          <a:prstGeom prst="rect">
            <a:avLst/>
          </a:prstGeom>
        </p:spPr>
        <p:txBody>
          <a:bodyPr wrap="square" lIns="0" tIns="0" rIns="0" bIns="0">
            <a:spAutoFit/>
          </a:bodyPr>
          <a:lstStyle>
            <a:lvl1pPr>
              <a:defRPr sz="28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789178"/>
            <a:ext cx="7613015" cy="1397819"/>
          </a:xfrm>
          <a:prstGeom prst="rect">
            <a:avLst/>
          </a:prstGeom>
        </p:spPr>
        <p:txBody>
          <a:bodyPr vert="horz" wrap="square" lIns="0" tIns="12700" rIns="0" bIns="0" rtlCol="0">
            <a:spAutoFit/>
          </a:bodyPr>
          <a:lstStyle/>
          <a:p>
            <a:pPr marL="12700" algn="ctr">
              <a:lnSpc>
                <a:spcPct val="100000"/>
              </a:lnSpc>
              <a:spcBef>
                <a:spcPts val="100"/>
              </a:spcBef>
            </a:pPr>
            <a:r>
              <a:rPr lang="en-US" sz="4500" b="1" spc="-345" dirty="0" smtClean="0">
                <a:latin typeface="Trebuchet MS" panose="020B0603020202020204"/>
                <a:cs typeface="Trebuchet MS" panose="020B0603020202020204"/>
              </a:rPr>
              <a:t>SMART HOSTEL MANAGEMENT    &amp; SECURITY</a:t>
            </a:r>
            <a:endParaRPr sz="4500" dirty="0">
              <a:latin typeface="Trebuchet MS" panose="020B0603020202020204"/>
              <a:cs typeface="Trebuchet MS" panose="020B0603020202020204"/>
            </a:endParaRPr>
          </a:p>
        </p:txBody>
      </p:sp>
      <p:sp>
        <p:nvSpPr>
          <p:cNvPr id="8" name="object 8"/>
          <p:cNvSpPr txBox="1"/>
          <p:nvPr/>
        </p:nvSpPr>
        <p:spPr>
          <a:xfrm>
            <a:off x="-93028" y="4446763"/>
            <a:ext cx="3049270" cy="1416050"/>
          </a:xfrm>
          <a:prstGeom prst="rect">
            <a:avLst/>
          </a:prstGeom>
        </p:spPr>
        <p:txBody>
          <a:bodyPr vert="horz" wrap="square" lIns="0" tIns="12700" rIns="0" bIns="0" rtlCol="0">
            <a:spAutoFit/>
          </a:bodyPr>
          <a:lstStyle/>
          <a:p>
            <a:pPr marL="241935" marR="5080" indent="528955">
              <a:lnSpc>
                <a:spcPct val="110000"/>
              </a:lnSpc>
              <a:spcBef>
                <a:spcPts val="100"/>
              </a:spcBef>
            </a:pPr>
            <a:r>
              <a:rPr sz="2400" spc="-75" dirty="0">
                <a:latin typeface="Georgia" panose="02040502050405020303"/>
                <a:cs typeface="Georgia" panose="02040502050405020303"/>
              </a:rPr>
              <a:t>SUBMITTED </a:t>
            </a:r>
            <a:r>
              <a:rPr sz="2400" spc="-100" dirty="0">
                <a:latin typeface="Georgia" panose="02040502050405020303"/>
                <a:cs typeface="Georgia" panose="02040502050405020303"/>
              </a:rPr>
              <a:t>BY-  </a:t>
            </a:r>
          </a:p>
          <a:p>
            <a:pPr marL="241935" marR="5080" indent="528955">
              <a:lnSpc>
                <a:spcPct val="110000"/>
              </a:lnSpc>
              <a:spcBef>
                <a:spcPts val="100"/>
              </a:spcBef>
            </a:pPr>
            <a:r>
              <a:rPr lang="en-IN" sz="1400" dirty="0">
                <a:solidFill>
                  <a:srgbClr val="0070C0"/>
                </a:solidFill>
                <a:latin typeface="Georgia" panose="02040502050405020303"/>
                <a:cs typeface="Georgia" panose="02040502050405020303"/>
              </a:rPr>
              <a:t>AMAN SINGH</a:t>
            </a:r>
          </a:p>
          <a:p>
            <a:pPr marL="241935" marR="5080" indent="528955">
              <a:lnSpc>
                <a:spcPct val="110000"/>
              </a:lnSpc>
              <a:spcBef>
                <a:spcPts val="100"/>
              </a:spcBef>
            </a:pPr>
            <a:r>
              <a:rPr lang="en-IN" sz="1400" dirty="0">
                <a:solidFill>
                  <a:srgbClr val="0070C0"/>
                </a:solidFill>
                <a:latin typeface="Georgia" panose="02040502050405020303"/>
                <a:cs typeface="Georgia" panose="02040502050405020303"/>
              </a:rPr>
              <a:t>MAYANK GUPTA</a:t>
            </a:r>
          </a:p>
          <a:p>
            <a:pPr marL="241935" marR="5080" indent="528955">
              <a:lnSpc>
                <a:spcPct val="110000"/>
              </a:lnSpc>
              <a:spcBef>
                <a:spcPts val="100"/>
              </a:spcBef>
            </a:pPr>
            <a:r>
              <a:rPr lang="en-IN" sz="1400" dirty="0">
                <a:solidFill>
                  <a:srgbClr val="0070C0"/>
                </a:solidFill>
                <a:latin typeface="Georgia" panose="02040502050405020303"/>
                <a:cs typeface="Georgia" panose="02040502050405020303"/>
              </a:rPr>
              <a:t>KARTIK AGRAWAL</a:t>
            </a:r>
          </a:p>
          <a:p>
            <a:pPr marL="241935" marR="5080" indent="528955">
              <a:lnSpc>
                <a:spcPct val="110000"/>
              </a:lnSpc>
              <a:spcBef>
                <a:spcPts val="100"/>
              </a:spcBef>
            </a:pPr>
            <a:r>
              <a:rPr lang="en-IN" sz="1400" dirty="0">
                <a:solidFill>
                  <a:srgbClr val="0070C0"/>
                </a:solidFill>
                <a:latin typeface="Georgia" panose="02040502050405020303"/>
                <a:cs typeface="Georgia" panose="02040502050405020303"/>
              </a:rPr>
              <a:t>ANIMESH RAGHUVANSHI</a:t>
            </a:r>
          </a:p>
        </p:txBody>
      </p:sp>
      <p:sp>
        <p:nvSpPr>
          <p:cNvPr id="9" name="object 9"/>
          <p:cNvSpPr txBox="1"/>
          <p:nvPr/>
        </p:nvSpPr>
        <p:spPr>
          <a:xfrm>
            <a:off x="5715000" y="4437572"/>
            <a:ext cx="4569460" cy="1434367"/>
          </a:xfrm>
          <a:prstGeom prst="rect">
            <a:avLst/>
          </a:prstGeom>
        </p:spPr>
        <p:txBody>
          <a:bodyPr vert="horz" wrap="square" lIns="0" tIns="48895" rIns="0" bIns="0" rtlCol="0">
            <a:spAutoFit/>
          </a:bodyPr>
          <a:lstStyle/>
          <a:p>
            <a:pPr marL="12700">
              <a:lnSpc>
                <a:spcPct val="100000"/>
              </a:lnSpc>
              <a:spcBef>
                <a:spcPts val="385"/>
              </a:spcBef>
            </a:pPr>
            <a:r>
              <a:rPr sz="2400" spc="-75" dirty="0">
                <a:latin typeface="Georgia" panose="02040502050405020303"/>
                <a:cs typeface="Georgia" panose="02040502050405020303"/>
              </a:rPr>
              <a:t>SUBMITTED</a:t>
            </a:r>
            <a:r>
              <a:rPr sz="2400" spc="-30" dirty="0">
                <a:latin typeface="Georgia" panose="02040502050405020303"/>
                <a:cs typeface="Georgia" panose="02040502050405020303"/>
              </a:rPr>
              <a:t> </a:t>
            </a:r>
            <a:r>
              <a:rPr sz="2400" spc="15" dirty="0">
                <a:latin typeface="Georgia" panose="02040502050405020303"/>
                <a:cs typeface="Georgia" panose="02040502050405020303"/>
              </a:rPr>
              <a:t>TO-</a:t>
            </a:r>
            <a:endParaRPr sz="2400" dirty="0">
              <a:latin typeface="Georgia" panose="02040502050405020303"/>
              <a:cs typeface="Georgia" panose="02040502050405020303"/>
            </a:endParaRPr>
          </a:p>
          <a:p>
            <a:pPr marL="12700" marR="5080">
              <a:lnSpc>
                <a:spcPct val="110000"/>
              </a:lnSpc>
              <a:tabLst>
                <a:tab pos="1943735" algn="l"/>
              </a:tabLst>
            </a:pPr>
            <a:r>
              <a:rPr spc="-90" dirty="0">
                <a:solidFill>
                  <a:srgbClr val="006FC0"/>
                </a:solidFill>
                <a:latin typeface="Georgia" panose="02040502050405020303"/>
                <a:cs typeface="Georgia" panose="02040502050405020303"/>
              </a:rPr>
              <a:t>MR</a:t>
            </a:r>
            <a:r>
              <a:rPr spc="-90" dirty="0" smtClean="0">
                <a:solidFill>
                  <a:srgbClr val="006FC0"/>
                </a:solidFill>
                <a:latin typeface="Georgia" panose="02040502050405020303"/>
                <a:cs typeface="Georgia" panose="02040502050405020303"/>
              </a:rPr>
              <a:t>.</a:t>
            </a:r>
            <a:r>
              <a:rPr lang="en-US" spc="-90" dirty="0" smtClean="0">
                <a:solidFill>
                  <a:srgbClr val="006FC0"/>
                </a:solidFill>
                <a:latin typeface="Georgia" panose="02040502050405020303"/>
                <a:cs typeface="Georgia" panose="02040502050405020303"/>
              </a:rPr>
              <a:t> </a:t>
            </a:r>
            <a:r>
              <a:rPr lang="en-IN" spc="-90" dirty="0" smtClean="0">
                <a:solidFill>
                  <a:srgbClr val="006FC0"/>
                </a:solidFill>
                <a:latin typeface="Georgia" panose="02040502050405020303"/>
                <a:cs typeface="Georgia" panose="02040502050405020303"/>
              </a:rPr>
              <a:t>AMIR KHAN</a:t>
            </a:r>
            <a:endParaRPr lang="en-IN" spc="-90" dirty="0">
              <a:solidFill>
                <a:srgbClr val="006FC0"/>
              </a:solidFill>
              <a:latin typeface="Georgia" panose="02040502050405020303"/>
              <a:cs typeface="Georgia" panose="02040502050405020303"/>
            </a:endParaRPr>
          </a:p>
          <a:p>
            <a:pPr marL="12700" marR="5080">
              <a:lnSpc>
                <a:spcPct val="110000"/>
              </a:lnSpc>
              <a:tabLst>
                <a:tab pos="1943735" algn="l"/>
              </a:tabLst>
            </a:pPr>
            <a:r>
              <a:rPr lang="en-IN" spc="-90" dirty="0" smtClean="0">
                <a:solidFill>
                  <a:srgbClr val="006FC0"/>
                </a:solidFill>
                <a:latin typeface="Georgia" panose="02040502050405020303"/>
                <a:cs typeface="Georgia" panose="02040502050405020303"/>
              </a:rPr>
              <a:t>(Technical Trainer)</a:t>
            </a:r>
            <a:endParaRPr lang="en-IN" spc="-90" dirty="0">
              <a:solidFill>
                <a:srgbClr val="006FC0"/>
              </a:solidFill>
              <a:latin typeface="Georgia" panose="02040502050405020303"/>
              <a:cs typeface="Georgia" panose="02040502050405020303"/>
            </a:endParaRPr>
          </a:p>
          <a:p>
            <a:pPr marL="12700" marR="5080">
              <a:lnSpc>
                <a:spcPct val="110000"/>
              </a:lnSpc>
              <a:tabLst>
                <a:tab pos="1943735" algn="l"/>
              </a:tabLst>
            </a:pPr>
            <a:r>
              <a:rPr sz="2400" spc="-65" dirty="0">
                <a:solidFill>
                  <a:srgbClr val="006FC0"/>
                </a:solidFill>
                <a:latin typeface="Georgia" panose="02040502050405020303"/>
                <a:cs typeface="Georgia" panose="02040502050405020303"/>
              </a:rPr>
              <a:t>  </a:t>
            </a:r>
            <a:endParaRPr sz="2400" dirty="0">
              <a:latin typeface="Georgia" panose="02040502050405020303"/>
              <a:cs typeface="Georgia" panose="02040502050405020303"/>
            </a:endParaRPr>
          </a:p>
        </p:txBody>
      </p:sp>
      <p:sp>
        <p:nvSpPr>
          <p:cNvPr id="10" name="object 10"/>
          <p:cNvSpPr/>
          <p:nvPr/>
        </p:nvSpPr>
        <p:spPr>
          <a:xfrm>
            <a:off x="1431607" y="2302414"/>
            <a:ext cx="5638800" cy="194919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10" name="Content Placeholder 9"/>
          <p:cNvSpPr>
            <a:spLocks noGrp="1"/>
          </p:cNvSpPr>
          <p:nvPr>
            <p:ph sz="half" idx="3"/>
          </p:nvPr>
        </p:nvSpPr>
        <p:spPr>
          <a:xfrm>
            <a:off x="4588510" y="2379980"/>
            <a:ext cx="3977640" cy="2769870"/>
          </a:xfrm>
        </p:spPr>
        <p:txBody>
          <a:bodyPr/>
          <a:lstStyle/>
          <a:p>
            <a:pPr algn="l"/>
            <a:r>
              <a:rPr lang="en-US" sz="2000" dirty="0"/>
              <a:t>Operating voltage: +5V</a:t>
            </a:r>
          </a:p>
          <a:p>
            <a:pPr algn="l"/>
            <a:r>
              <a:rPr lang="en-US" sz="2000" dirty="0"/>
              <a:t>Theoretical  Measuring Distance: </a:t>
            </a:r>
            <a:r>
              <a:rPr lang="en-US" sz="2000" dirty="0" smtClean="0"/>
              <a:t>      2cm </a:t>
            </a:r>
            <a:r>
              <a:rPr lang="en-US" sz="2000" dirty="0"/>
              <a:t>to 450cm</a:t>
            </a:r>
          </a:p>
          <a:p>
            <a:pPr algn="l"/>
            <a:r>
              <a:rPr lang="en-US" sz="2000" dirty="0"/>
              <a:t>Practical Measuring Distance: 2cm to 80cm</a:t>
            </a:r>
          </a:p>
          <a:p>
            <a:pPr algn="l"/>
            <a:r>
              <a:rPr lang="en-US" sz="2000" dirty="0"/>
              <a:t>Accuracy: 3mm</a:t>
            </a:r>
          </a:p>
          <a:p>
            <a:pPr algn="l"/>
            <a:r>
              <a:rPr lang="en-US" sz="2000" dirty="0"/>
              <a:t>Measuring angle covered: &lt;15°</a:t>
            </a:r>
          </a:p>
          <a:p>
            <a:pPr algn="l"/>
            <a:r>
              <a:rPr lang="en-US" sz="2000" dirty="0"/>
              <a:t>Operating Current: &lt;15mA</a:t>
            </a:r>
          </a:p>
          <a:p>
            <a:pPr algn="l"/>
            <a:r>
              <a:rPr lang="en-US" sz="2000" dirty="0"/>
              <a:t>Operating Frequency: 40Hz</a:t>
            </a: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43685" y="861060"/>
            <a:ext cx="5718175" cy="782320"/>
          </a:xfrm>
          <a:prstGeom prst="rect">
            <a:avLst/>
          </a:prstGeom>
        </p:spPr>
        <p:txBody>
          <a:bodyPr vert="horz" wrap="square" lIns="0" tIns="13335" rIns="0" bIns="0" rtlCol="0">
            <a:spAutoFit/>
          </a:bodyPr>
          <a:lstStyle/>
          <a:p>
            <a:pPr marL="12700">
              <a:lnSpc>
                <a:spcPct val="100000"/>
              </a:lnSpc>
              <a:spcBef>
                <a:spcPts val="105"/>
              </a:spcBef>
            </a:pPr>
            <a:r>
              <a:rPr spc="-185" dirty="0"/>
              <a:t>Function</a:t>
            </a:r>
            <a:r>
              <a:rPr spc="-195" dirty="0"/>
              <a:t>Specification</a:t>
            </a:r>
          </a:p>
        </p:txBody>
      </p:sp>
      <p:sp>
        <p:nvSpPr>
          <p:cNvPr id="9" name="object 9"/>
          <p:cNvSpPr txBox="1"/>
          <p:nvPr/>
        </p:nvSpPr>
        <p:spPr>
          <a:xfrm>
            <a:off x="621030" y="2252954"/>
            <a:ext cx="675640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sz="2600" b="1">
                <a:latin typeface="Times New Roman" panose="02020603050405020304"/>
                <a:cs typeface="Times New Roman" panose="02020603050405020304"/>
              </a:rPr>
              <a:t>Ultrasonic Sensor:</a:t>
            </a:r>
          </a:p>
        </p:txBody>
      </p:sp>
      <p:pic>
        <p:nvPicPr>
          <p:cNvPr id="26" name="Picture 26"/>
          <p:cNvPicPr>
            <a:picLocks noGrp="1" noChangeAspect="1" noChangeArrowheads="1"/>
          </p:cNvPicPr>
          <p:nvPr>
            <p:ph sz="half" idx="2"/>
          </p:nvPr>
        </p:nvPicPr>
        <p:blipFill>
          <a:blip r:embed="rId7"/>
          <a:srcRect/>
          <a:stretch>
            <a:fillRect/>
          </a:stretch>
        </p:blipFill>
        <p:spPr>
          <a:xfrm>
            <a:off x="621030" y="3266440"/>
            <a:ext cx="3324225" cy="21907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717294" y="1031494"/>
            <a:ext cx="5704840" cy="788035"/>
          </a:xfrm>
          <a:prstGeom prst="rect">
            <a:avLst/>
          </a:prstGeom>
        </p:spPr>
        <p:txBody>
          <a:bodyPr vert="horz" wrap="square" lIns="0" tIns="13335" rIns="0" bIns="0" rtlCol="0">
            <a:spAutoFit/>
          </a:bodyPr>
          <a:lstStyle/>
          <a:p>
            <a:pPr marL="12700">
              <a:lnSpc>
                <a:spcPct val="100000"/>
              </a:lnSpc>
              <a:spcBef>
                <a:spcPts val="105"/>
              </a:spcBef>
            </a:pPr>
            <a:r>
              <a:rPr spc="-185" dirty="0"/>
              <a:t>Function</a:t>
            </a:r>
            <a:r>
              <a:rPr spc="-310" dirty="0"/>
              <a:t> </a:t>
            </a:r>
            <a:r>
              <a:rPr spc="-195" dirty="0"/>
              <a:t>Specification</a:t>
            </a:r>
          </a:p>
        </p:txBody>
      </p:sp>
      <p:sp>
        <p:nvSpPr>
          <p:cNvPr id="8" name="object 8"/>
          <p:cNvSpPr txBox="1"/>
          <p:nvPr/>
        </p:nvSpPr>
        <p:spPr>
          <a:xfrm>
            <a:off x="4645660" y="1819372"/>
            <a:ext cx="3244850" cy="3784600"/>
          </a:xfrm>
          <a:prstGeom prst="rect">
            <a:avLst/>
          </a:prstGeom>
        </p:spPr>
        <p:txBody>
          <a:bodyPr vert="horz" wrap="square" lIns="0" tIns="91440" rIns="0" bIns="0" rtlCol="0">
            <a:spAutoFit/>
          </a:bodyPr>
          <a:lstStyle/>
          <a:p>
            <a:pPr marL="12700" indent="0">
              <a:lnSpc>
                <a:spcPct val="100000"/>
              </a:lnSpc>
              <a:spcBef>
                <a:spcPts val="720"/>
              </a:spcBef>
              <a:buClr>
                <a:srgbClr val="0AD0D9"/>
              </a:buClr>
              <a:buSzPct val="94000"/>
              <a:buFont typeface="Arial" panose="020B0604020202020204"/>
              <a:buNone/>
              <a:tabLst>
                <a:tab pos="287020" algn="l"/>
              </a:tabLst>
            </a:pPr>
            <a:r>
              <a:rPr sz="1600">
                <a:latin typeface="Times New Roman" panose="02020603050405020304" charset="0"/>
                <a:cs typeface="Times New Roman" panose="02020603050405020304" charset="0"/>
              </a:rPr>
              <a:t>Specifications:</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Wide range sensitivity to combustible gas.</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Better sensitivity to Propane, LPG and Hydrogen</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Low cost and better life</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Drive circuit is simple.</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Sensor Type : Semiconductor</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Concentration : 300-10000ppm ( Combustible gas)</a:t>
            </a:r>
          </a:p>
          <a:p>
            <a:pPr marL="287020" indent="-274320">
              <a:lnSpc>
                <a:spcPct val="100000"/>
              </a:lnSpc>
              <a:spcBef>
                <a:spcPts val="720"/>
              </a:spcBef>
              <a:buClr>
                <a:srgbClr val="0AD0D9"/>
              </a:buClr>
              <a:buSzPct val="94000"/>
              <a:buFont typeface="Arial" panose="020B0604020202020204"/>
              <a:buChar char=""/>
              <a:tabLst>
                <a:tab pos="287020" algn="l"/>
              </a:tabLst>
            </a:pPr>
            <a:r>
              <a:rPr sz="1600">
                <a:latin typeface="Times New Roman" panose="02020603050405020304" charset="0"/>
                <a:cs typeface="Times New Roman" panose="02020603050405020304" charset="0"/>
              </a:rPr>
              <a:t>Supply voltage =5v</a:t>
            </a:r>
          </a:p>
          <a:p>
            <a:pPr marL="287020" indent="-274320">
              <a:lnSpc>
                <a:spcPct val="100000"/>
              </a:lnSpc>
              <a:spcBef>
                <a:spcPts val="720"/>
              </a:spcBef>
              <a:buClr>
                <a:srgbClr val="0AD0D9"/>
              </a:buClr>
              <a:buSzPct val="94000"/>
              <a:buFont typeface="Arial" panose="020B0604020202020204"/>
              <a:buChar char=""/>
              <a:tabLst>
                <a:tab pos="287020" algn="l"/>
              </a:tabLst>
            </a:pPr>
            <a:endParaRPr sz="1600">
              <a:latin typeface="Times New Roman" panose="02020603050405020304" charset="0"/>
              <a:cs typeface="Times New Roman" panose="02020603050405020304" charset="0"/>
            </a:endParaRPr>
          </a:p>
        </p:txBody>
      </p:sp>
      <p:pic>
        <p:nvPicPr>
          <p:cNvPr id="31" name="Picture 31"/>
          <p:cNvPicPr>
            <a:picLocks noChangeAspect="1" noChangeArrowheads="1"/>
          </p:cNvPicPr>
          <p:nvPr/>
        </p:nvPicPr>
        <p:blipFill>
          <a:blip r:embed="rId7"/>
          <a:srcRect/>
          <a:stretch>
            <a:fillRect/>
          </a:stretch>
        </p:blipFill>
        <p:spPr>
          <a:xfrm>
            <a:off x="220980" y="2686050"/>
            <a:ext cx="3559810" cy="1881505"/>
          </a:xfrm>
          <a:prstGeom prst="rect">
            <a:avLst/>
          </a:prstGeom>
          <a:noFill/>
        </p:spPr>
      </p:pic>
      <p:sp>
        <p:nvSpPr>
          <p:cNvPr id="10" name="Text Box 9"/>
          <p:cNvSpPr txBox="1"/>
          <p:nvPr/>
        </p:nvSpPr>
        <p:spPr>
          <a:xfrm>
            <a:off x="443865" y="2073910"/>
            <a:ext cx="2299335" cy="368300"/>
          </a:xfrm>
          <a:prstGeom prst="rect">
            <a:avLst/>
          </a:prstGeom>
          <a:noFill/>
        </p:spPr>
        <p:txBody>
          <a:bodyPr wrap="square" rtlCol="0">
            <a:spAutoFit/>
          </a:bodyPr>
          <a:lstStyle/>
          <a:p>
            <a:r>
              <a:rPr lang="en-IN" altLang="en-US" b="1">
                <a:latin typeface="Times New Roman" panose="02020603050405020304" charset="0"/>
                <a:cs typeface="Times New Roman" panose="02020603050405020304" charset="0"/>
              </a:rPr>
              <a:t>MQ-2 SENSOR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2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9" name="Content Placeholder 8"/>
          <p:cNvSpPr>
            <a:spLocks noGrp="1"/>
          </p:cNvSpPr>
          <p:nvPr>
            <p:ph sz="half" idx="3"/>
          </p:nvPr>
        </p:nvSpPr>
        <p:spPr>
          <a:xfrm>
            <a:off x="5203190" y="2253615"/>
            <a:ext cx="3483610" cy="3046730"/>
          </a:xfrm>
        </p:spPr>
        <p:txBody>
          <a:bodyPr wrap="square"/>
          <a:lstStyle/>
          <a:p>
            <a:r>
              <a:rPr lang="en-US" sz="1800"/>
              <a:t>Specifications:</a:t>
            </a:r>
          </a:p>
          <a:p>
            <a:endParaRPr lang="en-US" sz="1800"/>
          </a:p>
          <a:p>
            <a:r>
              <a:rPr lang="en-US" sz="1800"/>
              <a:t>Supply Voltage: +5 V</a:t>
            </a:r>
          </a:p>
          <a:p>
            <a:endParaRPr lang="en-US" sz="1800"/>
          </a:p>
          <a:p>
            <a:r>
              <a:rPr lang="en-US" sz="1800"/>
              <a:t>Temperature range :0-50 °C error of ± 2 °C</a:t>
            </a:r>
          </a:p>
          <a:p>
            <a:endParaRPr lang="en-US" sz="1800"/>
          </a:p>
          <a:p>
            <a:r>
              <a:rPr lang="en-US" sz="1800"/>
              <a:t>Humidity :20-90% RH ± 5% RH error</a:t>
            </a:r>
          </a:p>
          <a:p>
            <a:endParaRPr lang="en-US" sz="1800"/>
          </a:p>
          <a:p>
            <a:r>
              <a:rPr lang="en-US" sz="1800"/>
              <a:t>Interface: Digital</a:t>
            </a: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25170" y="861060"/>
            <a:ext cx="6368415" cy="78232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535940" y="2829657"/>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sz="2600" b="1">
                <a:latin typeface="Times New Roman" panose="02020603050405020304"/>
                <a:cs typeface="Times New Roman" panose="02020603050405020304"/>
              </a:rPr>
              <a:t>DHT-11 SENSOR:</a:t>
            </a:r>
          </a:p>
        </p:txBody>
      </p:sp>
      <p:pic>
        <p:nvPicPr>
          <p:cNvPr id="36" name="Picture 36"/>
          <p:cNvPicPr>
            <a:picLocks noGrp="1" noChangeAspect="1" noChangeArrowheads="1"/>
          </p:cNvPicPr>
          <p:nvPr>
            <p:ph sz="half" idx="2"/>
          </p:nvPr>
        </p:nvPicPr>
        <p:blipFill>
          <a:blip r:embed="rId7"/>
          <a:srcRect/>
          <a:stretch>
            <a:fillRect/>
          </a:stretch>
        </p:blipFill>
        <p:spPr>
          <a:xfrm>
            <a:off x="996315" y="3947795"/>
            <a:ext cx="2324100" cy="23241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824230" y="861060"/>
            <a:ext cx="5845175" cy="78232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535940" y="2829657"/>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sz="2600">
                <a:latin typeface="Times New Roman" panose="02020603050405020304"/>
                <a:cs typeface="Times New Roman" panose="02020603050405020304"/>
              </a:rPr>
              <a:t>Servo Motor:</a:t>
            </a:r>
          </a:p>
        </p:txBody>
      </p:sp>
      <p:pic>
        <p:nvPicPr>
          <p:cNvPr id="42" name="Picture 42"/>
          <p:cNvPicPr>
            <a:picLocks noGrp="1" noChangeAspect="1" noChangeArrowheads="1"/>
          </p:cNvPicPr>
          <p:nvPr>
            <p:ph sz="half" idx="2"/>
          </p:nvPr>
        </p:nvPicPr>
        <p:blipFill>
          <a:blip r:embed="rId7"/>
          <a:srcRect/>
          <a:stretch>
            <a:fillRect/>
          </a:stretch>
        </p:blipFill>
        <p:spPr>
          <a:xfrm>
            <a:off x="535940" y="3940810"/>
            <a:ext cx="2000250" cy="2000250"/>
          </a:xfrm>
          <a:prstGeom prst="rect">
            <a:avLst/>
          </a:prstGeom>
          <a:noFill/>
        </p:spPr>
      </p:pic>
      <p:sp>
        <p:nvSpPr>
          <p:cNvPr id="12" name="Content Placeholder 11"/>
          <p:cNvSpPr>
            <a:spLocks noGrp="1"/>
          </p:cNvSpPr>
          <p:nvPr>
            <p:ph sz="half" idx="3"/>
          </p:nvPr>
        </p:nvSpPr>
        <p:spPr>
          <a:xfrm>
            <a:off x="4783455" y="1831340"/>
            <a:ext cx="3977640" cy="4431665"/>
          </a:xfrm>
        </p:spPr>
        <p:txBody>
          <a:bodyPr/>
          <a:lstStyle/>
          <a:p>
            <a:r>
              <a:rPr lang="en-US" sz="1800"/>
              <a:t>Servo motor has three pins for its operation as:</a:t>
            </a:r>
          </a:p>
          <a:p>
            <a:endParaRPr lang="en-US" sz="1800"/>
          </a:p>
          <a:p>
            <a:r>
              <a:rPr lang="en-US" sz="1800"/>
              <a:t>•+VCC (RED)</a:t>
            </a:r>
          </a:p>
          <a:p>
            <a:endParaRPr lang="en-US" sz="1800"/>
          </a:p>
          <a:p>
            <a:r>
              <a:rPr lang="en-US" sz="1800"/>
              <a:t>- Connect +VCC supply to this pin. For SG90 Micro Servo it is 4.8 V (~5V).</a:t>
            </a:r>
          </a:p>
          <a:p>
            <a:endParaRPr lang="en-US" sz="1800"/>
          </a:p>
          <a:p>
            <a:r>
              <a:rPr lang="en-US" sz="1800"/>
              <a:t>•Ground (BROWN)</a:t>
            </a:r>
          </a:p>
          <a:p>
            <a:endParaRPr lang="en-US" sz="1800"/>
          </a:p>
          <a:p>
            <a:r>
              <a:rPr lang="en-US" sz="1800"/>
              <a:t>- Connect Ground to this pin.</a:t>
            </a:r>
          </a:p>
          <a:p>
            <a:endParaRPr lang="en-US" sz="1800"/>
          </a:p>
          <a:p>
            <a:r>
              <a:rPr lang="en-US" sz="1800"/>
              <a:t>•Control Signal (ORANGE)</a:t>
            </a:r>
          </a:p>
          <a:p>
            <a:endParaRPr lang="en-US" sz="1800"/>
          </a:p>
          <a:p>
            <a:r>
              <a:rPr lang="en-US" sz="1800"/>
              <a:t>- Connect PWM of 20ms (50 Hz) period to this pin.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9" name="Content Placeholder 8"/>
          <p:cNvSpPr>
            <a:spLocks noGrp="1"/>
          </p:cNvSpPr>
          <p:nvPr>
            <p:ph sz="half" idx="3"/>
          </p:nvPr>
        </p:nvSpPr>
        <p:spPr>
          <a:xfrm>
            <a:off x="4783455" y="2099310"/>
            <a:ext cx="3977640" cy="3323590"/>
          </a:xfrm>
        </p:spPr>
        <p:txBody>
          <a:bodyPr/>
          <a:lstStyle/>
          <a:p>
            <a:r>
              <a:rPr lang="en-US" sz="1800"/>
              <a:t>Features:</a:t>
            </a:r>
          </a:p>
          <a:p>
            <a:endParaRPr lang="en-US" sz="1800"/>
          </a:p>
          <a:p>
            <a:endParaRPr lang="en-US" sz="1800"/>
          </a:p>
          <a:p>
            <a:r>
              <a:rPr lang="en-US" sz="1800"/>
              <a:t>1)Use an S8550 PNP transistor for drive</a:t>
            </a:r>
          </a:p>
          <a:p>
            <a:endParaRPr lang="en-US" sz="1800"/>
          </a:p>
          <a:p>
            <a:r>
              <a:rPr lang="en-US" sz="1800"/>
              <a:t>2)Convenient control by program</a:t>
            </a:r>
          </a:p>
          <a:p>
            <a:endParaRPr lang="en-US" sz="1800"/>
          </a:p>
          <a:p>
            <a:r>
              <a:rPr lang="en-US" sz="1800"/>
              <a:t>3)Working voltage: 3.3 - 5V; PCB size: 2.0 x 2.0 cm</a:t>
            </a:r>
          </a:p>
          <a:p>
            <a:endParaRPr lang="en-US" sz="1800"/>
          </a:p>
          <a:p>
            <a:r>
              <a:rPr lang="en-US" sz="1800"/>
              <a:t>4)With power light and indicator of digital signal output</a:t>
            </a: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965835" y="861060"/>
            <a:ext cx="5932170" cy="78232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535940" y="2829657"/>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sz="2600">
                <a:latin typeface="Times New Roman" panose="02020603050405020304"/>
                <a:cs typeface="Times New Roman" panose="02020603050405020304"/>
              </a:rPr>
              <a:t>Buzzer:</a:t>
            </a:r>
          </a:p>
        </p:txBody>
      </p:sp>
      <p:pic>
        <p:nvPicPr>
          <p:cNvPr id="45" name="Picture 45"/>
          <p:cNvPicPr>
            <a:picLocks noGrp="1" noChangeAspect="1" noChangeArrowheads="1"/>
          </p:cNvPicPr>
          <p:nvPr>
            <p:ph sz="half" idx="2"/>
          </p:nvPr>
        </p:nvPicPr>
        <p:blipFill>
          <a:blip r:embed="rId7"/>
          <a:srcRect/>
          <a:stretch>
            <a:fillRect/>
          </a:stretch>
        </p:blipFill>
        <p:spPr>
          <a:xfrm>
            <a:off x="852805" y="3742690"/>
            <a:ext cx="2000250" cy="20002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9" name="Content Placeholder 8"/>
          <p:cNvSpPr>
            <a:spLocks noGrp="1"/>
          </p:cNvSpPr>
          <p:nvPr>
            <p:ph sz="half" idx="3"/>
          </p:nvPr>
        </p:nvSpPr>
        <p:spPr>
          <a:xfrm>
            <a:off x="4783455" y="2099310"/>
            <a:ext cx="3977640" cy="4431665"/>
          </a:xfrm>
        </p:spPr>
        <p:txBody>
          <a:bodyPr/>
          <a:lstStyle/>
          <a:p>
            <a:r>
              <a:rPr lang="en-US" sz="1800"/>
              <a:t>The features of Arduino Uno ATmega328 includes the following.</a:t>
            </a:r>
          </a:p>
          <a:p>
            <a:r>
              <a:rPr lang="en-US" sz="1800"/>
              <a:t>The operating voltage is 5V</a:t>
            </a:r>
            <a:r>
              <a:rPr lang="en-IN" altLang="en-US" sz="1800"/>
              <a:t>.</a:t>
            </a:r>
            <a:endParaRPr lang="en-US" sz="1800"/>
          </a:p>
          <a:p>
            <a:endParaRPr lang="en-US" sz="1800"/>
          </a:p>
          <a:p>
            <a:r>
              <a:rPr lang="en-US" sz="1800"/>
              <a:t>The recommended input voltage will range from 7v to 12V</a:t>
            </a:r>
          </a:p>
          <a:p>
            <a:r>
              <a:rPr lang="en-US" sz="1800"/>
              <a:t>The input voltage ranges from 6v to 20V</a:t>
            </a:r>
          </a:p>
          <a:p>
            <a:r>
              <a:rPr lang="en-US" sz="1800"/>
              <a:t>Digital input/output pins are 14</a:t>
            </a:r>
          </a:p>
          <a:p>
            <a:r>
              <a:rPr lang="en-US" sz="1800"/>
              <a:t>Analog i/p pins are 6</a:t>
            </a:r>
          </a:p>
          <a:p>
            <a:r>
              <a:rPr lang="en-US" sz="1800"/>
              <a:t>DC Current for each input/output pin is 40 mA</a:t>
            </a:r>
          </a:p>
          <a:p>
            <a:r>
              <a:rPr lang="en-US" sz="1800"/>
              <a:t>DC Current for 3.3V Pin is 50 mA</a:t>
            </a:r>
          </a:p>
          <a:p>
            <a:r>
              <a:rPr lang="en-US" sz="1800"/>
              <a:t>Flash Memory is 32 KB</a:t>
            </a:r>
          </a:p>
          <a:p>
            <a:r>
              <a:rPr lang="en-US" sz="1800"/>
              <a:t>SRAM is 2 KB</a:t>
            </a:r>
          </a:p>
          <a:p>
            <a:r>
              <a:rPr lang="en-US" sz="1800"/>
              <a:t>EEPROM is 1 KB</a:t>
            </a:r>
          </a:p>
          <a:p>
            <a:r>
              <a:rPr lang="en-US" sz="1800"/>
              <a:t>CLK Speed is 16 MHz</a:t>
            </a: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965835" y="861060"/>
            <a:ext cx="5932170" cy="78232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535940" y="2829657"/>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sz="2600">
                <a:latin typeface="Times New Roman" panose="02020603050405020304"/>
                <a:cs typeface="Times New Roman" panose="02020603050405020304"/>
              </a:rPr>
              <a:t>Arduino::</a:t>
            </a:r>
          </a:p>
        </p:txBody>
      </p:sp>
      <p:pic>
        <p:nvPicPr>
          <p:cNvPr id="50" name="Picture 50"/>
          <p:cNvPicPr>
            <a:picLocks noChangeAspect="1" noChangeArrowheads="1"/>
          </p:cNvPicPr>
          <p:nvPr/>
        </p:nvPicPr>
        <p:blipFill>
          <a:blip r:embed="rId7"/>
          <a:srcRect/>
          <a:stretch>
            <a:fillRect/>
          </a:stretch>
        </p:blipFill>
        <p:spPr>
          <a:xfrm>
            <a:off x="245110" y="3600768"/>
            <a:ext cx="3535680" cy="250253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9" name="Content Placeholder 8"/>
          <p:cNvSpPr>
            <a:spLocks noGrp="1"/>
          </p:cNvSpPr>
          <p:nvPr>
            <p:ph sz="half" idx="2"/>
          </p:nvPr>
        </p:nvSpPr>
        <p:spPr>
          <a:xfrm>
            <a:off x="4401185" y="814705"/>
            <a:ext cx="3977640" cy="6370955"/>
          </a:xfrm>
        </p:spPr>
        <p:txBody>
          <a:bodyPr/>
          <a:lstStyle/>
          <a:p>
            <a:r>
              <a:rPr lang="en-US" sz="1800"/>
              <a:t>NodeMCU V3 Features:</a:t>
            </a:r>
          </a:p>
          <a:p>
            <a:endParaRPr lang="en-US" sz="1800"/>
          </a:p>
          <a:p>
            <a:endParaRPr lang="en-US" sz="1800"/>
          </a:p>
          <a:p>
            <a:r>
              <a:rPr lang="en-US" sz="1800"/>
              <a:t>Open-source</a:t>
            </a:r>
          </a:p>
          <a:p>
            <a:endParaRPr lang="en-US" sz="1800"/>
          </a:p>
          <a:p>
            <a:r>
              <a:rPr lang="en-US" sz="1800"/>
              <a:t>Arduino-like hardware</a:t>
            </a:r>
          </a:p>
          <a:p>
            <a:endParaRPr lang="en-US" sz="1800"/>
          </a:p>
          <a:p>
            <a:r>
              <a:rPr lang="en-US" sz="1800"/>
              <a:t>Status LED</a:t>
            </a:r>
          </a:p>
          <a:p>
            <a:endParaRPr lang="en-US" sz="1800"/>
          </a:p>
          <a:p>
            <a:r>
              <a:rPr lang="en-US" sz="1800"/>
              <a:t>Micro USB port</a:t>
            </a:r>
          </a:p>
          <a:p>
            <a:endParaRPr lang="en-US" sz="1800"/>
          </a:p>
          <a:p>
            <a:r>
              <a:rPr lang="en-US" sz="1800"/>
              <a:t>Reset/Flash buttons</a:t>
            </a:r>
          </a:p>
          <a:p>
            <a:endParaRPr lang="en-US" sz="1800"/>
          </a:p>
          <a:p>
            <a:r>
              <a:rPr lang="en-US" sz="1800"/>
              <a:t>Interactive and Programmable</a:t>
            </a:r>
          </a:p>
          <a:p>
            <a:endParaRPr lang="en-US" sz="1800"/>
          </a:p>
          <a:p>
            <a:r>
              <a:rPr lang="en-US" sz="1800"/>
              <a:t>Low cost</a:t>
            </a:r>
          </a:p>
          <a:p>
            <a:endParaRPr lang="en-US" sz="1800"/>
          </a:p>
          <a:p>
            <a:r>
              <a:rPr lang="en-US" sz="1800"/>
              <a:t>ESP8266 with inbuilt Wi-Fi</a:t>
            </a:r>
          </a:p>
          <a:p>
            <a:endParaRPr lang="en-US" sz="1800"/>
          </a:p>
          <a:p>
            <a:r>
              <a:rPr lang="en-US" sz="1800"/>
              <a:t>USB to UART converter</a:t>
            </a:r>
          </a:p>
          <a:p>
            <a:endParaRPr lang="en-US" sz="1800"/>
          </a:p>
          <a:p>
            <a:r>
              <a:rPr lang="en-US" sz="1800"/>
              <a:t>GPIO pins</a:t>
            </a:r>
          </a:p>
          <a:p>
            <a:endParaRPr lang="en-US" sz="1800"/>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57555" y="599440"/>
            <a:ext cx="4148455" cy="155194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423545" y="2265142"/>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lang="en-IN" sz="2600">
                <a:latin typeface="Times New Roman" panose="02020603050405020304"/>
                <a:cs typeface="Times New Roman" panose="02020603050405020304"/>
              </a:rPr>
              <a:t>Node MCU</a:t>
            </a:r>
          </a:p>
        </p:txBody>
      </p:sp>
      <p:pic>
        <p:nvPicPr>
          <p:cNvPr id="55" name="Picture 55"/>
          <p:cNvPicPr>
            <a:picLocks noGrp="1" noChangeAspect="1" noChangeArrowheads="1"/>
          </p:cNvPicPr>
          <p:nvPr>
            <p:ph sz="half" idx="3"/>
          </p:nvPr>
        </p:nvPicPr>
        <p:blipFill>
          <a:blip r:embed="rId7"/>
          <a:srcRect/>
          <a:stretch>
            <a:fillRect/>
          </a:stretch>
        </p:blipFill>
        <p:spPr>
          <a:xfrm>
            <a:off x="57150" y="2886075"/>
            <a:ext cx="3977640" cy="326580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9" name="Content Placeholder 8"/>
          <p:cNvSpPr>
            <a:spLocks noGrp="1"/>
          </p:cNvSpPr>
          <p:nvPr>
            <p:ph sz="half" idx="2"/>
          </p:nvPr>
        </p:nvSpPr>
        <p:spPr>
          <a:xfrm>
            <a:off x="4831080" y="2413635"/>
            <a:ext cx="3427730" cy="2215515"/>
          </a:xfrm>
        </p:spPr>
        <p:txBody>
          <a:bodyPr wrap="square"/>
          <a:lstStyle/>
          <a:p>
            <a:r>
              <a:rPr lang="en-US" sz="1800"/>
              <a:t>Blynk is a Platform with IOS and Android apps to control Arduino, Raspberry Pi and the likes over the Internet. It’s a digital dashboard where you can build a graphic interface for your project by simply dragging and dropping widgets.</a:t>
            </a:r>
          </a:p>
          <a:p>
            <a:endParaRPr lang="en-US" sz="1800"/>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006475" y="861060"/>
            <a:ext cx="6597015" cy="782320"/>
          </a:xfrm>
          <a:prstGeom prst="rect">
            <a:avLst/>
          </a:prstGeom>
        </p:spPr>
        <p:txBody>
          <a:bodyPr vert="horz" wrap="square" lIns="0" tIns="13335" rIns="0" bIns="0" rtlCol="0">
            <a:spAutoFit/>
          </a:bodyPr>
          <a:lstStyle/>
          <a:p>
            <a:pPr marL="12700">
              <a:lnSpc>
                <a:spcPct val="100000"/>
              </a:lnSpc>
              <a:spcBef>
                <a:spcPts val="105"/>
              </a:spcBef>
            </a:pPr>
            <a:r>
              <a:rPr spc="-185" dirty="0"/>
              <a:t>Function </a:t>
            </a:r>
            <a:r>
              <a:rPr spc="-195" dirty="0"/>
              <a:t>Specification</a:t>
            </a:r>
          </a:p>
        </p:txBody>
      </p:sp>
      <p:sp>
        <p:nvSpPr>
          <p:cNvPr id="8" name="object 8"/>
          <p:cNvSpPr txBox="1"/>
          <p:nvPr/>
        </p:nvSpPr>
        <p:spPr>
          <a:xfrm>
            <a:off x="535940" y="2829657"/>
            <a:ext cx="3244850" cy="49149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000"/>
              <a:buFont typeface="Arial" panose="020B0604020202020204"/>
              <a:buChar char=""/>
              <a:tabLst>
                <a:tab pos="287020" algn="l"/>
              </a:tabLst>
            </a:pPr>
            <a:r>
              <a:rPr lang="en-IN" sz="2600">
                <a:latin typeface="Times New Roman" panose="02020603050405020304"/>
                <a:cs typeface="Times New Roman" panose="02020603050405020304"/>
              </a:rPr>
              <a:t>Blynk App:</a:t>
            </a:r>
          </a:p>
        </p:txBody>
      </p:sp>
      <p:pic>
        <p:nvPicPr>
          <p:cNvPr id="58" name="Picture 58"/>
          <p:cNvPicPr>
            <a:picLocks noGrp="1" noChangeAspect="1" noChangeArrowheads="1"/>
          </p:cNvPicPr>
          <p:nvPr>
            <p:ph sz="half" idx="3"/>
          </p:nvPr>
        </p:nvPicPr>
        <p:blipFill>
          <a:blip r:embed="rId7"/>
          <a:srcRect/>
          <a:stretch>
            <a:fillRect/>
          </a:stretch>
        </p:blipFill>
        <p:spPr>
          <a:xfrm>
            <a:off x="1381760" y="3479800"/>
            <a:ext cx="1552575" cy="27527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195" y="235585"/>
            <a:ext cx="7772400" cy="676910"/>
          </a:xfrm>
        </p:spPr>
        <p:txBody>
          <a:bodyPr/>
          <a:lstStyle/>
          <a:p>
            <a:pPr algn="ctr"/>
            <a:r>
              <a:rPr lang="en-IN" altLang="en-US" sz="4400">
                <a:latin typeface="Times New Roman" panose="02020603050405020304" charset="0"/>
                <a:cs typeface="Times New Roman" panose="02020603050405020304" charset="0"/>
              </a:rPr>
              <a:t>         Methodology Used</a:t>
            </a:r>
          </a:p>
        </p:txBody>
      </p:sp>
      <p:sp>
        <p:nvSpPr>
          <p:cNvPr id="3" name="Subtitle 2"/>
          <p:cNvSpPr>
            <a:spLocks noGrp="1"/>
          </p:cNvSpPr>
          <p:nvPr>
            <p:ph type="subTitle" idx="4"/>
          </p:nvPr>
        </p:nvSpPr>
        <p:spPr>
          <a:xfrm>
            <a:off x="1371600" y="912495"/>
            <a:ext cx="6400800" cy="1969770"/>
          </a:xfrm>
        </p:spPr>
        <p:txBody>
          <a:bodyPr/>
          <a:lstStyle/>
          <a:p>
            <a:r>
              <a:rPr lang="en-US" sz="1600"/>
              <a:t>The process of developing a complex product that tightly couples hardware devices with high –level software services requires an additional level of planning. For this project, we will exercise a proper product development approach to help you get familiar with the process of creating real –world hardware projects. This method can then be used to plan your own projects and take them to the next level. The following diagram describes a typical prototype development process, which always begins by defining the major goals that you want to achieve with your product:</a:t>
            </a:r>
          </a:p>
        </p:txBody>
      </p:sp>
      <p:pic>
        <p:nvPicPr>
          <p:cNvPr id="23" name="Picture 23"/>
          <p:cNvPicPr>
            <a:picLocks noChangeAspect="1" noChangeArrowheads="1"/>
          </p:cNvPicPr>
          <p:nvPr/>
        </p:nvPicPr>
        <p:blipFill>
          <a:blip r:embed="rId2"/>
          <a:srcRect/>
          <a:stretch>
            <a:fillRect/>
          </a:stretch>
        </p:blipFill>
        <p:spPr>
          <a:xfrm>
            <a:off x="2075815" y="2881630"/>
            <a:ext cx="5231130" cy="397256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93" y="240918"/>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08835" y="790575"/>
            <a:ext cx="5121275" cy="443865"/>
          </a:xfrm>
          <a:prstGeom prst="rect">
            <a:avLst/>
          </a:prstGeom>
        </p:spPr>
        <p:txBody>
          <a:bodyPr vert="horz" wrap="square" lIns="0" tIns="13335" rIns="0" bIns="0" rtlCol="0">
            <a:spAutoFit/>
          </a:bodyPr>
          <a:lstStyle/>
          <a:p>
            <a:pPr marL="12700">
              <a:lnSpc>
                <a:spcPct val="100000"/>
              </a:lnSpc>
              <a:spcBef>
                <a:spcPts val="105"/>
              </a:spcBef>
            </a:pPr>
            <a:r>
              <a:rPr lang="en-IN" sz="2800" spc="-415" dirty="0">
                <a:latin typeface="Times New Roman" panose="02020603050405020304" charset="0"/>
                <a:cs typeface="Times New Roman" panose="02020603050405020304" charset="0"/>
              </a:rPr>
              <a:t>H a r d w a r e     a n d     S o f t w a r e   r e q u i r e m e n t s.</a:t>
            </a:r>
          </a:p>
        </p:txBody>
      </p:sp>
      <p:sp>
        <p:nvSpPr>
          <p:cNvPr id="8" name="object 8"/>
          <p:cNvSpPr txBox="1"/>
          <p:nvPr/>
        </p:nvSpPr>
        <p:spPr>
          <a:xfrm>
            <a:off x="690244" y="1584934"/>
            <a:ext cx="7765415" cy="4822825"/>
          </a:xfrm>
          <a:prstGeom prst="rect">
            <a:avLst/>
          </a:prstGeom>
        </p:spPr>
        <p:txBody>
          <a:bodyPr vert="horz" wrap="square" lIns="0" tIns="52069" rIns="0" bIns="0" rtlCol="0">
            <a:spAutoFit/>
          </a:bodyPr>
          <a:lstStyle/>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1.3-Hardware and Software Requirement:</a:t>
            </a:r>
          </a:p>
          <a:p>
            <a:pPr marL="287020" indent="-274320">
              <a:lnSpc>
                <a:spcPct val="100000"/>
              </a:lnSpc>
              <a:spcBef>
                <a:spcPts val="410"/>
              </a:spcBef>
              <a:buClr>
                <a:srgbClr val="0AD0D9"/>
              </a:buClr>
              <a:buSzPct val="94000"/>
              <a:buFont typeface="Wingdings" panose="05000000000000000000"/>
              <a:buChar char=""/>
              <a:tabLst>
                <a:tab pos="287655" algn="l"/>
              </a:tabLst>
            </a:pPr>
            <a:endParaRPr sz="1400" dirty="0">
              <a:latin typeface="Times New Roman" panose="02020603050405020304"/>
              <a:cs typeface="Times New Roman" panose="02020603050405020304"/>
            </a:endParaRP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Software Specification:</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Technology Implemented : IOT</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Language Used : Embedded </a:t>
            </a:r>
            <a:r>
              <a:rPr sz="1400" dirty="0" smtClean="0">
                <a:latin typeface="Times New Roman" panose="02020603050405020304"/>
                <a:cs typeface="Times New Roman" panose="02020603050405020304"/>
              </a:rPr>
              <a:t>C  </a:t>
            </a:r>
            <a:endParaRPr sz="1400" dirty="0">
              <a:latin typeface="Times New Roman" panose="02020603050405020304"/>
              <a:cs typeface="Times New Roman" panose="02020603050405020304"/>
            </a:endParaRP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Database : Cloud</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User Interface Design : </a:t>
            </a:r>
            <a:r>
              <a:rPr sz="1400" dirty="0" err="1">
                <a:latin typeface="Times New Roman" panose="02020603050405020304"/>
                <a:cs typeface="Times New Roman" panose="02020603050405020304"/>
              </a:rPr>
              <a:t>Arduino</a:t>
            </a:r>
            <a:r>
              <a:rPr sz="1400" dirty="0">
                <a:latin typeface="Times New Roman" panose="02020603050405020304"/>
                <a:cs typeface="Times New Roman" panose="02020603050405020304"/>
              </a:rPr>
              <a:t> IDE, </a:t>
            </a:r>
            <a:r>
              <a:rPr sz="1400" dirty="0" err="1">
                <a:latin typeface="Times New Roman" panose="02020603050405020304"/>
                <a:cs typeface="Times New Roman" panose="02020603050405020304"/>
              </a:rPr>
              <a:t>Blynk</a:t>
            </a:r>
            <a:r>
              <a:rPr sz="1400" dirty="0">
                <a:latin typeface="Times New Roman" panose="02020603050405020304"/>
                <a:cs typeface="Times New Roman" panose="02020603050405020304"/>
              </a:rPr>
              <a:t> App</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Web Browser : Chrome, Explorer, Firefox etc.</a:t>
            </a:r>
          </a:p>
          <a:p>
            <a:pPr marL="12700" indent="0">
              <a:lnSpc>
                <a:spcPct val="100000"/>
              </a:lnSpc>
              <a:spcBef>
                <a:spcPts val="410"/>
              </a:spcBef>
              <a:buClr>
                <a:srgbClr val="0AD0D9"/>
              </a:buClr>
              <a:buSzPct val="94000"/>
              <a:buFont typeface="Wingdings" panose="05000000000000000000"/>
              <a:buNone/>
              <a:tabLst>
                <a:tab pos="287655" algn="l"/>
              </a:tabLst>
            </a:pPr>
            <a:endParaRPr sz="1400" dirty="0">
              <a:latin typeface="Times New Roman" panose="02020603050405020304"/>
              <a:cs typeface="Times New Roman" panose="02020603050405020304"/>
            </a:endParaRP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Hardware Requirements:</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Processor : Core i5</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Operating System : Windows</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RAM : 4GB</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Hardware Devices : Node MCU, Servo Motor,MQ2 Sensor, Ultrasonic</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Sensor, DHT11 Sensor, Buzzer, </a:t>
            </a:r>
            <a:r>
              <a:rPr sz="1400" dirty="0" err="1">
                <a:latin typeface="Times New Roman" panose="02020603050405020304"/>
                <a:cs typeface="Times New Roman" panose="02020603050405020304"/>
              </a:rPr>
              <a:t>Arduino</a:t>
            </a:r>
            <a:r>
              <a:rPr sz="1400" dirty="0">
                <a:latin typeface="Times New Roman" panose="02020603050405020304"/>
                <a:cs typeface="Times New Roman" panose="02020603050405020304"/>
              </a:rPr>
              <a:t> UNO, Wires</a:t>
            </a:r>
          </a:p>
          <a:p>
            <a:pPr marL="287020" indent="-274320">
              <a:lnSpc>
                <a:spcPct val="100000"/>
              </a:lnSpc>
              <a:spcBef>
                <a:spcPts val="410"/>
              </a:spcBef>
              <a:buClr>
                <a:srgbClr val="0AD0D9"/>
              </a:buClr>
              <a:buSzPct val="94000"/>
              <a:buFont typeface="Wingdings" panose="05000000000000000000"/>
              <a:buChar char=""/>
              <a:tabLst>
                <a:tab pos="287655" algn="l"/>
              </a:tabLst>
            </a:pPr>
            <a:endParaRPr sz="1400" dirty="0">
              <a:latin typeface="Times New Roman" panose="02020603050405020304"/>
              <a:cs typeface="Times New Roman" panose="02020603050405020304"/>
            </a:endParaRP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Hard disk : 1 TB, Graphic Card</a:t>
            </a:r>
          </a:p>
          <a:p>
            <a:pPr marL="287020" indent="-274320">
              <a:lnSpc>
                <a:spcPct val="100000"/>
              </a:lnSpc>
              <a:spcBef>
                <a:spcPts val="410"/>
              </a:spcBef>
              <a:buClr>
                <a:srgbClr val="0AD0D9"/>
              </a:buClr>
              <a:buSzPct val="94000"/>
              <a:buFont typeface="Wingdings" panose="05000000000000000000"/>
              <a:buChar char=""/>
              <a:tabLst>
                <a:tab pos="287655" algn="l"/>
              </a:tabLst>
            </a:pPr>
            <a:r>
              <a:rPr sz="1400" dirty="0">
                <a:latin typeface="Times New Roman" panose="02020603050405020304"/>
                <a:cs typeface="Times New Roman" panose="02020603050405020304"/>
              </a:rPr>
              <a:t>• Display : Laptop Screen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654554" y="632206"/>
            <a:ext cx="2339975" cy="788035"/>
          </a:xfrm>
          <a:prstGeom prst="rect">
            <a:avLst/>
          </a:prstGeom>
        </p:spPr>
        <p:txBody>
          <a:bodyPr vert="horz" wrap="square" lIns="0" tIns="13335" rIns="0" bIns="0" rtlCol="0">
            <a:spAutoFit/>
          </a:bodyPr>
          <a:lstStyle/>
          <a:p>
            <a:pPr marL="12700">
              <a:lnSpc>
                <a:spcPct val="100000"/>
              </a:lnSpc>
              <a:spcBef>
                <a:spcPts val="105"/>
              </a:spcBef>
            </a:pPr>
            <a:r>
              <a:rPr spc="-229" dirty="0"/>
              <a:t>Contents</a:t>
            </a:r>
          </a:p>
        </p:txBody>
      </p:sp>
      <p:sp>
        <p:nvSpPr>
          <p:cNvPr id="8" name="object 8"/>
          <p:cNvSpPr txBox="1"/>
          <p:nvPr/>
        </p:nvSpPr>
        <p:spPr>
          <a:xfrm>
            <a:off x="535940" y="1870989"/>
            <a:ext cx="5799455" cy="4579620"/>
          </a:xfrm>
          <a:prstGeom prst="rect">
            <a:avLst/>
          </a:prstGeom>
        </p:spPr>
        <p:txBody>
          <a:bodyPr vert="horz" wrap="square" lIns="0" tIns="97790" rIns="0" bIns="0" rtlCol="0">
            <a:spAutoFit/>
          </a:bodyPr>
          <a:lstStyle/>
          <a:p>
            <a:pPr marL="527685" indent="-514985">
              <a:lnSpc>
                <a:spcPct val="100000"/>
              </a:lnSpc>
              <a:spcBef>
                <a:spcPts val="770"/>
              </a:spcBef>
              <a:buClr>
                <a:srgbClr val="0AD0D9"/>
              </a:buClr>
              <a:buSzPct val="95000"/>
              <a:buFont typeface="Wingdings" panose="05000000000000000000"/>
              <a:buChar char=""/>
              <a:tabLst>
                <a:tab pos="527685" algn="l"/>
                <a:tab pos="528320" algn="l"/>
              </a:tabLst>
            </a:pPr>
            <a:r>
              <a:rPr sz="2800" spc="-5" dirty="0">
                <a:latin typeface="Times New Roman" panose="02020603050405020304"/>
                <a:cs typeface="Times New Roman" panose="02020603050405020304"/>
              </a:rPr>
              <a:t>Abstract</a:t>
            </a:r>
            <a:endParaRPr sz="2800" dirty="0">
              <a:latin typeface="Times New Roman" panose="02020603050405020304"/>
              <a:cs typeface="Times New Roman" panose="02020603050405020304"/>
            </a:endParaRPr>
          </a:p>
          <a:p>
            <a:pPr marL="527685" indent="-514985">
              <a:lnSpc>
                <a:spcPct val="100000"/>
              </a:lnSpc>
              <a:spcBef>
                <a:spcPts val="675"/>
              </a:spcBef>
              <a:buClr>
                <a:srgbClr val="0AD0D9"/>
              </a:buClr>
              <a:buSzPct val="95000"/>
              <a:buFont typeface="Wingdings" panose="05000000000000000000"/>
              <a:buChar char=""/>
              <a:tabLst>
                <a:tab pos="527685" algn="l"/>
                <a:tab pos="528320" algn="l"/>
              </a:tabLst>
            </a:pPr>
            <a:r>
              <a:rPr sz="2800" dirty="0">
                <a:latin typeface="Times New Roman" panose="02020603050405020304"/>
                <a:cs typeface="Times New Roman" panose="02020603050405020304"/>
              </a:rPr>
              <a:t>Introduction</a:t>
            </a:r>
          </a:p>
          <a:p>
            <a:pPr marL="527685" indent="-514985">
              <a:lnSpc>
                <a:spcPct val="100000"/>
              </a:lnSpc>
              <a:spcBef>
                <a:spcPts val="670"/>
              </a:spcBef>
              <a:buClr>
                <a:srgbClr val="0AD0D9"/>
              </a:buClr>
              <a:buSzPct val="95000"/>
              <a:buFont typeface="Wingdings" panose="05000000000000000000"/>
              <a:buChar char=""/>
              <a:tabLst>
                <a:tab pos="527685" algn="l"/>
                <a:tab pos="528320" algn="l"/>
              </a:tabLst>
            </a:pPr>
            <a:r>
              <a:rPr sz="2800" spc="-5" dirty="0">
                <a:latin typeface="Times New Roman" panose="02020603050405020304"/>
                <a:cs typeface="Times New Roman" panose="02020603050405020304"/>
              </a:rPr>
              <a:t>Requirement Gathering and</a:t>
            </a:r>
            <a:r>
              <a:rPr sz="2800" spc="-15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Analysis</a:t>
            </a:r>
          </a:p>
          <a:p>
            <a:pPr marL="527685" indent="-514985">
              <a:lnSpc>
                <a:spcPct val="100000"/>
              </a:lnSpc>
              <a:spcBef>
                <a:spcPts val="670"/>
              </a:spcBef>
              <a:buClr>
                <a:srgbClr val="0AD0D9"/>
              </a:buClr>
              <a:buSzPct val="95000"/>
              <a:buFont typeface="Wingdings" panose="05000000000000000000"/>
              <a:buChar char=""/>
              <a:tabLst>
                <a:tab pos="527685" algn="l"/>
                <a:tab pos="528320" algn="l"/>
              </a:tabLst>
            </a:pPr>
            <a:r>
              <a:rPr lang="en-IN" sz="2800" spc="-5" dirty="0">
                <a:latin typeface="Times New Roman" panose="02020603050405020304"/>
                <a:cs typeface="Times New Roman" panose="02020603050405020304"/>
              </a:rPr>
              <a:t>Methodology </a:t>
            </a:r>
            <a:r>
              <a:rPr lang="en-IN" sz="2800" spc="-5" dirty="0" smtClean="0">
                <a:latin typeface="Times New Roman" panose="02020603050405020304"/>
                <a:cs typeface="Times New Roman" panose="02020603050405020304"/>
              </a:rPr>
              <a:t>Used</a:t>
            </a:r>
            <a:endParaRPr sz="2800" dirty="0">
              <a:latin typeface="Times New Roman" panose="02020603050405020304"/>
              <a:cs typeface="Times New Roman" panose="02020603050405020304"/>
            </a:endParaRPr>
          </a:p>
          <a:p>
            <a:pPr marL="527685" indent="-514985">
              <a:lnSpc>
                <a:spcPct val="100000"/>
              </a:lnSpc>
              <a:spcBef>
                <a:spcPts val="675"/>
              </a:spcBef>
              <a:buClr>
                <a:srgbClr val="0AD0D9"/>
              </a:buClr>
              <a:buSzPct val="95000"/>
              <a:buFont typeface="Wingdings" panose="05000000000000000000"/>
              <a:buChar char=""/>
              <a:tabLst>
                <a:tab pos="527685" algn="l"/>
                <a:tab pos="528320" algn="l"/>
              </a:tabLst>
            </a:pPr>
            <a:r>
              <a:rPr lang="en-IN" sz="2800" dirty="0">
                <a:latin typeface="Times New Roman" panose="02020603050405020304"/>
                <a:cs typeface="Times New Roman" panose="02020603050405020304"/>
              </a:rPr>
              <a:t>Hardware and Software Requirements.</a:t>
            </a:r>
            <a:endParaRPr sz="2800" dirty="0">
              <a:latin typeface="Times New Roman" panose="02020603050405020304"/>
              <a:cs typeface="Times New Roman" panose="02020603050405020304"/>
            </a:endParaRPr>
          </a:p>
          <a:p>
            <a:pPr marL="527685" indent="-514985">
              <a:lnSpc>
                <a:spcPct val="100000"/>
              </a:lnSpc>
              <a:spcBef>
                <a:spcPts val="670"/>
              </a:spcBef>
              <a:buClr>
                <a:srgbClr val="0AD0D9"/>
              </a:buClr>
              <a:buSzPct val="95000"/>
              <a:buFont typeface="Wingdings" panose="05000000000000000000"/>
              <a:buChar char=""/>
              <a:tabLst>
                <a:tab pos="527685" algn="l"/>
                <a:tab pos="528320" algn="l"/>
              </a:tabLst>
            </a:pPr>
            <a:r>
              <a:rPr sz="2800" spc="-5" dirty="0">
                <a:latin typeface="Times New Roman" panose="02020603050405020304"/>
                <a:cs typeface="Times New Roman" panose="02020603050405020304"/>
              </a:rPr>
              <a:t>System</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Design</a:t>
            </a:r>
            <a:endParaRPr sz="2800" dirty="0">
              <a:latin typeface="Times New Roman" panose="02020603050405020304"/>
              <a:cs typeface="Times New Roman" panose="02020603050405020304"/>
            </a:endParaRPr>
          </a:p>
          <a:p>
            <a:pPr marL="527685" indent="-514985">
              <a:lnSpc>
                <a:spcPct val="100000"/>
              </a:lnSpc>
              <a:spcBef>
                <a:spcPts val="675"/>
              </a:spcBef>
              <a:buClr>
                <a:srgbClr val="0AD0D9"/>
              </a:buClr>
              <a:buSzPct val="95000"/>
              <a:buFont typeface="Wingdings" panose="05000000000000000000"/>
              <a:buChar char=""/>
              <a:tabLst>
                <a:tab pos="527685" algn="l"/>
                <a:tab pos="528320" algn="l"/>
              </a:tabLst>
            </a:pPr>
            <a:r>
              <a:rPr sz="2800" spc="-5" dirty="0">
                <a:latin typeface="Times New Roman" panose="02020603050405020304"/>
                <a:cs typeface="Times New Roman" panose="02020603050405020304"/>
              </a:rPr>
              <a:t>Conclusion</a:t>
            </a:r>
            <a:endParaRPr sz="2800" dirty="0">
              <a:latin typeface="Times New Roman" panose="02020603050405020304"/>
              <a:cs typeface="Times New Roman" panose="02020603050405020304"/>
            </a:endParaRPr>
          </a:p>
          <a:p>
            <a:pPr marL="527685" indent="-514985">
              <a:lnSpc>
                <a:spcPct val="100000"/>
              </a:lnSpc>
              <a:spcBef>
                <a:spcPts val="675"/>
              </a:spcBef>
              <a:buClr>
                <a:srgbClr val="0AD0D9"/>
              </a:buClr>
              <a:buSzPct val="95000"/>
              <a:buFont typeface="Wingdings" panose="05000000000000000000"/>
              <a:buChar char=""/>
              <a:tabLst>
                <a:tab pos="527685" algn="l"/>
                <a:tab pos="528320" algn="l"/>
              </a:tabLst>
            </a:pPr>
            <a:r>
              <a:rPr sz="2800" spc="-5" dirty="0">
                <a:latin typeface="Times New Roman" panose="02020603050405020304"/>
                <a:cs typeface="Times New Roman" panose="02020603050405020304"/>
              </a:rPr>
              <a:t>References</a:t>
            </a:r>
            <a:endParaRPr sz="28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17472" y="2918840"/>
            <a:ext cx="6558915" cy="1366520"/>
          </a:xfrm>
          <a:prstGeom prst="rect">
            <a:avLst/>
          </a:prstGeom>
        </p:spPr>
        <p:txBody>
          <a:bodyPr vert="horz" wrap="square" lIns="0" tIns="12065" rIns="0" bIns="0" rtlCol="0">
            <a:spAutoFit/>
          </a:bodyPr>
          <a:lstStyle/>
          <a:p>
            <a:pPr marL="12700">
              <a:lnSpc>
                <a:spcPct val="100000"/>
              </a:lnSpc>
              <a:spcBef>
                <a:spcPts val="95"/>
              </a:spcBef>
            </a:pPr>
            <a:r>
              <a:rPr sz="8800" spc="-650" dirty="0"/>
              <a:t>System</a:t>
            </a:r>
            <a:r>
              <a:rPr sz="8800" spc="-540" dirty="0"/>
              <a:t> </a:t>
            </a:r>
            <a:r>
              <a:rPr sz="8800" spc="-570" dirty="0"/>
              <a:t>Design</a:t>
            </a:r>
            <a:endParaRPr sz="8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223"/>
            <a:ext cx="9143999" cy="1028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98170" y="861060"/>
            <a:ext cx="8018780" cy="782320"/>
          </a:xfrm>
          <a:prstGeom prst="rect">
            <a:avLst/>
          </a:prstGeom>
        </p:spPr>
        <p:txBody>
          <a:bodyPr vert="horz" wrap="square" lIns="0" tIns="13335" rIns="0" bIns="0" rtlCol="0">
            <a:spAutoFit/>
          </a:bodyPr>
          <a:lstStyle/>
          <a:p>
            <a:pPr marL="12700">
              <a:lnSpc>
                <a:spcPct val="100000"/>
              </a:lnSpc>
              <a:spcBef>
                <a:spcPts val="105"/>
              </a:spcBef>
            </a:pPr>
            <a:r>
              <a:rPr spc="-280" dirty="0"/>
              <a:t>Dat</a:t>
            </a:r>
            <a:r>
              <a:rPr lang="en-IN" spc="-280" dirty="0"/>
              <a:t>a flow diagram as a Whole.</a:t>
            </a:r>
          </a:p>
        </p:txBody>
      </p:sp>
      <p:sp>
        <p:nvSpPr>
          <p:cNvPr id="13" name="object 13"/>
          <p:cNvSpPr txBox="1"/>
          <p:nvPr/>
        </p:nvSpPr>
        <p:spPr>
          <a:xfrm>
            <a:off x="3787266" y="3176142"/>
            <a:ext cx="883919" cy="391160"/>
          </a:xfrm>
          <a:prstGeom prst="rect">
            <a:avLst/>
          </a:prstGeom>
        </p:spPr>
        <p:txBody>
          <a:bodyPr vert="horz" wrap="square" lIns="0" tIns="12700" rIns="0" bIns="0" rtlCol="0">
            <a:spAutoFit/>
          </a:bodyPr>
          <a:lstStyle/>
          <a:p>
            <a:pPr marL="12700">
              <a:lnSpc>
                <a:spcPct val="100000"/>
              </a:lnSpc>
              <a:spcBef>
                <a:spcPts val="100"/>
              </a:spcBef>
            </a:pPr>
            <a:r>
              <a:rPr sz="2400" spc="-40" dirty="0">
                <a:solidFill>
                  <a:srgbClr val="FFFFFF"/>
                </a:solidFill>
                <a:latin typeface="Georgia" panose="02040502050405020303"/>
                <a:cs typeface="Georgia" panose="02040502050405020303"/>
              </a:rPr>
              <a:t>Hostel</a:t>
            </a:r>
            <a:endParaRPr sz="2400">
              <a:latin typeface="Georgia" panose="02040502050405020303"/>
              <a:cs typeface="Georgia" panose="02040502050405020303"/>
            </a:endParaRPr>
          </a:p>
        </p:txBody>
      </p:sp>
      <p:sp>
        <p:nvSpPr>
          <p:cNvPr id="19" name="object 19"/>
          <p:cNvSpPr txBox="1"/>
          <p:nvPr/>
        </p:nvSpPr>
        <p:spPr>
          <a:xfrm>
            <a:off x="6430771" y="3379470"/>
            <a:ext cx="1236980"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FFFFFF"/>
                </a:solidFill>
                <a:latin typeface="Georgia" panose="02040502050405020303"/>
                <a:cs typeface="Georgia" panose="02040502050405020303"/>
              </a:rPr>
              <a:t>D</a:t>
            </a:r>
            <a:r>
              <a:rPr sz="2400" spc="-35" dirty="0">
                <a:solidFill>
                  <a:srgbClr val="FFFFFF"/>
                </a:solidFill>
                <a:latin typeface="Georgia" panose="02040502050405020303"/>
                <a:cs typeface="Georgia" panose="02040502050405020303"/>
              </a:rPr>
              <a:t>atabase</a:t>
            </a:r>
            <a:endParaRPr sz="2400">
              <a:latin typeface="Georgia" panose="02040502050405020303"/>
              <a:cs typeface="Georgia" panose="02040502050405020303"/>
            </a:endParaRPr>
          </a:p>
        </p:txBody>
      </p:sp>
      <p:pic>
        <p:nvPicPr>
          <p:cNvPr id="72" name="Picture 72"/>
          <p:cNvPicPr>
            <a:picLocks noGrp="1" noChangeAspect="1" noChangeArrowheads="1"/>
          </p:cNvPicPr>
          <p:nvPr>
            <p:ph sz="half" idx="2"/>
          </p:nvPr>
        </p:nvPicPr>
        <p:blipFill>
          <a:blip r:embed="rId6"/>
          <a:srcRect/>
          <a:stretch>
            <a:fillRect/>
          </a:stretch>
        </p:blipFill>
        <p:spPr>
          <a:xfrm>
            <a:off x="259715" y="1944370"/>
            <a:ext cx="7914640" cy="40303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130604" y="632206"/>
            <a:ext cx="6824345" cy="788035"/>
          </a:xfrm>
          <a:prstGeom prst="rect">
            <a:avLst/>
          </a:prstGeom>
        </p:spPr>
        <p:txBody>
          <a:bodyPr vert="horz" wrap="square" lIns="0" tIns="13335" rIns="0" bIns="0" rtlCol="0">
            <a:spAutoFit/>
          </a:bodyPr>
          <a:lstStyle/>
          <a:p>
            <a:pPr marL="12700">
              <a:lnSpc>
                <a:spcPct val="100000"/>
              </a:lnSpc>
              <a:spcBef>
                <a:spcPts val="105"/>
              </a:spcBef>
            </a:pPr>
            <a:r>
              <a:rPr spc="-280" dirty="0"/>
              <a:t>Data </a:t>
            </a:r>
            <a:r>
              <a:rPr spc="-235" dirty="0"/>
              <a:t>Flow </a:t>
            </a:r>
            <a:r>
              <a:rPr spc="-275" dirty="0"/>
              <a:t>Diagram </a:t>
            </a:r>
            <a:r>
              <a:rPr spc="-315" dirty="0"/>
              <a:t>Level</a:t>
            </a:r>
            <a:r>
              <a:rPr spc="-330" dirty="0"/>
              <a:t> </a:t>
            </a:r>
            <a:r>
              <a:rPr spc="-245" dirty="0"/>
              <a:t>1</a:t>
            </a:r>
          </a:p>
        </p:txBody>
      </p:sp>
      <p:sp>
        <p:nvSpPr>
          <p:cNvPr id="8" name="object 8"/>
          <p:cNvSpPr txBox="1"/>
          <p:nvPr/>
        </p:nvSpPr>
        <p:spPr>
          <a:xfrm>
            <a:off x="229361" y="3963161"/>
            <a:ext cx="2057400" cy="1447800"/>
          </a:xfrm>
          <a:prstGeom prst="rect">
            <a:avLst/>
          </a:prstGeom>
          <a:solidFill>
            <a:srgbClr val="0E6EC5"/>
          </a:solidFill>
          <a:ln w="25908">
            <a:solidFill>
              <a:srgbClr val="085091"/>
            </a:solidFill>
          </a:ln>
        </p:spPr>
        <p:txBody>
          <a:bodyPr vert="horz" wrap="square" lIns="0" tIns="1905" rIns="0" bIns="0" rtlCol="0">
            <a:spAutoFit/>
          </a:bodyPr>
          <a:lstStyle/>
          <a:p>
            <a:pPr>
              <a:lnSpc>
                <a:spcPct val="100000"/>
              </a:lnSpc>
              <a:spcBef>
                <a:spcPts val="15"/>
              </a:spcBef>
            </a:pPr>
            <a:endParaRPr sz="3100">
              <a:latin typeface="Times New Roman" panose="02020603050405020304"/>
              <a:cs typeface="Times New Roman" panose="02020603050405020304"/>
            </a:endParaRPr>
          </a:p>
          <a:p>
            <a:pPr marL="333375">
              <a:lnSpc>
                <a:spcPct val="100000"/>
              </a:lnSpc>
            </a:pPr>
            <a:r>
              <a:rPr sz="3200" spc="-30" dirty="0">
                <a:solidFill>
                  <a:srgbClr val="FFFFFF"/>
                </a:solidFill>
                <a:latin typeface="Georgia" panose="02040502050405020303"/>
                <a:cs typeface="Georgia" panose="02040502050405020303"/>
              </a:rPr>
              <a:t>Student</a:t>
            </a:r>
            <a:endParaRPr sz="3200">
              <a:latin typeface="Georgia" panose="02040502050405020303"/>
              <a:cs typeface="Georgia" panose="02040502050405020303"/>
            </a:endParaRPr>
          </a:p>
        </p:txBody>
      </p:sp>
      <p:sp>
        <p:nvSpPr>
          <p:cNvPr id="9" name="object 9"/>
          <p:cNvSpPr/>
          <p:nvPr/>
        </p:nvSpPr>
        <p:spPr>
          <a:xfrm>
            <a:off x="2286000" y="4521834"/>
            <a:ext cx="1295400" cy="103505"/>
          </a:xfrm>
          <a:custGeom>
            <a:avLst/>
            <a:gdLst/>
            <a:ahLst/>
            <a:cxnLst/>
            <a:rect l="l" t="t" r="r" b="b"/>
            <a:pathLst>
              <a:path w="1295400" h="103504">
                <a:moveTo>
                  <a:pt x="1206880" y="0"/>
                </a:moveTo>
                <a:lnTo>
                  <a:pt x="1202944" y="1015"/>
                </a:lnTo>
                <a:lnTo>
                  <a:pt x="1201165" y="3937"/>
                </a:lnTo>
                <a:lnTo>
                  <a:pt x="1199388" y="6984"/>
                </a:lnTo>
                <a:lnTo>
                  <a:pt x="1200403" y="10921"/>
                </a:lnTo>
                <a:lnTo>
                  <a:pt x="1259194" y="45310"/>
                </a:lnTo>
                <a:lnTo>
                  <a:pt x="1282827" y="45338"/>
                </a:lnTo>
                <a:lnTo>
                  <a:pt x="1282827" y="58038"/>
                </a:lnTo>
                <a:lnTo>
                  <a:pt x="1259312" y="58038"/>
                </a:lnTo>
                <a:lnTo>
                  <a:pt x="1203325" y="90550"/>
                </a:lnTo>
                <a:lnTo>
                  <a:pt x="1200403" y="92328"/>
                </a:lnTo>
                <a:lnTo>
                  <a:pt x="1199261" y="96265"/>
                </a:lnTo>
                <a:lnTo>
                  <a:pt x="1202816" y="102362"/>
                </a:lnTo>
                <a:lnTo>
                  <a:pt x="1206753" y="103377"/>
                </a:lnTo>
                <a:lnTo>
                  <a:pt x="1284509" y="58038"/>
                </a:lnTo>
                <a:lnTo>
                  <a:pt x="1282827" y="58038"/>
                </a:lnTo>
                <a:lnTo>
                  <a:pt x="1284557" y="58011"/>
                </a:lnTo>
                <a:lnTo>
                  <a:pt x="1295400" y="51688"/>
                </a:lnTo>
                <a:lnTo>
                  <a:pt x="1209928" y="1650"/>
                </a:lnTo>
                <a:lnTo>
                  <a:pt x="1206880" y="0"/>
                </a:lnTo>
                <a:close/>
              </a:path>
              <a:path w="1295400" h="103504">
                <a:moveTo>
                  <a:pt x="1270173" y="51732"/>
                </a:moveTo>
                <a:lnTo>
                  <a:pt x="1259360" y="58011"/>
                </a:lnTo>
                <a:lnTo>
                  <a:pt x="1282827" y="58038"/>
                </a:lnTo>
                <a:lnTo>
                  <a:pt x="1282827" y="57276"/>
                </a:lnTo>
                <a:lnTo>
                  <a:pt x="1279652" y="57276"/>
                </a:lnTo>
                <a:lnTo>
                  <a:pt x="1270173" y="51732"/>
                </a:lnTo>
                <a:close/>
              </a:path>
              <a:path w="1295400" h="103504">
                <a:moveTo>
                  <a:pt x="0" y="43814"/>
                </a:moveTo>
                <a:lnTo>
                  <a:pt x="0" y="56514"/>
                </a:lnTo>
                <a:lnTo>
                  <a:pt x="1259360" y="58011"/>
                </a:lnTo>
                <a:lnTo>
                  <a:pt x="1270173" y="51732"/>
                </a:lnTo>
                <a:lnTo>
                  <a:pt x="1259194" y="45310"/>
                </a:lnTo>
                <a:lnTo>
                  <a:pt x="0" y="43814"/>
                </a:lnTo>
                <a:close/>
              </a:path>
              <a:path w="1295400" h="103504">
                <a:moveTo>
                  <a:pt x="1279652" y="46227"/>
                </a:moveTo>
                <a:lnTo>
                  <a:pt x="1270173" y="51732"/>
                </a:lnTo>
                <a:lnTo>
                  <a:pt x="1279652" y="57276"/>
                </a:lnTo>
                <a:lnTo>
                  <a:pt x="1279652" y="46227"/>
                </a:lnTo>
                <a:close/>
              </a:path>
              <a:path w="1295400" h="103504">
                <a:moveTo>
                  <a:pt x="1282827" y="46227"/>
                </a:moveTo>
                <a:lnTo>
                  <a:pt x="1279652" y="46227"/>
                </a:lnTo>
                <a:lnTo>
                  <a:pt x="1279652" y="57276"/>
                </a:lnTo>
                <a:lnTo>
                  <a:pt x="1282827" y="57276"/>
                </a:lnTo>
                <a:lnTo>
                  <a:pt x="1282827" y="46227"/>
                </a:lnTo>
                <a:close/>
              </a:path>
              <a:path w="1295400" h="103504">
                <a:moveTo>
                  <a:pt x="1259194" y="45310"/>
                </a:moveTo>
                <a:lnTo>
                  <a:pt x="1270173" y="51732"/>
                </a:lnTo>
                <a:lnTo>
                  <a:pt x="1279652" y="46227"/>
                </a:lnTo>
                <a:lnTo>
                  <a:pt x="1282827" y="46227"/>
                </a:lnTo>
                <a:lnTo>
                  <a:pt x="1282827" y="45338"/>
                </a:lnTo>
                <a:lnTo>
                  <a:pt x="1259194" y="45310"/>
                </a:lnTo>
                <a:close/>
              </a:path>
            </a:pathLst>
          </a:custGeom>
          <a:solidFill>
            <a:srgbClr val="055092"/>
          </a:solidFill>
        </p:spPr>
        <p:txBody>
          <a:bodyPr wrap="square" lIns="0" tIns="0" rIns="0" bIns="0" rtlCol="0"/>
          <a:lstStyle/>
          <a:p>
            <a:endParaRPr/>
          </a:p>
        </p:txBody>
      </p:sp>
      <p:sp>
        <p:nvSpPr>
          <p:cNvPr id="10" name="object 10"/>
          <p:cNvSpPr/>
          <p:nvPr/>
        </p:nvSpPr>
        <p:spPr>
          <a:xfrm>
            <a:off x="3505961" y="3963161"/>
            <a:ext cx="2590800" cy="1600200"/>
          </a:xfrm>
          <a:custGeom>
            <a:avLst/>
            <a:gdLst/>
            <a:ahLst/>
            <a:cxnLst/>
            <a:rect l="l" t="t" r="r" b="b"/>
            <a:pathLst>
              <a:path w="2590800" h="1600200">
                <a:moveTo>
                  <a:pt x="1295400" y="0"/>
                </a:moveTo>
                <a:lnTo>
                  <a:pt x="1236106" y="823"/>
                </a:lnTo>
                <a:lnTo>
                  <a:pt x="1177497" y="3270"/>
                </a:lnTo>
                <a:lnTo>
                  <a:pt x="1119630" y="7304"/>
                </a:lnTo>
                <a:lnTo>
                  <a:pt x="1062560" y="12892"/>
                </a:lnTo>
                <a:lnTo>
                  <a:pt x="1006346" y="19997"/>
                </a:lnTo>
                <a:lnTo>
                  <a:pt x="951044" y="28583"/>
                </a:lnTo>
                <a:lnTo>
                  <a:pt x="896713" y="38617"/>
                </a:lnTo>
                <a:lnTo>
                  <a:pt x="843408" y="50062"/>
                </a:lnTo>
                <a:lnTo>
                  <a:pt x="791188" y="62882"/>
                </a:lnTo>
                <a:lnTo>
                  <a:pt x="740109" y="77044"/>
                </a:lnTo>
                <a:lnTo>
                  <a:pt x="690228" y="92511"/>
                </a:lnTo>
                <a:lnTo>
                  <a:pt x="641603" y="109248"/>
                </a:lnTo>
                <a:lnTo>
                  <a:pt x="594292" y="127219"/>
                </a:lnTo>
                <a:lnTo>
                  <a:pt x="548350" y="146390"/>
                </a:lnTo>
                <a:lnTo>
                  <a:pt x="503836" y="166726"/>
                </a:lnTo>
                <a:lnTo>
                  <a:pt x="460806" y="188189"/>
                </a:lnTo>
                <a:lnTo>
                  <a:pt x="419317" y="210747"/>
                </a:lnTo>
                <a:lnTo>
                  <a:pt x="379428" y="234362"/>
                </a:lnTo>
                <a:lnTo>
                  <a:pt x="341194" y="259000"/>
                </a:lnTo>
                <a:lnTo>
                  <a:pt x="304674" y="284626"/>
                </a:lnTo>
                <a:lnTo>
                  <a:pt x="269924" y="311204"/>
                </a:lnTo>
                <a:lnTo>
                  <a:pt x="237002" y="338698"/>
                </a:lnTo>
                <a:lnTo>
                  <a:pt x="205964" y="367074"/>
                </a:lnTo>
                <a:lnTo>
                  <a:pt x="176868" y="396296"/>
                </a:lnTo>
                <a:lnTo>
                  <a:pt x="149771" y="426329"/>
                </a:lnTo>
                <a:lnTo>
                  <a:pt x="124731" y="457137"/>
                </a:lnTo>
                <a:lnTo>
                  <a:pt x="101804" y="488686"/>
                </a:lnTo>
                <a:lnTo>
                  <a:pt x="81047" y="520939"/>
                </a:lnTo>
                <a:lnTo>
                  <a:pt x="46275" y="587419"/>
                </a:lnTo>
                <a:lnTo>
                  <a:pt x="20871" y="656294"/>
                </a:lnTo>
                <a:lnTo>
                  <a:pt x="5294" y="727282"/>
                </a:lnTo>
                <a:lnTo>
                  <a:pt x="0" y="800100"/>
                </a:lnTo>
                <a:lnTo>
                  <a:pt x="1333" y="836720"/>
                </a:lnTo>
                <a:lnTo>
                  <a:pt x="11826" y="908658"/>
                </a:lnTo>
                <a:lnTo>
                  <a:pt x="32374" y="978625"/>
                </a:lnTo>
                <a:lnTo>
                  <a:pt x="62519" y="1046337"/>
                </a:lnTo>
                <a:lnTo>
                  <a:pt x="101804" y="1111513"/>
                </a:lnTo>
                <a:lnTo>
                  <a:pt x="124731" y="1143062"/>
                </a:lnTo>
                <a:lnTo>
                  <a:pt x="149771" y="1173870"/>
                </a:lnTo>
                <a:lnTo>
                  <a:pt x="176868" y="1203903"/>
                </a:lnTo>
                <a:lnTo>
                  <a:pt x="205964" y="1233125"/>
                </a:lnTo>
                <a:lnTo>
                  <a:pt x="237002" y="1261501"/>
                </a:lnTo>
                <a:lnTo>
                  <a:pt x="269924" y="1288995"/>
                </a:lnTo>
                <a:lnTo>
                  <a:pt x="304674" y="1315573"/>
                </a:lnTo>
                <a:lnTo>
                  <a:pt x="341194" y="1341199"/>
                </a:lnTo>
                <a:lnTo>
                  <a:pt x="379428" y="1365837"/>
                </a:lnTo>
                <a:lnTo>
                  <a:pt x="419317" y="1389452"/>
                </a:lnTo>
                <a:lnTo>
                  <a:pt x="460806" y="1412010"/>
                </a:lnTo>
                <a:lnTo>
                  <a:pt x="503836" y="1433473"/>
                </a:lnTo>
                <a:lnTo>
                  <a:pt x="548350" y="1453809"/>
                </a:lnTo>
                <a:lnTo>
                  <a:pt x="594292" y="1472980"/>
                </a:lnTo>
                <a:lnTo>
                  <a:pt x="641603" y="1490951"/>
                </a:lnTo>
                <a:lnTo>
                  <a:pt x="690228" y="1507688"/>
                </a:lnTo>
                <a:lnTo>
                  <a:pt x="740109" y="1523155"/>
                </a:lnTo>
                <a:lnTo>
                  <a:pt x="791188" y="1537317"/>
                </a:lnTo>
                <a:lnTo>
                  <a:pt x="843408" y="1550137"/>
                </a:lnTo>
                <a:lnTo>
                  <a:pt x="896713" y="1561582"/>
                </a:lnTo>
                <a:lnTo>
                  <a:pt x="951044" y="1571616"/>
                </a:lnTo>
                <a:lnTo>
                  <a:pt x="1006346" y="1580202"/>
                </a:lnTo>
                <a:lnTo>
                  <a:pt x="1062560" y="1587307"/>
                </a:lnTo>
                <a:lnTo>
                  <a:pt x="1119630" y="1592895"/>
                </a:lnTo>
                <a:lnTo>
                  <a:pt x="1177497" y="1596929"/>
                </a:lnTo>
                <a:lnTo>
                  <a:pt x="1236106" y="1599376"/>
                </a:lnTo>
                <a:lnTo>
                  <a:pt x="1295400" y="1600200"/>
                </a:lnTo>
                <a:lnTo>
                  <a:pt x="1354693" y="1599376"/>
                </a:lnTo>
                <a:lnTo>
                  <a:pt x="1413302" y="1596929"/>
                </a:lnTo>
                <a:lnTo>
                  <a:pt x="1471169" y="1592895"/>
                </a:lnTo>
                <a:lnTo>
                  <a:pt x="1528239" y="1587307"/>
                </a:lnTo>
                <a:lnTo>
                  <a:pt x="1584453" y="1580202"/>
                </a:lnTo>
                <a:lnTo>
                  <a:pt x="1639755" y="1571616"/>
                </a:lnTo>
                <a:lnTo>
                  <a:pt x="1694086" y="1561582"/>
                </a:lnTo>
                <a:lnTo>
                  <a:pt x="1747391" y="1550137"/>
                </a:lnTo>
                <a:lnTo>
                  <a:pt x="1799611" y="1537317"/>
                </a:lnTo>
                <a:lnTo>
                  <a:pt x="1850690" y="1523155"/>
                </a:lnTo>
                <a:lnTo>
                  <a:pt x="1900571" y="1507688"/>
                </a:lnTo>
                <a:lnTo>
                  <a:pt x="1949195" y="1490951"/>
                </a:lnTo>
                <a:lnTo>
                  <a:pt x="1996507" y="1472980"/>
                </a:lnTo>
                <a:lnTo>
                  <a:pt x="2042449" y="1453809"/>
                </a:lnTo>
                <a:lnTo>
                  <a:pt x="2086963" y="1433473"/>
                </a:lnTo>
                <a:lnTo>
                  <a:pt x="2129993" y="1412010"/>
                </a:lnTo>
                <a:lnTo>
                  <a:pt x="2171482" y="1389452"/>
                </a:lnTo>
                <a:lnTo>
                  <a:pt x="2211371" y="1365837"/>
                </a:lnTo>
                <a:lnTo>
                  <a:pt x="2249605" y="1341199"/>
                </a:lnTo>
                <a:lnTo>
                  <a:pt x="2286125" y="1315573"/>
                </a:lnTo>
                <a:lnTo>
                  <a:pt x="2320875" y="1288995"/>
                </a:lnTo>
                <a:lnTo>
                  <a:pt x="2353797" y="1261501"/>
                </a:lnTo>
                <a:lnTo>
                  <a:pt x="2384835" y="1233125"/>
                </a:lnTo>
                <a:lnTo>
                  <a:pt x="2413931" y="1203903"/>
                </a:lnTo>
                <a:lnTo>
                  <a:pt x="2441028" y="1173870"/>
                </a:lnTo>
                <a:lnTo>
                  <a:pt x="2466068" y="1143062"/>
                </a:lnTo>
                <a:lnTo>
                  <a:pt x="2488995" y="1111513"/>
                </a:lnTo>
                <a:lnTo>
                  <a:pt x="2509752" y="1079260"/>
                </a:lnTo>
                <a:lnTo>
                  <a:pt x="2544524" y="1012780"/>
                </a:lnTo>
                <a:lnTo>
                  <a:pt x="2569928" y="943905"/>
                </a:lnTo>
                <a:lnTo>
                  <a:pt x="2585505" y="872917"/>
                </a:lnTo>
                <a:lnTo>
                  <a:pt x="2590800" y="800100"/>
                </a:lnTo>
                <a:lnTo>
                  <a:pt x="2589466" y="763479"/>
                </a:lnTo>
                <a:lnTo>
                  <a:pt x="2578973" y="691541"/>
                </a:lnTo>
                <a:lnTo>
                  <a:pt x="2558425" y="621574"/>
                </a:lnTo>
                <a:lnTo>
                  <a:pt x="2528280" y="553862"/>
                </a:lnTo>
                <a:lnTo>
                  <a:pt x="2488995" y="488686"/>
                </a:lnTo>
                <a:lnTo>
                  <a:pt x="2466068" y="457137"/>
                </a:lnTo>
                <a:lnTo>
                  <a:pt x="2441028" y="426329"/>
                </a:lnTo>
                <a:lnTo>
                  <a:pt x="2413931" y="396296"/>
                </a:lnTo>
                <a:lnTo>
                  <a:pt x="2384835" y="367074"/>
                </a:lnTo>
                <a:lnTo>
                  <a:pt x="2353797" y="338698"/>
                </a:lnTo>
                <a:lnTo>
                  <a:pt x="2320875" y="311204"/>
                </a:lnTo>
                <a:lnTo>
                  <a:pt x="2286125" y="284626"/>
                </a:lnTo>
                <a:lnTo>
                  <a:pt x="2249605" y="259000"/>
                </a:lnTo>
                <a:lnTo>
                  <a:pt x="2211371" y="234362"/>
                </a:lnTo>
                <a:lnTo>
                  <a:pt x="2171482" y="210747"/>
                </a:lnTo>
                <a:lnTo>
                  <a:pt x="2129993" y="188189"/>
                </a:lnTo>
                <a:lnTo>
                  <a:pt x="2086963" y="166726"/>
                </a:lnTo>
                <a:lnTo>
                  <a:pt x="2042449" y="146390"/>
                </a:lnTo>
                <a:lnTo>
                  <a:pt x="1996507" y="127219"/>
                </a:lnTo>
                <a:lnTo>
                  <a:pt x="1949196" y="109248"/>
                </a:lnTo>
                <a:lnTo>
                  <a:pt x="1900571" y="92511"/>
                </a:lnTo>
                <a:lnTo>
                  <a:pt x="1850690" y="77044"/>
                </a:lnTo>
                <a:lnTo>
                  <a:pt x="1799611" y="62882"/>
                </a:lnTo>
                <a:lnTo>
                  <a:pt x="1747391" y="50062"/>
                </a:lnTo>
                <a:lnTo>
                  <a:pt x="1694086" y="38617"/>
                </a:lnTo>
                <a:lnTo>
                  <a:pt x="1639755" y="28583"/>
                </a:lnTo>
                <a:lnTo>
                  <a:pt x="1584453" y="19997"/>
                </a:lnTo>
                <a:lnTo>
                  <a:pt x="1528239" y="12892"/>
                </a:lnTo>
                <a:lnTo>
                  <a:pt x="1471169" y="7304"/>
                </a:lnTo>
                <a:lnTo>
                  <a:pt x="1413302" y="3270"/>
                </a:lnTo>
                <a:lnTo>
                  <a:pt x="1354693" y="823"/>
                </a:lnTo>
                <a:lnTo>
                  <a:pt x="1295400" y="0"/>
                </a:lnTo>
                <a:close/>
              </a:path>
            </a:pathLst>
          </a:custGeom>
          <a:solidFill>
            <a:srgbClr val="0E6EC5"/>
          </a:solidFill>
        </p:spPr>
        <p:txBody>
          <a:bodyPr wrap="square" lIns="0" tIns="0" rIns="0" bIns="0" rtlCol="0"/>
          <a:lstStyle/>
          <a:p>
            <a:endParaRPr/>
          </a:p>
        </p:txBody>
      </p:sp>
      <p:sp>
        <p:nvSpPr>
          <p:cNvPr id="11" name="object 11"/>
          <p:cNvSpPr/>
          <p:nvPr/>
        </p:nvSpPr>
        <p:spPr>
          <a:xfrm>
            <a:off x="3505961" y="3963161"/>
            <a:ext cx="2590800" cy="1600200"/>
          </a:xfrm>
          <a:custGeom>
            <a:avLst/>
            <a:gdLst/>
            <a:ahLst/>
            <a:cxnLst/>
            <a:rect l="l" t="t" r="r" b="b"/>
            <a:pathLst>
              <a:path w="2590800" h="1600200">
                <a:moveTo>
                  <a:pt x="0" y="800100"/>
                </a:moveTo>
                <a:lnTo>
                  <a:pt x="5294" y="727282"/>
                </a:lnTo>
                <a:lnTo>
                  <a:pt x="20871" y="656294"/>
                </a:lnTo>
                <a:lnTo>
                  <a:pt x="46275" y="587419"/>
                </a:lnTo>
                <a:lnTo>
                  <a:pt x="81047" y="520939"/>
                </a:lnTo>
                <a:lnTo>
                  <a:pt x="101804" y="488686"/>
                </a:lnTo>
                <a:lnTo>
                  <a:pt x="124731" y="457137"/>
                </a:lnTo>
                <a:lnTo>
                  <a:pt x="149771" y="426329"/>
                </a:lnTo>
                <a:lnTo>
                  <a:pt x="176868" y="396296"/>
                </a:lnTo>
                <a:lnTo>
                  <a:pt x="205964" y="367074"/>
                </a:lnTo>
                <a:lnTo>
                  <a:pt x="237002" y="338698"/>
                </a:lnTo>
                <a:lnTo>
                  <a:pt x="269924" y="311204"/>
                </a:lnTo>
                <a:lnTo>
                  <a:pt x="304674" y="284626"/>
                </a:lnTo>
                <a:lnTo>
                  <a:pt x="341194" y="259000"/>
                </a:lnTo>
                <a:lnTo>
                  <a:pt x="379428" y="234362"/>
                </a:lnTo>
                <a:lnTo>
                  <a:pt x="419317" y="210747"/>
                </a:lnTo>
                <a:lnTo>
                  <a:pt x="460806" y="188189"/>
                </a:lnTo>
                <a:lnTo>
                  <a:pt x="503836" y="166726"/>
                </a:lnTo>
                <a:lnTo>
                  <a:pt x="548350" y="146390"/>
                </a:lnTo>
                <a:lnTo>
                  <a:pt x="594292" y="127219"/>
                </a:lnTo>
                <a:lnTo>
                  <a:pt x="641603" y="109248"/>
                </a:lnTo>
                <a:lnTo>
                  <a:pt x="690228" y="92511"/>
                </a:lnTo>
                <a:lnTo>
                  <a:pt x="740109" y="77044"/>
                </a:lnTo>
                <a:lnTo>
                  <a:pt x="791188" y="62882"/>
                </a:lnTo>
                <a:lnTo>
                  <a:pt x="843408" y="50062"/>
                </a:lnTo>
                <a:lnTo>
                  <a:pt x="896713" y="38617"/>
                </a:lnTo>
                <a:lnTo>
                  <a:pt x="951044" y="28583"/>
                </a:lnTo>
                <a:lnTo>
                  <a:pt x="1006346" y="19997"/>
                </a:lnTo>
                <a:lnTo>
                  <a:pt x="1062560" y="12892"/>
                </a:lnTo>
                <a:lnTo>
                  <a:pt x="1119630" y="7304"/>
                </a:lnTo>
                <a:lnTo>
                  <a:pt x="1177497" y="3270"/>
                </a:lnTo>
                <a:lnTo>
                  <a:pt x="1236106" y="823"/>
                </a:lnTo>
                <a:lnTo>
                  <a:pt x="1295400" y="0"/>
                </a:lnTo>
                <a:lnTo>
                  <a:pt x="1354693" y="823"/>
                </a:lnTo>
                <a:lnTo>
                  <a:pt x="1413302" y="3270"/>
                </a:lnTo>
                <a:lnTo>
                  <a:pt x="1471169" y="7304"/>
                </a:lnTo>
                <a:lnTo>
                  <a:pt x="1528239" y="12892"/>
                </a:lnTo>
                <a:lnTo>
                  <a:pt x="1584453" y="19997"/>
                </a:lnTo>
                <a:lnTo>
                  <a:pt x="1639755" y="28583"/>
                </a:lnTo>
                <a:lnTo>
                  <a:pt x="1694086" y="38617"/>
                </a:lnTo>
                <a:lnTo>
                  <a:pt x="1747391" y="50062"/>
                </a:lnTo>
                <a:lnTo>
                  <a:pt x="1799611" y="62882"/>
                </a:lnTo>
                <a:lnTo>
                  <a:pt x="1850690" y="77044"/>
                </a:lnTo>
                <a:lnTo>
                  <a:pt x="1900571" y="92511"/>
                </a:lnTo>
                <a:lnTo>
                  <a:pt x="1949196" y="109248"/>
                </a:lnTo>
                <a:lnTo>
                  <a:pt x="1996507" y="127219"/>
                </a:lnTo>
                <a:lnTo>
                  <a:pt x="2042449" y="146390"/>
                </a:lnTo>
                <a:lnTo>
                  <a:pt x="2086963" y="166726"/>
                </a:lnTo>
                <a:lnTo>
                  <a:pt x="2129993" y="188189"/>
                </a:lnTo>
                <a:lnTo>
                  <a:pt x="2171482" y="210747"/>
                </a:lnTo>
                <a:lnTo>
                  <a:pt x="2211371" y="234362"/>
                </a:lnTo>
                <a:lnTo>
                  <a:pt x="2249605" y="259000"/>
                </a:lnTo>
                <a:lnTo>
                  <a:pt x="2286125" y="284626"/>
                </a:lnTo>
                <a:lnTo>
                  <a:pt x="2320875" y="311204"/>
                </a:lnTo>
                <a:lnTo>
                  <a:pt x="2353797" y="338698"/>
                </a:lnTo>
                <a:lnTo>
                  <a:pt x="2384835" y="367074"/>
                </a:lnTo>
                <a:lnTo>
                  <a:pt x="2413931" y="396296"/>
                </a:lnTo>
                <a:lnTo>
                  <a:pt x="2441028" y="426329"/>
                </a:lnTo>
                <a:lnTo>
                  <a:pt x="2466068" y="457137"/>
                </a:lnTo>
                <a:lnTo>
                  <a:pt x="2488995" y="488686"/>
                </a:lnTo>
                <a:lnTo>
                  <a:pt x="2509752" y="520939"/>
                </a:lnTo>
                <a:lnTo>
                  <a:pt x="2544524" y="587419"/>
                </a:lnTo>
                <a:lnTo>
                  <a:pt x="2569928" y="656294"/>
                </a:lnTo>
                <a:lnTo>
                  <a:pt x="2585505" y="727282"/>
                </a:lnTo>
                <a:lnTo>
                  <a:pt x="2590800" y="800100"/>
                </a:lnTo>
                <a:lnTo>
                  <a:pt x="2589466" y="836720"/>
                </a:lnTo>
                <a:lnTo>
                  <a:pt x="2578973" y="908658"/>
                </a:lnTo>
                <a:lnTo>
                  <a:pt x="2558425" y="978625"/>
                </a:lnTo>
                <a:lnTo>
                  <a:pt x="2528280" y="1046337"/>
                </a:lnTo>
                <a:lnTo>
                  <a:pt x="2488995" y="1111513"/>
                </a:lnTo>
                <a:lnTo>
                  <a:pt x="2466068" y="1143062"/>
                </a:lnTo>
                <a:lnTo>
                  <a:pt x="2441028" y="1173870"/>
                </a:lnTo>
                <a:lnTo>
                  <a:pt x="2413931" y="1203903"/>
                </a:lnTo>
                <a:lnTo>
                  <a:pt x="2384835" y="1233125"/>
                </a:lnTo>
                <a:lnTo>
                  <a:pt x="2353797" y="1261501"/>
                </a:lnTo>
                <a:lnTo>
                  <a:pt x="2320875" y="1288995"/>
                </a:lnTo>
                <a:lnTo>
                  <a:pt x="2286125" y="1315573"/>
                </a:lnTo>
                <a:lnTo>
                  <a:pt x="2249605" y="1341199"/>
                </a:lnTo>
                <a:lnTo>
                  <a:pt x="2211371" y="1365837"/>
                </a:lnTo>
                <a:lnTo>
                  <a:pt x="2171482" y="1389452"/>
                </a:lnTo>
                <a:lnTo>
                  <a:pt x="2129993" y="1412010"/>
                </a:lnTo>
                <a:lnTo>
                  <a:pt x="2086963" y="1433473"/>
                </a:lnTo>
                <a:lnTo>
                  <a:pt x="2042449" y="1453809"/>
                </a:lnTo>
                <a:lnTo>
                  <a:pt x="1996507" y="1472980"/>
                </a:lnTo>
                <a:lnTo>
                  <a:pt x="1949196" y="1490951"/>
                </a:lnTo>
                <a:lnTo>
                  <a:pt x="1900571" y="1507688"/>
                </a:lnTo>
                <a:lnTo>
                  <a:pt x="1850690" y="1523155"/>
                </a:lnTo>
                <a:lnTo>
                  <a:pt x="1799611" y="1537317"/>
                </a:lnTo>
                <a:lnTo>
                  <a:pt x="1747391" y="1550137"/>
                </a:lnTo>
                <a:lnTo>
                  <a:pt x="1694086" y="1561582"/>
                </a:lnTo>
                <a:lnTo>
                  <a:pt x="1639755" y="1571616"/>
                </a:lnTo>
                <a:lnTo>
                  <a:pt x="1584453" y="1580202"/>
                </a:lnTo>
                <a:lnTo>
                  <a:pt x="1528239" y="1587307"/>
                </a:lnTo>
                <a:lnTo>
                  <a:pt x="1471169" y="1592895"/>
                </a:lnTo>
                <a:lnTo>
                  <a:pt x="1413302" y="1596929"/>
                </a:lnTo>
                <a:lnTo>
                  <a:pt x="1354693" y="1599376"/>
                </a:lnTo>
                <a:lnTo>
                  <a:pt x="1295400" y="1600200"/>
                </a:lnTo>
                <a:lnTo>
                  <a:pt x="1236106" y="1599376"/>
                </a:lnTo>
                <a:lnTo>
                  <a:pt x="1177497" y="1596929"/>
                </a:lnTo>
                <a:lnTo>
                  <a:pt x="1119630" y="1592895"/>
                </a:lnTo>
                <a:lnTo>
                  <a:pt x="1062560" y="1587307"/>
                </a:lnTo>
                <a:lnTo>
                  <a:pt x="1006346" y="1580202"/>
                </a:lnTo>
                <a:lnTo>
                  <a:pt x="951044" y="1571616"/>
                </a:lnTo>
                <a:lnTo>
                  <a:pt x="896713" y="1561582"/>
                </a:lnTo>
                <a:lnTo>
                  <a:pt x="843408" y="1550137"/>
                </a:lnTo>
                <a:lnTo>
                  <a:pt x="791188" y="1537317"/>
                </a:lnTo>
                <a:lnTo>
                  <a:pt x="740109" y="1523155"/>
                </a:lnTo>
                <a:lnTo>
                  <a:pt x="690228" y="1507688"/>
                </a:lnTo>
                <a:lnTo>
                  <a:pt x="641603" y="1490951"/>
                </a:lnTo>
                <a:lnTo>
                  <a:pt x="594292" y="1472980"/>
                </a:lnTo>
                <a:lnTo>
                  <a:pt x="548350" y="1453809"/>
                </a:lnTo>
                <a:lnTo>
                  <a:pt x="503836" y="1433473"/>
                </a:lnTo>
                <a:lnTo>
                  <a:pt x="460806" y="1412010"/>
                </a:lnTo>
                <a:lnTo>
                  <a:pt x="419317" y="1389452"/>
                </a:lnTo>
                <a:lnTo>
                  <a:pt x="379428" y="1365837"/>
                </a:lnTo>
                <a:lnTo>
                  <a:pt x="341194" y="1341199"/>
                </a:lnTo>
                <a:lnTo>
                  <a:pt x="304674" y="1315573"/>
                </a:lnTo>
                <a:lnTo>
                  <a:pt x="269924" y="1288995"/>
                </a:lnTo>
                <a:lnTo>
                  <a:pt x="237002" y="1261501"/>
                </a:lnTo>
                <a:lnTo>
                  <a:pt x="205964" y="1233125"/>
                </a:lnTo>
                <a:lnTo>
                  <a:pt x="176868" y="1203903"/>
                </a:lnTo>
                <a:lnTo>
                  <a:pt x="149771" y="1173870"/>
                </a:lnTo>
                <a:lnTo>
                  <a:pt x="124731" y="1143062"/>
                </a:lnTo>
                <a:lnTo>
                  <a:pt x="101804" y="1111513"/>
                </a:lnTo>
                <a:lnTo>
                  <a:pt x="81047" y="1079260"/>
                </a:lnTo>
                <a:lnTo>
                  <a:pt x="46275" y="1012780"/>
                </a:lnTo>
                <a:lnTo>
                  <a:pt x="20871" y="943905"/>
                </a:lnTo>
                <a:lnTo>
                  <a:pt x="5294" y="872917"/>
                </a:lnTo>
                <a:lnTo>
                  <a:pt x="0" y="800100"/>
                </a:lnTo>
                <a:close/>
              </a:path>
            </a:pathLst>
          </a:custGeom>
          <a:ln w="25908">
            <a:solidFill>
              <a:srgbClr val="085091"/>
            </a:solidFill>
          </a:ln>
        </p:spPr>
        <p:txBody>
          <a:bodyPr wrap="square" lIns="0" tIns="0" rIns="0" bIns="0" rtlCol="0"/>
          <a:lstStyle/>
          <a:p>
            <a:endParaRPr/>
          </a:p>
        </p:txBody>
      </p:sp>
      <p:sp>
        <p:nvSpPr>
          <p:cNvPr id="12" name="object 12"/>
          <p:cNvSpPr txBox="1"/>
          <p:nvPr/>
        </p:nvSpPr>
        <p:spPr>
          <a:xfrm>
            <a:off x="4138421" y="4323969"/>
            <a:ext cx="1323975" cy="848360"/>
          </a:xfrm>
          <a:prstGeom prst="rect">
            <a:avLst/>
          </a:prstGeom>
        </p:spPr>
        <p:txBody>
          <a:bodyPr vert="horz" wrap="square" lIns="0" tIns="12700" rIns="0" bIns="0" rtlCol="0">
            <a:spAutoFit/>
          </a:bodyPr>
          <a:lstStyle/>
          <a:p>
            <a:pPr marL="12700" marR="5080" indent="1270" algn="ctr">
              <a:lnSpc>
                <a:spcPct val="100000"/>
              </a:lnSpc>
              <a:spcBef>
                <a:spcPts val="100"/>
              </a:spcBef>
            </a:pPr>
            <a:r>
              <a:rPr sz="1800" spc="-30" dirty="0">
                <a:solidFill>
                  <a:srgbClr val="FFFFFF"/>
                </a:solidFill>
                <a:latin typeface="Georgia" panose="02040502050405020303"/>
                <a:cs typeface="Georgia" panose="02040502050405020303"/>
              </a:rPr>
              <a:t>Hostel  </a:t>
            </a:r>
            <a:r>
              <a:rPr sz="1800" spc="-50" dirty="0">
                <a:solidFill>
                  <a:srgbClr val="FFFFFF"/>
                </a:solidFill>
                <a:latin typeface="Georgia" panose="02040502050405020303"/>
                <a:cs typeface="Georgia" panose="02040502050405020303"/>
              </a:rPr>
              <a:t>M</a:t>
            </a:r>
            <a:r>
              <a:rPr sz="1800" spc="-30" dirty="0">
                <a:solidFill>
                  <a:srgbClr val="FFFFFF"/>
                </a:solidFill>
                <a:latin typeface="Georgia" panose="02040502050405020303"/>
                <a:cs typeface="Georgia" panose="02040502050405020303"/>
              </a:rPr>
              <a:t>ana</a:t>
            </a:r>
            <a:r>
              <a:rPr sz="1800" spc="-85" dirty="0">
                <a:solidFill>
                  <a:srgbClr val="FFFFFF"/>
                </a:solidFill>
                <a:latin typeface="Georgia" panose="02040502050405020303"/>
                <a:cs typeface="Georgia" panose="02040502050405020303"/>
              </a:rPr>
              <a:t>g</a:t>
            </a:r>
            <a:r>
              <a:rPr sz="1800" spc="-10" dirty="0">
                <a:solidFill>
                  <a:srgbClr val="FFFFFF"/>
                </a:solidFill>
                <a:latin typeface="Georgia" panose="02040502050405020303"/>
                <a:cs typeface="Georgia" panose="02040502050405020303"/>
              </a:rPr>
              <a:t>ement  </a:t>
            </a:r>
            <a:r>
              <a:rPr sz="1800" spc="-45" dirty="0">
                <a:solidFill>
                  <a:srgbClr val="FFFFFF"/>
                </a:solidFill>
                <a:latin typeface="Georgia" panose="02040502050405020303"/>
                <a:cs typeface="Georgia" panose="02040502050405020303"/>
              </a:rPr>
              <a:t>System</a:t>
            </a:r>
            <a:endParaRPr sz="1800">
              <a:latin typeface="Georgia" panose="02040502050405020303"/>
              <a:cs typeface="Georgia" panose="02040502050405020303"/>
            </a:endParaRPr>
          </a:p>
        </p:txBody>
      </p:sp>
      <p:sp>
        <p:nvSpPr>
          <p:cNvPr id="13" name="object 13"/>
          <p:cNvSpPr txBox="1"/>
          <p:nvPr/>
        </p:nvSpPr>
        <p:spPr>
          <a:xfrm>
            <a:off x="7392161" y="4267961"/>
            <a:ext cx="1524000" cy="1143000"/>
          </a:xfrm>
          <a:prstGeom prst="rect">
            <a:avLst/>
          </a:prstGeom>
          <a:solidFill>
            <a:srgbClr val="0E6EC5"/>
          </a:solidFill>
          <a:ln w="25907">
            <a:solidFill>
              <a:srgbClr val="085091"/>
            </a:solidFill>
          </a:ln>
        </p:spPr>
        <p:txBody>
          <a:bodyPr vert="horz" wrap="square" lIns="0" tIns="302260" rIns="0" bIns="0" rtlCol="0">
            <a:spAutoFit/>
          </a:bodyPr>
          <a:lstStyle/>
          <a:p>
            <a:pPr marL="159385">
              <a:lnSpc>
                <a:spcPct val="100000"/>
              </a:lnSpc>
              <a:spcBef>
                <a:spcPts val="2380"/>
              </a:spcBef>
            </a:pPr>
            <a:r>
              <a:rPr sz="3200" spc="-35" dirty="0">
                <a:solidFill>
                  <a:srgbClr val="FFFFFF"/>
                </a:solidFill>
                <a:latin typeface="Georgia" panose="02040502050405020303"/>
                <a:cs typeface="Georgia" panose="02040502050405020303"/>
              </a:rPr>
              <a:t>Admin</a:t>
            </a:r>
            <a:endParaRPr sz="3200">
              <a:latin typeface="Georgia" panose="02040502050405020303"/>
              <a:cs typeface="Georgia" panose="02040502050405020303"/>
            </a:endParaRPr>
          </a:p>
        </p:txBody>
      </p:sp>
      <p:sp>
        <p:nvSpPr>
          <p:cNvPr id="14" name="object 14"/>
          <p:cNvSpPr/>
          <p:nvPr/>
        </p:nvSpPr>
        <p:spPr>
          <a:xfrm>
            <a:off x="6096000" y="4521834"/>
            <a:ext cx="1295400" cy="103505"/>
          </a:xfrm>
          <a:custGeom>
            <a:avLst/>
            <a:gdLst/>
            <a:ahLst/>
            <a:cxnLst/>
            <a:rect l="l" t="t" r="r" b="b"/>
            <a:pathLst>
              <a:path w="1295400" h="103504">
                <a:moveTo>
                  <a:pt x="1206880" y="0"/>
                </a:moveTo>
                <a:lnTo>
                  <a:pt x="1202944" y="1015"/>
                </a:lnTo>
                <a:lnTo>
                  <a:pt x="1201166" y="3937"/>
                </a:lnTo>
                <a:lnTo>
                  <a:pt x="1199388" y="6984"/>
                </a:lnTo>
                <a:lnTo>
                  <a:pt x="1200403" y="10921"/>
                </a:lnTo>
                <a:lnTo>
                  <a:pt x="1259194" y="45310"/>
                </a:lnTo>
                <a:lnTo>
                  <a:pt x="1282827" y="45338"/>
                </a:lnTo>
                <a:lnTo>
                  <a:pt x="1282827" y="58038"/>
                </a:lnTo>
                <a:lnTo>
                  <a:pt x="1259312" y="58038"/>
                </a:lnTo>
                <a:lnTo>
                  <a:pt x="1203325" y="90550"/>
                </a:lnTo>
                <a:lnTo>
                  <a:pt x="1200403" y="92328"/>
                </a:lnTo>
                <a:lnTo>
                  <a:pt x="1199260" y="96265"/>
                </a:lnTo>
                <a:lnTo>
                  <a:pt x="1202817" y="102362"/>
                </a:lnTo>
                <a:lnTo>
                  <a:pt x="1206753" y="103377"/>
                </a:lnTo>
                <a:lnTo>
                  <a:pt x="1284509" y="58038"/>
                </a:lnTo>
                <a:lnTo>
                  <a:pt x="1282827" y="58038"/>
                </a:lnTo>
                <a:lnTo>
                  <a:pt x="1284557" y="58011"/>
                </a:lnTo>
                <a:lnTo>
                  <a:pt x="1295400" y="51688"/>
                </a:lnTo>
                <a:lnTo>
                  <a:pt x="1209928" y="1650"/>
                </a:lnTo>
                <a:lnTo>
                  <a:pt x="1206880" y="0"/>
                </a:lnTo>
                <a:close/>
              </a:path>
              <a:path w="1295400" h="103504">
                <a:moveTo>
                  <a:pt x="1270173" y="51732"/>
                </a:moveTo>
                <a:lnTo>
                  <a:pt x="1259360" y="58011"/>
                </a:lnTo>
                <a:lnTo>
                  <a:pt x="1282827" y="58038"/>
                </a:lnTo>
                <a:lnTo>
                  <a:pt x="1282827" y="57276"/>
                </a:lnTo>
                <a:lnTo>
                  <a:pt x="1279652" y="57276"/>
                </a:lnTo>
                <a:lnTo>
                  <a:pt x="1270173" y="51732"/>
                </a:lnTo>
                <a:close/>
              </a:path>
              <a:path w="1295400" h="103504">
                <a:moveTo>
                  <a:pt x="0" y="43814"/>
                </a:moveTo>
                <a:lnTo>
                  <a:pt x="0" y="56514"/>
                </a:lnTo>
                <a:lnTo>
                  <a:pt x="1259360" y="58011"/>
                </a:lnTo>
                <a:lnTo>
                  <a:pt x="1270173" y="51732"/>
                </a:lnTo>
                <a:lnTo>
                  <a:pt x="1259194" y="45310"/>
                </a:lnTo>
                <a:lnTo>
                  <a:pt x="0" y="43814"/>
                </a:lnTo>
                <a:close/>
              </a:path>
              <a:path w="1295400" h="103504">
                <a:moveTo>
                  <a:pt x="1279652" y="46227"/>
                </a:moveTo>
                <a:lnTo>
                  <a:pt x="1270173" y="51732"/>
                </a:lnTo>
                <a:lnTo>
                  <a:pt x="1279652" y="57276"/>
                </a:lnTo>
                <a:lnTo>
                  <a:pt x="1279652" y="46227"/>
                </a:lnTo>
                <a:close/>
              </a:path>
              <a:path w="1295400" h="103504">
                <a:moveTo>
                  <a:pt x="1282827" y="46227"/>
                </a:moveTo>
                <a:lnTo>
                  <a:pt x="1279652" y="46227"/>
                </a:lnTo>
                <a:lnTo>
                  <a:pt x="1279652" y="57276"/>
                </a:lnTo>
                <a:lnTo>
                  <a:pt x="1282827" y="57276"/>
                </a:lnTo>
                <a:lnTo>
                  <a:pt x="1282827" y="46227"/>
                </a:lnTo>
                <a:close/>
              </a:path>
              <a:path w="1295400" h="103504">
                <a:moveTo>
                  <a:pt x="1259194" y="45310"/>
                </a:moveTo>
                <a:lnTo>
                  <a:pt x="1270173" y="51732"/>
                </a:lnTo>
                <a:lnTo>
                  <a:pt x="1279652" y="46227"/>
                </a:lnTo>
                <a:lnTo>
                  <a:pt x="1282827" y="46227"/>
                </a:lnTo>
                <a:lnTo>
                  <a:pt x="1282827" y="45338"/>
                </a:lnTo>
                <a:lnTo>
                  <a:pt x="1259194" y="45310"/>
                </a:lnTo>
                <a:close/>
              </a:path>
            </a:pathLst>
          </a:custGeom>
          <a:solidFill>
            <a:srgbClr val="055092"/>
          </a:solidFill>
        </p:spPr>
        <p:txBody>
          <a:bodyPr wrap="square" lIns="0" tIns="0" rIns="0" bIns="0" rtlCol="0"/>
          <a:lstStyle/>
          <a:p>
            <a:endParaRPr/>
          </a:p>
        </p:txBody>
      </p:sp>
      <p:sp>
        <p:nvSpPr>
          <p:cNvPr id="15" name="object 15"/>
          <p:cNvSpPr/>
          <p:nvPr/>
        </p:nvSpPr>
        <p:spPr>
          <a:xfrm>
            <a:off x="6096000" y="4901438"/>
            <a:ext cx="1295400" cy="103505"/>
          </a:xfrm>
          <a:custGeom>
            <a:avLst/>
            <a:gdLst/>
            <a:ahLst/>
            <a:cxnLst/>
            <a:rect l="l" t="t" r="r" b="b"/>
            <a:pathLst>
              <a:path w="1295400" h="103504">
                <a:moveTo>
                  <a:pt x="88646" y="0"/>
                </a:moveTo>
                <a:lnTo>
                  <a:pt x="0" y="51562"/>
                </a:lnTo>
                <a:lnTo>
                  <a:pt x="88519" y="103378"/>
                </a:lnTo>
                <a:lnTo>
                  <a:pt x="92455" y="102362"/>
                </a:lnTo>
                <a:lnTo>
                  <a:pt x="96012" y="96266"/>
                </a:lnTo>
                <a:lnTo>
                  <a:pt x="94996" y="92456"/>
                </a:lnTo>
                <a:lnTo>
                  <a:pt x="35987" y="57939"/>
                </a:lnTo>
                <a:lnTo>
                  <a:pt x="12573" y="57912"/>
                </a:lnTo>
                <a:lnTo>
                  <a:pt x="12573" y="45212"/>
                </a:lnTo>
                <a:lnTo>
                  <a:pt x="36087" y="45212"/>
                </a:lnTo>
                <a:lnTo>
                  <a:pt x="92075" y="12700"/>
                </a:lnTo>
                <a:lnTo>
                  <a:pt x="94996" y="10922"/>
                </a:lnTo>
                <a:lnTo>
                  <a:pt x="96138" y="7112"/>
                </a:lnTo>
                <a:lnTo>
                  <a:pt x="92583" y="1016"/>
                </a:lnTo>
                <a:lnTo>
                  <a:pt x="88646" y="0"/>
                </a:lnTo>
                <a:close/>
              </a:path>
              <a:path w="1295400" h="103504">
                <a:moveTo>
                  <a:pt x="36039" y="45239"/>
                </a:moveTo>
                <a:lnTo>
                  <a:pt x="25118" y="51581"/>
                </a:lnTo>
                <a:lnTo>
                  <a:pt x="35987" y="57939"/>
                </a:lnTo>
                <a:lnTo>
                  <a:pt x="1295400" y="59436"/>
                </a:lnTo>
                <a:lnTo>
                  <a:pt x="1295400" y="46736"/>
                </a:lnTo>
                <a:lnTo>
                  <a:pt x="36039" y="45239"/>
                </a:lnTo>
                <a:close/>
              </a:path>
              <a:path w="1295400" h="103504">
                <a:moveTo>
                  <a:pt x="12573" y="45212"/>
                </a:moveTo>
                <a:lnTo>
                  <a:pt x="12573" y="57912"/>
                </a:lnTo>
                <a:lnTo>
                  <a:pt x="35987" y="57939"/>
                </a:lnTo>
                <a:lnTo>
                  <a:pt x="34420" y="57023"/>
                </a:lnTo>
                <a:lnTo>
                  <a:pt x="15748" y="57023"/>
                </a:lnTo>
                <a:lnTo>
                  <a:pt x="15748" y="46100"/>
                </a:lnTo>
                <a:lnTo>
                  <a:pt x="34556" y="46100"/>
                </a:lnTo>
                <a:lnTo>
                  <a:pt x="36039" y="45239"/>
                </a:lnTo>
                <a:lnTo>
                  <a:pt x="12573" y="45212"/>
                </a:lnTo>
                <a:close/>
              </a:path>
              <a:path w="1295400" h="103504">
                <a:moveTo>
                  <a:pt x="15748" y="46100"/>
                </a:moveTo>
                <a:lnTo>
                  <a:pt x="15748" y="57023"/>
                </a:lnTo>
                <a:lnTo>
                  <a:pt x="25118" y="51581"/>
                </a:lnTo>
                <a:lnTo>
                  <a:pt x="15748" y="46100"/>
                </a:lnTo>
                <a:close/>
              </a:path>
              <a:path w="1295400" h="103504">
                <a:moveTo>
                  <a:pt x="25118" y="51581"/>
                </a:moveTo>
                <a:lnTo>
                  <a:pt x="15748" y="57023"/>
                </a:lnTo>
                <a:lnTo>
                  <a:pt x="34420" y="57023"/>
                </a:lnTo>
                <a:lnTo>
                  <a:pt x="25118" y="51581"/>
                </a:lnTo>
                <a:close/>
              </a:path>
              <a:path w="1295400" h="103504">
                <a:moveTo>
                  <a:pt x="34556" y="46100"/>
                </a:moveTo>
                <a:lnTo>
                  <a:pt x="15748" y="46100"/>
                </a:lnTo>
                <a:lnTo>
                  <a:pt x="25118" y="51581"/>
                </a:lnTo>
                <a:lnTo>
                  <a:pt x="34556" y="46100"/>
                </a:lnTo>
                <a:close/>
              </a:path>
              <a:path w="1295400" h="103504">
                <a:moveTo>
                  <a:pt x="36087" y="45212"/>
                </a:moveTo>
                <a:lnTo>
                  <a:pt x="12573" y="45212"/>
                </a:lnTo>
                <a:lnTo>
                  <a:pt x="36039" y="45239"/>
                </a:lnTo>
                <a:close/>
              </a:path>
            </a:pathLst>
          </a:custGeom>
          <a:solidFill>
            <a:srgbClr val="055092"/>
          </a:solidFill>
        </p:spPr>
        <p:txBody>
          <a:bodyPr wrap="square" lIns="0" tIns="0" rIns="0" bIns="0" rtlCol="0"/>
          <a:lstStyle/>
          <a:p>
            <a:endParaRPr/>
          </a:p>
        </p:txBody>
      </p:sp>
      <p:sp>
        <p:nvSpPr>
          <p:cNvPr id="16" name="object 16"/>
          <p:cNvSpPr/>
          <p:nvPr/>
        </p:nvSpPr>
        <p:spPr>
          <a:xfrm>
            <a:off x="2286000" y="4901438"/>
            <a:ext cx="1371600" cy="103505"/>
          </a:xfrm>
          <a:custGeom>
            <a:avLst/>
            <a:gdLst/>
            <a:ahLst/>
            <a:cxnLst/>
            <a:rect l="l" t="t" r="r" b="b"/>
            <a:pathLst>
              <a:path w="1371600" h="103504">
                <a:moveTo>
                  <a:pt x="88645" y="0"/>
                </a:moveTo>
                <a:lnTo>
                  <a:pt x="0" y="51562"/>
                </a:lnTo>
                <a:lnTo>
                  <a:pt x="88518" y="103378"/>
                </a:lnTo>
                <a:lnTo>
                  <a:pt x="92456" y="102362"/>
                </a:lnTo>
                <a:lnTo>
                  <a:pt x="96012" y="96266"/>
                </a:lnTo>
                <a:lnTo>
                  <a:pt x="94995" y="92456"/>
                </a:lnTo>
                <a:lnTo>
                  <a:pt x="35984" y="57938"/>
                </a:lnTo>
                <a:lnTo>
                  <a:pt x="12573" y="57912"/>
                </a:lnTo>
                <a:lnTo>
                  <a:pt x="12573" y="45212"/>
                </a:lnTo>
                <a:lnTo>
                  <a:pt x="36087" y="45212"/>
                </a:lnTo>
                <a:lnTo>
                  <a:pt x="92075" y="12700"/>
                </a:lnTo>
                <a:lnTo>
                  <a:pt x="94995" y="10922"/>
                </a:lnTo>
                <a:lnTo>
                  <a:pt x="96138" y="7112"/>
                </a:lnTo>
                <a:lnTo>
                  <a:pt x="92582" y="1016"/>
                </a:lnTo>
                <a:lnTo>
                  <a:pt x="88645" y="0"/>
                </a:lnTo>
                <a:close/>
              </a:path>
              <a:path w="1371600" h="103504">
                <a:moveTo>
                  <a:pt x="36041" y="45238"/>
                </a:moveTo>
                <a:lnTo>
                  <a:pt x="25118" y="51581"/>
                </a:lnTo>
                <a:lnTo>
                  <a:pt x="35984" y="57938"/>
                </a:lnTo>
                <a:lnTo>
                  <a:pt x="1371600" y="59436"/>
                </a:lnTo>
                <a:lnTo>
                  <a:pt x="1371600" y="46736"/>
                </a:lnTo>
                <a:lnTo>
                  <a:pt x="36041" y="45238"/>
                </a:lnTo>
                <a:close/>
              </a:path>
              <a:path w="1371600" h="103504">
                <a:moveTo>
                  <a:pt x="12573" y="45212"/>
                </a:moveTo>
                <a:lnTo>
                  <a:pt x="12573" y="57912"/>
                </a:lnTo>
                <a:lnTo>
                  <a:pt x="35984" y="57938"/>
                </a:lnTo>
                <a:lnTo>
                  <a:pt x="34420" y="57023"/>
                </a:lnTo>
                <a:lnTo>
                  <a:pt x="15748" y="57023"/>
                </a:lnTo>
                <a:lnTo>
                  <a:pt x="15748" y="46100"/>
                </a:lnTo>
                <a:lnTo>
                  <a:pt x="34556" y="46100"/>
                </a:lnTo>
                <a:lnTo>
                  <a:pt x="36041" y="45238"/>
                </a:lnTo>
                <a:lnTo>
                  <a:pt x="12573" y="45212"/>
                </a:lnTo>
                <a:close/>
              </a:path>
              <a:path w="1371600" h="103504">
                <a:moveTo>
                  <a:pt x="15748" y="46100"/>
                </a:moveTo>
                <a:lnTo>
                  <a:pt x="15748" y="57023"/>
                </a:lnTo>
                <a:lnTo>
                  <a:pt x="25118" y="51581"/>
                </a:lnTo>
                <a:lnTo>
                  <a:pt x="15748" y="46100"/>
                </a:lnTo>
                <a:close/>
              </a:path>
              <a:path w="1371600" h="103504">
                <a:moveTo>
                  <a:pt x="25118" y="51581"/>
                </a:moveTo>
                <a:lnTo>
                  <a:pt x="15748" y="57023"/>
                </a:lnTo>
                <a:lnTo>
                  <a:pt x="34420" y="57023"/>
                </a:lnTo>
                <a:lnTo>
                  <a:pt x="25118" y="51581"/>
                </a:lnTo>
                <a:close/>
              </a:path>
              <a:path w="1371600" h="103504">
                <a:moveTo>
                  <a:pt x="34556" y="46100"/>
                </a:moveTo>
                <a:lnTo>
                  <a:pt x="15748" y="46100"/>
                </a:lnTo>
                <a:lnTo>
                  <a:pt x="25118" y="51581"/>
                </a:lnTo>
                <a:lnTo>
                  <a:pt x="34556" y="46100"/>
                </a:lnTo>
                <a:close/>
              </a:path>
              <a:path w="1371600" h="103504">
                <a:moveTo>
                  <a:pt x="36087" y="45212"/>
                </a:moveTo>
                <a:lnTo>
                  <a:pt x="12573" y="45212"/>
                </a:lnTo>
                <a:lnTo>
                  <a:pt x="36041" y="45238"/>
                </a:lnTo>
                <a:close/>
              </a:path>
            </a:pathLst>
          </a:custGeom>
          <a:solidFill>
            <a:srgbClr val="055092"/>
          </a:solidFill>
        </p:spPr>
        <p:txBody>
          <a:bodyPr wrap="square" lIns="0" tIns="0" rIns="0" bIns="0" rtlCol="0"/>
          <a:lstStyle/>
          <a:p>
            <a:endParaRPr/>
          </a:p>
        </p:txBody>
      </p:sp>
      <p:sp>
        <p:nvSpPr>
          <p:cNvPr id="17" name="object 17"/>
          <p:cNvSpPr txBox="1"/>
          <p:nvPr/>
        </p:nvSpPr>
        <p:spPr>
          <a:xfrm>
            <a:off x="2441194" y="3981069"/>
            <a:ext cx="117856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Georgia" panose="02040502050405020303"/>
                <a:cs typeface="Georgia" panose="02040502050405020303"/>
              </a:rPr>
              <a:t>A</a:t>
            </a:r>
            <a:r>
              <a:rPr sz="1800" spc="-20" dirty="0">
                <a:latin typeface="Georgia" panose="02040502050405020303"/>
                <a:cs typeface="Georgia" panose="02040502050405020303"/>
              </a:rPr>
              <a:t>ppl</a:t>
            </a:r>
            <a:r>
              <a:rPr sz="1800" spc="-25" dirty="0">
                <a:latin typeface="Georgia" panose="02040502050405020303"/>
                <a:cs typeface="Georgia" panose="02040502050405020303"/>
              </a:rPr>
              <a:t>i</a:t>
            </a:r>
            <a:r>
              <a:rPr sz="1800" spc="-15" dirty="0">
                <a:latin typeface="Georgia" panose="02040502050405020303"/>
                <a:cs typeface="Georgia" panose="02040502050405020303"/>
              </a:rPr>
              <a:t>cat</a:t>
            </a:r>
            <a:r>
              <a:rPr sz="1800" spc="-20" dirty="0">
                <a:latin typeface="Georgia" panose="02040502050405020303"/>
                <a:cs typeface="Georgia" panose="02040502050405020303"/>
              </a:rPr>
              <a:t>i</a:t>
            </a:r>
            <a:r>
              <a:rPr sz="1800" spc="-5" dirty="0">
                <a:latin typeface="Georgia" panose="02040502050405020303"/>
                <a:cs typeface="Georgia" panose="02040502050405020303"/>
              </a:rPr>
              <a:t>on  </a:t>
            </a:r>
            <a:r>
              <a:rPr sz="1800" spc="-30" dirty="0">
                <a:latin typeface="Georgia" panose="02040502050405020303"/>
                <a:cs typeface="Georgia" panose="02040502050405020303"/>
              </a:rPr>
              <a:t>form</a:t>
            </a:r>
            <a:endParaRPr sz="1800">
              <a:latin typeface="Georgia" panose="02040502050405020303"/>
              <a:cs typeface="Georgia" panose="02040502050405020303"/>
            </a:endParaRPr>
          </a:p>
        </p:txBody>
      </p:sp>
      <p:sp>
        <p:nvSpPr>
          <p:cNvPr id="18" name="object 18"/>
          <p:cNvSpPr txBox="1"/>
          <p:nvPr/>
        </p:nvSpPr>
        <p:spPr>
          <a:xfrm>
            <a:off x="2441194" y="5047564"/>
            <a:ext cx="1033144"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Georgia" panose="02040502050405020303"/>
                <a:cs typeface="Georgia" panose="02040502050405020303"/>
              </a:rPr>
              <a:t>Allotment</a:t>
            </a:r>
            <a:endParaRPr sz="1800">
              <a:latin typeface="Georgia" panose="02040502050405020303"/>
              <a:cs typeface="Georgia" panose="02040502050405020303"/>
            </a:endParaRPr>
          </a:p>
        </p:txBody>
      </p:sp>
      <p:sp>
        <p:nvSpPr>
          <p:cNvPr id="19" name="object 19"/>
          <p:cNvSpPr txBox="1"/>
          <p:nvPr/>
        </p:nvSpPr>
        <p:spPr>
          <a:xfrm>
            <a:off x="6175628" y="3828669"/>
            <a:ext cx="108839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eorgia" panose="02040502050405020303"/>
                <a:cs typeface="Georgia" panose="02040502050405020303"/>
              </a:rPr>
              <a:t>Verify</a:t>
            </a:r>
            <a:r>
              <a:rPr sz="1800" spc="-125" dirty="0">
                <a:latin typeface="Georgia" panose="02040502050405020303"/>
                <a:cs typeface="Georgia" panose="02040502050405020303"/>
              </a:rPr>
              <a:t> </a:t>
            </a:r>
            <a:r>
              <a:rPr sz="1800" spc="-30" dirty="0">
                <a:latin typeface="Georgia" panose="02040502050405020303"/>
                <a:cs typeface="Georgia" panose="02040502050405020303"/>
              </a:rPr>
              <a:t>data</a:t>
            </a:r>
            <a:endParaRPr sz="1800">
              <a:latin typeface="Georgia" panose="02040502050405020303"/>
              <a:cs typeface="Georgia" panose="02040502050405020303"/>
            </a:endParaRPr>
          </a:p>
        </p:txBody>
      </p:sp>
      <p:sp>
        <p:nvSpPr>
          <p:cNvPr id="20" name="object 20"/>
          <p:cNvSpPr txBox="1"/>
          <p:nvPr/>
        </p:nvSpPr>
        <p:spPr>
          <a:xfrm>
            <a:off x="6251828" y="5352999"/>
            <a:ext cx="8540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Georgia" panose="02040502050405020303"/>
                <a:cs typeface="Georgia" panose="02040502050405020303"/>
              </a:rPr>
              <a:t>Co</a:t>
            </a:r>
            <a:r>
              <a:rPr sz="1800" spc="-15" dirty="0">
                <a:latin typeface="Georgia" panose="02040502050405020303"/>
                <a:cs typeface="Georgia" panose="02040502050405020303"/>
              </a:rPr>
              <a:t>n</a:t>
            </a:r>
            <a:r>
              <a:rPr sz="1800" spc="10" dirty="0">
                <a:latin typeface="Georgia" panose="02040502050405020303"/>
                <a:cs typeface="Georgia" panose="02040502050405020303"/>
              </a:rPr>
              <a:t>f</a:t>
            </a:r>
            <a:r>
              <a:rPr sz="1800" spc="-40" dirty="0">
                <a:latin typeface="Georgia" panose="02040502050405020303"/>
                <a:cs typeface="Georgia" panose="02040502050405020303"/>
              </a:rPr>
              <a:t>irm</a:t>
            </a:r>
            <a:endParaRPr sz="180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359535" y="861060"/>
            <a:ext cx="6706235" cy="1551940"/>
          </a:xfrm>
          <a:prstGeom prst="rect">
            <a:avLst/>
          </a:prstGeom>
        </p:spPr>
        <p:txBody>
          <a:bodyPr vert="horz" wrap="square" lIns="0" tIns="13335" rIns="0" bIns="0" rtlCol="0">
            <a:spAutoFit/>
          </a:bodyPr>
          <a:lstStyle/>
          <a:p>
            <a:pPr marL="12700">
              <a:lnSpc>
                <a:spcPct val="100000"/>
              </a:lnSpc>
              <a:spcBef>
                <a:spcPts val="105"/>
              </a:spcBef>
            </a:pPr>
            <a:r>
              <a:rPr spc="-280" dirty="0">
                <a:solidFill>
                  <a:srgbClr val="04607A"/>
                </a:solidFill>
              </a:rPr>
              <a:t>Data </a:t>
            </a:r>
            <a:r>
              <a:rPr spc="-229" dirty="0">
                <a:solidFill>
                  <a:srgbClr val="04607A"/>
                </a:solidFill>
              </a:rPr>
              <a:t>Flow </a:t>
            </a:r>
            <a:r>
              <a:rPr spc="-275" dirty="0">
                <a:solidFill>
                  <a:srgbClr val="04607A"/>
                </a:solidFill>
              </a:rPr>
              <a:t>Diagram </a:t>
            </a:r>
            <a:r>
              <a:rPr lang="en-IN" spc="-275" dirty="0">
                <a:solidFill>
                  <a:srgbClr val="04607A"/>
                </a:solidFill>
              </a:rPr>
              <a:t>For Blynk App.</a:t>
            </a:r>
          </a:p>
        </p:txBody>
      </p:sp>
      <p:sp>
        <p:nvSpPr>
          <p:cNvPr id="12" name="object 12"/>
          <p:cNvSpPr txBox="1"/>
          <p:nvPr/>
        </p:nvSpPr>
        <p:spPr>
          <a:xfrm>
            <a:off x="3477005" y="3226434"/>
            <a:ext cx="591820" cy="299720"/>
          </a:xfrm>
          <a:prstGeom prst="rect">
            <a:avLst/>
          </a:prstGeom>
        </p:spPr>
        <p:txBody>
          <a:bodyPr vert="horz" wrap="square" lIns="0" tIns="12700" rIns="0" bIns="0" rtlCol="0">
            <a:spAutoFit/>
          </a:bodyPr>
          <a:lstStyle/>
          <a:p>
            <a:pPr marL="12700">
              <a:lnSpc>
                <a:spcPct val="100000"/>
              </a:lnSpc>
              <a:spcBef>
                <a:spcPts val="100"/>
              </a:spcBef>
            </a:pPr>
            <a:r>
              <a:rPr sz="1800" spc="-75" dirty="0">
                <a:solidFill>
                  <a:srgbClr val="FFFFFF"/>
                </a:solidFill>
                <a:latin typeface="Georgia" panose="02040502050405020303"/>
                <a:cs typeface="Georgia" panose="02040502050405020303"/>
              </a:rPr>
              <a:t>L</a:t>
            </a:r>
            <a:r>
              <a:rPr sz="1800" spc="-10" dirty="0">
                <a:solidFill>
                  <a:srgbClr val="FFFFFF"/>
                </a:solidFill>
                <a:latin typeface="Georgia" panose="02040502050405020303"/>
                <a:cs typeface="Georgia" panose="02040502050405020303"/>
              </a:rPr>
              <a:t>og</a:t>
            </a:r>
            <a:r>
              <a:rPr sz="1800" spc="-15" dirty="0">
                <a:solidFill>
                  <a:srgbClr val="FFFFFF"/>
                </a:solidFill>
                <a:latin typeface="Georgia" panose="02040502050405020303"/>
                <a:cs typeface="Georgia" panose="02040502050405020303"/>
              </a:rPr>
              <a:t>i</a:t>
            </a:r>
            <a:r>
              <a:rPr sz="1800" spc="-20" dirty="0">
                <a:solidFill>
                  <a:srgbClr val="FFFFFF"/>
                </a:solidFill>
                <a:latin typeface="Georgia" panose="02040502050405020303"/>
                <a:cs typeface="Georgia" panose="02040502050405020303"/>
              </a:rPr>
              <a:t>n</a:t>
            </a:r>
            <a:endParaRPr sz="1800">
              <a:latin typeface="Georgia" panose="02040502050405020303"/>
              <a:cs typeface="Georgia" panose="02040502050405020303"/>
            </a:endParaRPr>
          </a:p>
        </p:txBody>
      </p:sp>
      <p:sp>
        <p:nvSpPr>
          <p:cNvPr id="16" name="object 16"/>
          <p:cNvSpPr txBox="1"/>
          <p:nvPr/>
        </p:nvSpPr>
        <p:spPr>
          <a:xfrm>
            <a:off x="5543550" y="3013075"/>
            <a:ext cx="1182370" cy="574040"/>
          </a:xfrm>
          <a:prstGeom prst="rect">
            <a:avLst/>
          </a:prstGeom>
        </p:spPr>
        <p:txBody>
          <a:bodyPr vert="horz" wrap="square" lIns="0" tIns="12700" rIns="0" bIns="0" rtlCol="0">
            <a:spAutoFit/>
          </a:bodyPr>
          <a:lstStyle/>
          <a:p>
            <a:pPr marL="12700" marR="5080" indent="2540">
              <a:lnSpc>
                <a:spcPct val="100000"/>
              </a:lnSpc>
              <a:spcBef>
                <a:spcPts val="100"/>
              </a:spcBef>
            </a:pPr>
            <a:r>
              <a:rPr sz="1800" spc="-10" dirty="0">
                <a:solidFill>
                  <a:srgbClr val="FFFFFF"/>
                </a:solidFill>
                <a:latin typeface="Georgia" panose="02040502050405020303"/>
                <a:cs typeface="Georgia" panose="02040502050405020303"/>
              </a:rPr>
              <a:t>A</a:t>
            </a:r>
            <a:r>
              <a:rPr sz="1800" spc="-20" dirty="0">
                <a:solidFill>
                  <a:srgbClr val="FFFFFF"/>
                </a:solidFill>
                <a:latin typeface="Georgia" panose="02040502050405020303"/>
                <a:cs typeface="Georgia" panose="02040502050405020303"/>
              </a:rPr>
              <a:t>ppl</a:t>
            </a:r>
            <a:r>
              <a:rPr sz="1800" spc="-25" dirty="0">
                <a:solidFill>
                  <a:srgbClr val="FFFFFF"/>
                </a:solidFill>
                <a:latin typeface="Georgia" panose="02040502050405020303"/>
                <a:cs typeface="Georgia" panose="02040502050405020303"/>
              </a:rPr>
              <a:t>i</a:t>
            </a:r>
            <a:r>
              <a:rPr sz="1800" spc="-15" dirty="0">
                <a:solidFill>
                  <a:srgbClr val="FFFFFF"/>
                </a:solidFill>
                <a:latin typeface="Georgia" panose="02040502050405020303"/>
                <a:cs typeface="Georgia" panose="02040502050405020303"/>
              </a:rPr>
              <a:t>cat</a:t>
            </a:r>
            <a:r>
              <a:rPr sz="1800" spc="-20" dirty="0">
                <a:solidFill>
                  <a:srgbClr val="FFFFFF"/>
                </a:solidFill>
                <a:latin typeface="Georgia" panose="02040502050405020303"/>
                <a:cs typeface="Georgia" panose="02040502050405020303"/>
              </a:rPr>
              <a:t>i</a:t>
            </a:r>
            <a:r>
              <a:rPr sz="1800" spc="-5" dirty="0">
                <a:solidFill>
                  <a:srgbClr val="FFFFFF"/>
                </a:solidFill>
                <a:latin typeface="Georgia" panose="02040502050405020303"/>
                <a:cs typeface="Georgia" panose="02040502050405020303"/>
              </a:rPr>
              <a:t>on  </a:t>
            </a:r>
            <a:r>
              <a:rPr sz="1800" spc="-110" dirty="0">
                <a:solidFill>
                  <a:srgbClr val="FFFFFF"/>
                </a:solidFill>
                <a:latin typeface="Georgia" panose="02040502050405020303"/>
                <a:cs typeface="Georgia" panose="02040502050405020303"/>
              </a:rPr>
              <a:t>V</a:t>
            </a:r>
            <a:r>
              <a:rPr sz="1800" spc="-50" dirty="0">
                <a:solidFill>
                  <a:srgbClr val="FFFFFF"/>
                </a:solidFill>
                <a:latin typeface="Georgia" panose="02040502050405020303"/>
                <a:cs typeface="Georgia" panose="02040502050405020303"/>
              </a:rPr>
              <a:t>a</a:t>
            </a:r>
            <a:r>
              <a:rPr sz="1800" spc="-40" dirty="0">
                <a:solidFill>
                  <a:srgbClr val="FFFFFF"/>
                </a:solidFill>
                <a:latin typeface="Georgia" panose="02040502050405020303"/>
                <a:cs typeface="Georgia" panose="02040502050405020303"/>
              </a:rPr>
              <a:t>r</a:t>
            </a:r>
            <a:r>
              <a:rPr sz="1800" spc="-30" dirty="0">
                <a:solidFill>
                  <a:srgbClr val="FFFFFF"/>
                </a:solidFill>
                <a:latin typeface="Georgia" panose="02040502050405020303"/>
                <a:cs typeface="Georgia" panose="02040502050405020303"/>
              </a:rPr>
              <a:t>i</a:t>
            </a:r>
            <a:r>
              <a:rPr sz="1800" spc="5" dirty="0">
                <a:solidFill>
                  <a:srgbClr val="FFFFFF"/>
                </a:solidFill>
                <a:latin typeface="Georgia" panose="02040502050405020303"/>
                <a:cs typeface="Georgia" panose="02040502050405020303"/>
              </a:rPr>
              <a:t>f</a:t>
            </a:r>
            <a:r>
              <a:rPr sz="1800" spc="-10" dirty="0">
                <a:solidFill>
                  <a:srgbClr val="FFFFFF"/>
                </a:solidFill>
                <a:latin typeface="Georgia" panose="02040502050405020303"/>
                <a:cs typeface="Georgia" panose="02040502050405020303"/>
              </a:rPr>
              <a:t>i</a:t>
            </a:r>
            <a:r>
              <a:rPr sz="1800" spc="-15" dirty="0">
                <a:solidFill>
                  <a:srgbClr val="FFFFFF"/>
                </a:solidFill>
                <a:latin typeface="Georgia" panose="02040502050405020303"/>
                <a:cs typeface="Georgia" panose="02040502050405020303"/>
              </a:rPr>
              <a:t>c</a:t>
            </a:r>
            <a:r>
              <a:rPr sz="1800" spc="-10" dirty="0">
                <a:solidFill>
                  <a:srgbClr val="FFFFFF"/>
                </a:solidFill>
                <a:latin typeface="Georgia" panose="02040502050405020303"/>
                <a:cs typeface="Georgia" panose="02040502050405020303"/>
              </a:rPr>
              <a:t>ati</a:t>
            </a:r>
            <a:r>
              <a:rPr sz="1800" spc="-25" dirty="0">
                <a:solidFill>
                  <a:srgbClr val="FFFFFF"/>
                </a:solidFill>
                <a:latin typeface="Georgia" panose="02040502050405020303"/>
                <a:cs typeface="Georgia" panose="02040502050405020303"/>
              </a:rPr>
              <a:t>o</a:t>
            </a:r>
            <a:r>
              <a:rPr sz="1800" spc="-20" dirty="0">
                <a:solidFill>
                  <a:srgbClr val="FFFFFF"/>
                </a:solidFill>
                <a:latin typeface="Georgia" panose="02040502050405020303"/>
                <a:cs typeface="Georgia" panose="02040502050405020303"/>
              </a:rPr>
              <a:t>n</a:t>
            </a:r>
            <a:endParaRPr sz="1800">
              <a:latin typeface="Georgia" panose="02040502050405020303"/>
              <a:cs typeface="Georgia" panose="02040502050405020303"/>
            </a:endParaRPr>
          </a:p>
        </p:txBody>
      </p:sp>
      <p:pic>
        <p:nvPicPr>
          <p:cNvPr id="73" name="Picture 73"/>
          <p:cNvPicPr>
            <a:picLocks noGrp="1" noChangeAspect="1" noChangeArrowheads="1"/>
          </p:cNvPicPr>
          <p:nvPr>
            <p:ph sz="half" idx="2"/>
          </p:nvPr>
        </p:nvPicPr>
        <p:blipFill>
          <a:blip r:embed="rId7"/>
          <a:srcRect/>
          <a:stretch>
            <a:fillRect/>
          </a:stretch>
        </p:blipFill>
        <p:spPr>
          <a:xfrm>
            <a:off x="457200" y="2412365"/>
            <a:ext cx="7914005" cy="431292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035935" y="708406"/>
            <a:ext cx="2844165" cy="788035"/>
          </a:xfrm>
          <a:prstGeom prst="rect">
            <a:avLst/>
          </a:prstGeom>
        </p:spPr>
        <p:txBody>
          <a:bodyPr vert="horz" wrap="square" lIns="0" tIns="13335" rIns="0" bIns="0" rtlCol="0">
            <a:spAutoFit/>
          </a:bodyPr>
          <a:lstStyle/>
          <a:p>
            <a:pPr marL="12700">
              <a:lnSpc>
                <a:spcPct val="100000"/>
              </a:lnSpc>
              <a:spcBef>
                <a:spcPts val="105"/>
              </a:spcBef>
            </a:pPr>
            <a:r>
              <a:rPr spc="-260" dirty="0"/>
              <a:t>Conclusion</a:t>
            </a:r>
          </a:p>
        </p:txBody>
      </p:sp>
      <p:sp>
        <p:nvSpPr>
          <p:cNvPr id="8" name="object 8"/>
          <p:cNvSpPr txBox="1">
            <a:spLocks noGrp="1"/>
          </p:cNvSpPr>
          <p:nvPr>
            <p:ph type="body" idx="1"/>
          </p:nvPr>
        </p:nvSpPr>
        <p:spPr>
          <a:xfrm>
            <a:off x="534034" y="1956942"/>
            <a:ext cx="8075930" cy="3938905"/>
          </a:xfrm>
          <a:prstGeom prst="rect">
            <a:avLst/>
          </a:prstGeom>
        </p:spPr>
        <p:txBody>
          <a:bodyPr vert="horz" wrap="square" lIns="0" tIns="12065" rIns="0" bIns="0" rtlCol="0">
            <a:spAutoFit/>
          </a:bodyPr>
          <a:lstStyle/>
          <a:p>
            <a:pPr marL="288925" marR="5715" indent="-274320">
              <a:lnSpc>
                <a:spcPct val="100000"/>
              </a:lnSpc>
              <a:spcBef>
                <a:spcPts val="95"/>
              </a:spcBef>
              <a:buClr>
                <a:srgbClr val="0AD0D9"/>
              </a:buClr>
              <a:buSzPct val="95000"/>
              <a:buFont typeface="Arial" panose="020B0604020202020204"/>
              <a:buChar char=""/>
              <a:tabLst>
                <a:tab pos="288925" algn="l"/>
                <a:tab pos="1123950" algn="l"/>
                <a:tab pos="2312670" algn="l"/>
                <a:tab pos="3338195" algn="l"/>
                <a:tab pos="4134485" algn="l"/>
                <a:tab pos="4613275" algn="l"/>
                <a:tab pos="5525770" algn="l"/>
                <a:tab pos="6161405" algn="l"/>
                <a:tab pos="6955790" algn="l"/>
              </a:tabLst>
            </a:pPr>
            <a:r>
              <a:rPr sz="1800" spc="-5" dirty="0"/>
              <a:t>Now we have implemented the project on a small basis but we can expand it on a large basis in which we can use multiple sensor to automate whole hostel. Such that if we have left tap open then it will automatically close it. We are using pyro electric on a small basis but it can be extended and can be used all over the hostel and mess which will convert pressure into electricity. This will lead us to generate power and help us to save money.</a:t>
            </a:r>
          </a:p>
          <a:p>
            <a:pPr marL="288925" marR="5715" indent="-274320">
              <a:lnSpc>
                <a:spcPct val="100000"/>
              </a:lnSpc>
              <a:spcBef>
                <a:spcPts val="95"/>
              </a:spcBef>
              <a:buClr>
                <a:srgbClr val="0AD0D9"/>
              </a:buClr>
              <a:buSzPct val="95000"/>
              <a:buFont typeface="Arial" panose="020B0604020202020204"/>
              <a:buChar char=""/>
              <a:tabLst>
                <a:tab pos="288925" algn="l"/>
                <a:tab pos="1123950" algn="l"/>
                <a:tab pos="2312670" algn="l"/>
                <a:tab pos="3338195" algn="l"/>
                <a:tab pos="4134485" algn="l"/>
                <a:tab pos="4613275" algn="l"/>
                <a:tab pos="5525770" algn="l"/>
                <a:tab pos="6161405" algn="l"/>
                <a:tab pos="6955790" algn="l"/>
              </a:tabLst>
            </a:pPr>
            <a:endParaRPr sz="1800" spc="-5" dirty="0"/>
          </a:p>
          <a:p>
            <a:pPr marL="288925" marR="5715" indent="-274320">
              <a:lnSpc>
                <a:spcPct val="100000"/>
              </a:lnSpc>
              <a:spcBef>
                <a:spcPts val="95"/>
              </a:spcBef>
              <a:buClr>
                <a:srgbClr val="0AD0D9"/>
              </a:buClr>
              <a:buSzPct val="95000"/>
              <a:buFont typeface="Arial" panose="020B0604020202020204"/>
              <a:buChar char=""/>
              <a:tabLst>
                <a:tab pos="288925" algn="l"/>
                <a:tab pos="1123950" algn="l"/>
                <a:tab pos="2312670" algn="l"/>
                <a:tab pos="3338195" algn="l"/>
                <a:tab pos="4134485" algn="l"/>
                <a:tab pos="4613275" algn="l"/>
                <a:tab pos="5525770" algn="l"/>
                <a:tab pos="6161405" algn="l"/>
                <a:tab pos="6955790" algn="l"/>
              </a:tabLst>
            </a:pPr>
            <a:r>
              <a:rPr sz="1800" spc="-5" dirty="0"/>
              <a:t>All the functionality can be extended in office, dispensary, gym, playgrounds, common room, class rooms etc. We will also see the maintenance in the addition of the above project and will add module with the same after new problems will come.</a:t>
            </a:r>
          </a:p>
          <a:p>
            <a:pPr marL="288925" marR="5715" indent="-274320">
              <a:lnSpc>
                <a:spcPct val="100000"/>
              </a:lnSpc>
              <a:spcBef>
                <a:spcPts val="95"/>
              </a:spcBef>
              <a:buClr>
                <a:srgbClr val="0AD0D9"/>
              </a:buClr>
              <a:buSzPct val="95000"/>
              <a:buFont typeface="Arial" panose="020B0604020202020204"/>
              <a:buChar char=""/>
              <a:tabLst>
                <a:tab pos="288925" algn="l"/>
                <a:tab pos="1123950" algn="l"/>
                <a:tab pos="2312670" algn="l"/>
                <a:tab pos="3338195" algn="l"/>
                <a:tab pos="4134485" algn="l"/>
                <a:tab pos="4613275" algn="l"/>
                <a:tab pos="5525770" algn="l"/>
                <a:tab pos="6161405" algn="l"/>
                <a:tab pos="6955790" algn="l"/>
              </a:tabLst>
            </a:pPr>
            <a:endParaRPr sz="1800" spc="-5" dirty="0"/>
          </a:p>
          <a:p>
            <a:pPr marL="288925" marR="5715" indent="-274320">
              <a:lnSpc>
                <a:spcPct val="100000"/>
              </a:lnSpc>
              <a:spcBef>
                <a:spcPts val="95"/>
              </a:spcBef>
              <a:buClr>
                <a:srgbClr val="0AD0D9"/>
              </a:buClr>
              <a:buSzPct val="95000"/>
              <a:buFont typeface="Arial" panose="020B0604020202020204"/>
              <a:buChar char=""/>
              <a:tabLst>
                <a:tab pos="288925" algn="l"/>
                <a:tab pos="1123950" algn="l"/>
                <a:tab pos="2312670" algn="l"/>
                <a:tab pos="3338195" algn="l"/>
                <a:tab pos="4134485" algn="l"/>
                <a:tab pos="4613275" algn="l"/>
                <a:tab pos="5525770" algn="l"/>
                <a:tab pos="6161405" algn="l"/>
                <a:tab pos="6955790" algn="l"/>
              </a:tabLst>
            </a:pPr>
            <a:r>
              <a:rPr sz="1800" spc="-5" dirty="0"/>
              <a:t>Seeing the development of the project in the future, we will try to add image processing as new emerging technology in our project and it will definitely add a boost-up to this idea.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578354" y="632206"/>
            <a:ext cx="2858135" cy="788035"/>
          </a:xfrm>
          <a:prstGeom prst="rect">
            <a:avLst/>
          </a:prstGeom>
        </p:spPr>
        <p:txBody>
          <a:bodyPr vert="horz" wrap="square" lIns="0" tIns="13335" rIns="0" bIns="0" rtlCol="0">
            <a:spAutoFit/>
          </a:bodyPr>
          <a:lstStyle/>
          <a:p>
            <a:pPr marL="12700">
              <a:lnSpc>
                <a:spcPct val="100000"/>
              </a:lnSpc>
              <a:spcBef>
                <a:spcPts val="105"/>
              </a:spcBef>
            </a:pPr>
            <a:r>
              <a:rPr spc="-985" dirty="0"/>
              <a:t>R</a:t>
            </a:r>
            <a:r>
              <a:rPr spc="-350" dirty="0"/>
              <a:t>e</a:t>
            </a:r>
            <a:r>
              <a:rPr spc="10" dirty="0"/>
              <a:t>f</a:t>
            </a:r>
            <a:r>
              <a:rPr spc="-135" dirty="0"/>
              <a:t>e</a:t>
            </a:r>
            <a:r>
              <a:rPr spc="-155" dirty="0"/>
              <a:t>r</a:t>
            </a:r>
            <a:r>
              <a:rPr spc="-280" dirty="0"/>
              <a:t>enc</a:t>
            </a:r>
            <a:r>
              <a:rPr spc="-310" dirty="0"/>
              <a:t>e</a:t>
            </a:r>
            <a:r>
              <a:rPr spc="-545" dirty="0"/>
              <a:t>s</a:t>
            </a:r>
          </a:p>
        </p:txBody>
      </p:sp>
      <p:sp>
        <p:nvSpPr>
          <p:cNvPr id="8" name="object 8"/>
          <p:cNvSpPr txBox="1"/>
          <p:nvPr/>
        </p:nvSpPr>
        <p:spPr>
          <a:xfrm>
            <a:off x="535940" y="2373909"/>
            <a:ext cx="5253355" cy="2548255"/>
          </a:xfrm>
          <a:prstGeom prst="rect">
            <a:avLst/>
          </a:prstGeom>
        </p:spPr>
        <p:txBody>
          <a:bodyPr vert="horz" wrap="square" lIns="0" tIns="97790" rIns="0" bIns="0" rtlCol="0">
            <a:spAutoFit/>
          </a:bodyPr>
          <a:lstStyle/>
          <a:p>
            <a:pPr marL="287020" indent="-274320">
              <a:lnSpc>
                <a:spcPct val="100000"/>
              </a:lnSpc>
              <a:spcBef>
                <a:spcPts val="770"/>
              </a:spcBef>
              <a:buClr>
                <a:srgbClr val="0AD0D9"/>
              </a:buClr>
              <a:buSzPct val="95000"/>
              <a:buFont typeface="Arial" panose="020B0604020202020204"/>
              <a:buChar char=""/>
              <a:tabLst>
                <a:tab pos="287020" algn="l"/>
              </a:tabLst>
            </a:pPr>
            <a:r>
              <a:rPr sz="2800">
                <a:latin typeface="Times New Roman" panose="02020603050405020304"/>
                <a:cs typeface="Times New Roman" panose="02020603050405020304"/>
              </a:rPr>
              <a:t>1. https://www.geeksforgeeks.org/</a:t>
            </a:r>
          </a:p>
          <a:p>
            <a:pPr marL="287020" indent="-274320">
              <a:lnSpc>
                <a:spcPct val="100000"/>
              </a:lnSpc>
              <a:spcBef>
                <a:spcPts val="770"/>
              </a:spcBef>
              <a:buClr>
                <a:srgbClr val="0AD0D9"/>
              </a:buClr>
              <a:buSzPct val="95000"/>
              <a:buFont typeface="Arial" panose="020B0604020202020204"/>
              <a:buChar char=""/>
              <a:tabLst>
                <a:tab pos="287020" algn="l"/>
              </a:tabLst>
            </a:pPr>
            <a:r>
              <a:rPr sz="2800">
                <a:latin typeface="Times New Roman" panose="02020603050405020304"/>
                <a:cs typeface="Times New Roman" panose="02020603050405020304"/>
              </a:rPr>
              <a:t>2. https://www.researchgate.net/</a:t>
            </a:r>
          </a:p>
          <a:p>
            <a:pPr marL="287020" indent="-274320">
              <a:lnSpc>
                <a:spcPct val="100000"/>
              </a:lnSpc>
              <a:spcBef>
                <a:spcPts val="770"/>
              </a:spcBef>
              <a:buClr>
                <a:srgbClr val="0AD0D9"/>
              </a:buClr>
              <a:buSzPct val="95000"/>
              <a:buFont typeface="Arial" panose="020B0604020202020204"/>
              <a:buChar char=""/>
              <a:tabLst>
                <a:tab pos="287020" algn="l"/>
              </a:tabLst>
            </a:pPr>
            <a:r>
              <a:rPr sz="2800">
                <a:latin typeface="Times New Roman" panose="02020603050405020304"/>
                <a:cs typeface="Times New Roman" panose="02020603050405020304"/>
              </a:rPr>
              <a:t>3. Wikipedia</a:t>
            </a:r>
          </a:p>
          <a:p>
            <a:pPr marL="287020" indent="-274320">
              <a:lnSpc>
                <a:spcPct val="100000"/>
              </a:lnSpc>
              <a:spcBef>
                <a:spcPts val="770"/>
              </a:spcBef>
              <a:buClr>
                <a:srgbClr val="0AD0D9"/>
              </a:buClr>
              <a:buSzPct val="95000"/>
              <a:buFont typeface="Arial" panose="020B0604020202020204"/>
              <a:buChar char=""/>
              <a:tabLst>
                <a:tab pos="287020" algn="l"/>
              </a:tabLst>
            </a:pPr>
            <a:r>
              <a:rPr sz="2800">
                <a:latin typeface="Times New Roman" panose="02020603050405020304"/>
                <a:cs typeface="Times New Roman" panose="02020603050405020304"/>
              </a:rPr>
              <a:t>4.https://subscription.packtpub.c</a:t>
            </a:r>
            <a:r>
              <a:rPr lang="en-IN" sz="2800">
                <a:latin typeface="Times New Roman" panose="02020603050405020304"/>
                <a:cs typeface="Times New Roman" panose="02020603050405020304"/>
              </a:rPr>
              <a:t>o</a:t>
            </a:r>
            <a:r>
              <a:rPr sz="2800">
                <a:latin typeface="Times New Roman" panose="02020603050405020304"/>
                <a:cs typeface="Times New Roman" panose="02020603050405020304"/>
              </a:rPr>
              <a:t>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996214" y="2960923"/>
            <a:ext cx="3151505" cy="936154"/>
          </a:xfrm>
          <a:prstGeom prst="rect">
            <a:avLst/>
          </a:prstGeom>
        </p:spPr>
        <p:txBody>
          <a:bodyPr vert="horz" wrap="square" lIns="0" tIns="12700" rIns="0" bIns="0" rtlCol="0">
            <a:spAutoFit/>
          </a:bodyPr>
          <a:lstStyle/>
          <a:p>
            <a:pPr marL="12700" algn="ctr">
              <a:lnSpc>
                <a:spcPct val="100000"/>
              </a:lnSpc>
              <a:spcBef>
                <a:spcPts val="100"/>
              </a:spcBef>
            </a:pPr>
            <a:r>
              <a:rPr sz="6000" spc="-405" dirty="0" smtClean="0"/>
              <a:t>Tha</a:t>
            </a:r>
            <a:r>
              <a:rPr sz="6000" spc="-375" dirty="0" smtClean="0"/>
              <a:t>n</a:t>
            </a:r>
            <a:r>
              <a:rPr sz="6000" spc="-340" dirty="0" smtClean="0"/>
              <a:t>k</a:t>
            </a:r>
            <a:r>
              <a:rPr lang="en-US" sz="6000" spc="-655" dirty="0"/>
              <a:t> </a:t>
            </a:r>
            <a:r>
              <a:rPr lang="en-US" sz="6000" spc="-655" dirty="0" smtClean="0"/>
              <a:t>You</a:t>
            </a:r>
            <a:endParaRPr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883154" y="632206"/>
            <a:ext cx="2172335" cy="788035"/>
          </a:xfrm>
          <a:prstGeom prst="rect">
            <a:avLst/>
          </a:prstGeom>
        </p:spPr>
        <p:txBody>
          <a:bodyPr vert="horz" wrap="square" lIns="0" tIns="13335" rIns="0" bIns="0" rtlCol="0">
            <a:spAutoFit/>
          </a:bodyPr>
          <a:lstStyle/>
          <a:p>
            <a:pPr marL="12700">
              <a:lnSpc>
                <a:spcPct val="100000"/>
              </a:lnSpc>
              <a:spcBef>
                <a:spcPts val="105"/>
              </a:spcBef>
            </a:pPr>
            <a:r>
              <a:rPr spc="-185" dirty="0"/>
              <a:t>Abstract</a:t>
            </a:r>
          </a:p>
        </p:txBody>
      </p:sp>
      <p:sp>
        <p:nvSpPr>
          <p:cNvPr id="8" name="object 8"/>
          <p:cNvSpPr txBox="1"/>
          <p:nvPr/>
        </p:nvSpPr>
        <p:spPr>
          <a:xfrm>
            <a:off x="506095" y="1505457"/>
            <a:ext cx="8075295" cy="3999865"/>
          </a:xfrm>
          <a:prstGeom prst="rect">
            <a:avLst/>
          </a:prstGeom>
        </p:spPr>
        <p:txBody>
          <a:bodyPr vert="horz" wrap="square" lIns="0" tIns="12065" rIns="0" bIns="0" rtlCol="0">
            <a:spAutoFit/>
          </a:bodyPr>
          <a:lstStyle/>
          <a:p>
            <a:pPr marL="287020" marR="5080" indent="-274320" algn="just">
              <a:lnSpc>
                <a:spcPct val="100000"/>
              </a:lnSpc>
              <a:spcBef>
                <a:spcPts val="95"/>
              </a:spcBef>
              <a:buClr>
                <a:srgbClr val="0AD0D9"/>
              </a:buClr>
              <a:buSzPct val="95000"/>
              <a:buFont typeface="Arial" panose="020B0604020202020204"/>
              <a:buChar char=""/>
              <a:tabLst>
                <a:tab pos="287020" algn="l"/>
              </a:tabLst>
            </a:pPr>
            <a:r>
              <a:rPr sz="1600" dirty="0">
                <a:latin typeface="Times New Roman" panose="02020603050405020304"/>
                <a:cs typeface="Times New Roman" panose="02020603050405020304"/>
              </a:rPr>
              <a:t>As the name specifies “SMART HOSTEL MANAGEMENT AND SECURITY” is project </a:t>
            </a:r>
            <a:r>
              <a:rPr sz="1600" dirty="0" smtClean="0">
                <a:latin typeface="Times New Roman" panose="02020603050405020304"/>
                <a:cs typeface="Times New Roman" panose="02020603050405020304"/>
              </a:rPr>
              <a:t>developed</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for </a:t>
            </a:r>
            <a:r>
              <a:rPr sz="1600" dirty="0">
                <a:latin typeface="Times New Roman" panose="02020603050405020304"/>
                <a:cs typeface="Times New Roman" panose="02020603050405020304"/>
              </a:rPr>
              <a:t>managing various activities in the hostel. For the past few years the number of educational </a:t>
            </a:r>
            <a:r>
              <a:rPr sz="1600" dirty="0" smtClean="0">
                <a:latin typeface="Times New Roman" panose="02020603050405020304"/>
                <a:cs typeface="Times New Roman" panose="02020603050405020304"/>
              </a:rPr>
              <a:t>institutions</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is </a:t>
            </a:r>
            <a:r>
              <a:rPr sz="1600" dirty="0">
                <a:latin typeface="Times New Roman" panose="02020603050405020304"/>
                <a:cs typeface="Times New Roman" panose="02020603050405020304"/>
              </a:rPr>
              <a:t>increasing rapidly. Thereby the number of hostels is also increasing for the accommodation of </a:t>
            </a:r>
            <a:r>
              <a:rPr sz="1600" dirty="0" smtClean="0">
                <a:latin typeface="Times New Roman" panose="02020603050405020304"/>
                <a:cs typeface="Times New Roman" panose="02020603050405020304"/>
              </a:rPr>
              <a:t>the</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students </a:t>
            </a:r>
            <a:r>
              <a:rPr sz="1600" dirty="0">
                <a:latin typeface="Times New Roman" panose="02020603050405020304"/>
                <a:cs typeface="Times New Roman" panose="02020603050405020304"/>
              </a:rPr>
              <a:t>studying in this institution. And hence there is a lot of strain on the person who are running </a:t>
            </a:r>
            <a:r>
              <a:rPr sz="1600" dirty="0" smtClean="0">
                <a:latin typeface="Times New Roman" panose="02020603050405020304"/>
                <a:cs typeface="Times New Roman" panose="02020603050405020304"/>
              </a:rPr>
              <a:t>the</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hostel </a:t>
            </a:r>
            <a:r>
              <a:rPr sz="1600" dirty="0">
                <a:latin typeface="Times New Roman" panose="02020603050405020304"/>
                <a:cs typeface="Times New Roman" panose="02020603050405020304"/>
              </a:rPr>
              <a:t>and software’s are not usually used in this context. This particular project deals with the </a:t>
            </a:r>
            <a:r>
              <a:rPr sz="1600" dirty="0" smtClean="0">
                <a:latin typeface="Times New Roman" panose="02020603050405020304"/>
                <a:cs typeface="Times New Roman" panose="02020603050405020304"/>
              </a:rPr>
              <a:t>problems</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on </a:t>
            </a:r>
            <a:r>
              <a:rPr sz="1600" dirty="0">
                <a:latin typeface="Times New Roman" panose="02020603050405020304"/>
                <a:cs typeface="Times New Roman" panose="02020603050405020304"/>
              </a:rPr>
              <a:t>managing a hostel and avoids the problems which occur when carried manually.</a:t>
            </a:r>
          </a:p>
          <a:p>
            <a:pPr marL="287020" marR="5080" indent="-274320" algn="just">
              <a:lnSpc>
                <a:spcPct val="100000"/>
              </a:lnSpc>
              <a:spcBef>
                <a:spcPts val="95"/>
              </a:spcBef>
              <a:buClr>
                <a:srgbClr val="0AD0D9"/>
              </a:buClr>
              <a:buSzPct val="95000"/>
              <a:buFont typeface="Arial" panose="020B0604020202020204"/>
              <a:buChar char=""/>
              <a:tabLst>
                <a:tab pos="287020" algn="l"/>
              </a:tabLst>
            </a:pPr>
            <a:endParaRPr sz="1600" dirty="0">
              <a:latin typeface="Times New Roman" panose="02020603050405020304"/>
              <a:cs typeface="Times New Roman" panose="02020603050405020304"/>
            </a:endParaRPr>
          </a:p>
          <a:p>
            <a:pPr marL="287020" marR="5080" indent="-274320" algn="just">
              <a:lnSpc>
                <a:spcPct val="100000"/>
              </a:lnSpc>
              <a:spcBef>
                <a:spcPts val="95"/>
              </a:spcBef>
              <a:buClr>
                <a:srgbClr val="0AD0D9"/>
              </a:buClr>
              <a:buSzPct val="95000"/>
              <a:buFont typeface="Arial" panose="020B0604020202020204"/>
              <a:buChar char=""/>
              <a:tabLst>
                <a:tab pos="287020" algn="l"/>
              </a:tabLst>
            </a:pPr>
            <a:r>
              <a:rPr sz="1600" dirty="0">
                <a:latin typeface="Times New Roman" panose="02020603050405020304"/>
                <a:cs typeface="Times New Roman" panose="02020603050405020304"/>
              </a:rPr>
              <a:t>Identification of the drawbacks of the existing system leads to the development of </a:t>
            </a:r>
            <a:r>
              <a:rPr sz="1600" dirty="0" err="1">
                <a:latin typeface="Times New Roman" panose="02020603050405020304"/>
                <a:cs typeface="Times New Roman" panose="02020603050405020304"/>
              </a:rPr>
              <a:t>IoT</a:t>
            </a:r>
            <a:r>
              <a:rPr sz="1600" dirty="0">
                <a:latin typeface="Times New Roman" panose="02020603050405020304"/>
                <a:cs typeface="Times New Roman" panose="02020603050405020304"/>
              </a:rPr>
              <a:t> based hostel management system that will be compatible to the existing system with the system which is more </a:t>
            </a:r>
            <a:r>
              <a:rPr sz="1600" dirty="0" smtClean="0">
                <a:latin typeface="Times New Roman" panose="02020603050405020304"/>
                <a:cs typeface="Times New Roman" panose="02020603050405020304"/>
              </a:rPr>
              <a:t>user</a:t>
            </a:r>
            <a:r>
              <a:rPr lang="en-US" sz="1600" dirty="0" smtClean="0">
                <a:latin typeface="Times New Roman" panose="02020603050405020304"/>
                <a:cs typeface="Times New Roman" panose="02020603050405020304"/>
              </a:rPr>
              <a:t> </a:t>
            </a:r>
            <a:r>
              <a:rPr sz="1600" dirty="0" smtClean="0">
                <a:latin typeface="Times New Roman" panose="02020603050405020304"/>
                <a:cs typeface="Times New Roman" panose="02020603050405020304"/>
              </a:rPr>
              <a:t>friendly </a:t>
            </a:r>
            <a:r>
              <a:rPr sz="1600" dirty="0">
                <a:latin typeface="Times New Roman" panose="02020603050405020304"/>
                <a:cs typeface="Times New Roman" panose="02020603050405020304"/>
              </a:rPr>
              <a:t>and more sensors oriented.</a:t>
            </a:r>
          </a:p>
          <a:p>
            <a:pPr marL="287020" marR="5080" indent="-274320" algn="just">
              <a:lnSpc>
                <a:spcPct val="100000"/>
              </a:lnSpc>
              <a:spcBef>
                <a:spcPts val="95"/>
              </a:spcBef>
              <a:buClr>
                <a:srgbClr val="0AD0D9"/>
              </a:buClr>
              <a:buSzPct val="95000"/>
              <a:buFont typeface="Arial" panose="020B0604020202020204"/>
              <a:buChar char=""/>
              <a:tabLst>
                <a:tab pos="287020" algn="l"/>
              </a:tabLst>
            </a:pPr>
            <a:endParaRPr sz="1600" dirty="0">
              <a:latin typeface="Times New Roman" panose="02020603050405020304"/>
              <a:cs typeface="Times New Roman" panose="02020603050405020304"/>
            </a:endParaRPr>
          </a:p>
          <a:p>
            <a:pPr marL="287020" marR="5080" indent="-274320" algn="just">
              <a:lnSpc>
                <a:spcPct val="100000"/>
              </a:lnSpc>
              <a:spcBef>
                <a:spcPts val="95"/>
              </a:spcBef>
              <a:buClr>
                <a:srgbClr val="0AD0D9"/>
              </a:buClr>
              <a:buSzPct val="95000"/>
              <a:buFont typeface="Arial" panose="020B0604020202020204"/>
              <a:buChar char=""/>
              <a:tabLst>
                <a:tab pos="287020" algn="l"/>
              </a:tabLst>
            </a:pPr>
            <a:r>
              <a:rPr sz="1600" dirty="0">
                <a:latin typeface="Times New Roman" panose="02020603050405020304"/>
                <a:cs typeface="Times New Roman" panose="02020603050405020304"/>
              </a:rPr>
              <a:t>We can improve the efficiency of the system, thus overcome the drawbacks of the existing hostel management and security. Less human error, Strength and strain of manual </a:t>
            </a:r>
            <a:r>
              <a:rPr sz="1600" dirty="0" err="1">
                <a:latin typeface="Times New Roman" panose="02020603050405020304"/>
                <a:cs typeface="Times New Roman" panose="02020603050405020304"/>
              </a:rPr>
              <a:t>labour</a:t>
            </a:r>
            <a:r>
              <a:rPr sz="1600" dirty="0">
                <a:latin typeface="Times New Roman" panose="02020603050405020304"/>
                <a:cs typeface="Times New Roman" panose="02020603050405020304"/>
              </a:rPr>
              <a:t> can be reduced, High security, Easy to handle, Easy record keeping, Backup data can be easily generated.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801239" y="708406"/>
            <a:ext cx="3234690" cy="788035"/>
          </a:xfrm>
          <a:prstGeom prst="rect">
            <a:avLst/>
          </a:prstGeom>
        </p:spPr>
        <p:txBody>
          <a:bodyPr vert="horz" wrap="square" lIns="0" tIns="13335" rIns="0" bIns="0" rtlCol="0">
            <a:spAutoFit/>
          </a:bodyPr>
          <a:lstStyle/>
          <a:p>
            <a:pPr marL="12700">
              <a:lnSpc>
                <a:spcPct val="100000"/>
              </a:lnSpc>
              <a:spcBef>
                <a:spcPts val="105"/>
              </a:spcBef>
            </a:pPr>
            <a:r>
              <a:rPr spc="-95" dirty="0"/>
              <a:t>I</a:t>
            </a:r>
            <a:r>
              <a:rPr spc="-240" dirty="0"/>
              <a:t>n</a:t>
            </a:r>
            <a:r>
              <a:rPr spc="165" dirty="0"/>
              <a:t>t</a:t>
            </a:r>
            <a:r>
              <a:rPr spc="110" dirty="0"/>
              <a:t>r</a:t>
            </a:r>
            <a:r>
              <a:rPr spc="-105" dirty="0"/>
              <a:t>oduction</a:t>
            </a:r>
          </a:p>
        </p:txBody>
      </p:sp>
      <p:sp>
        <p:nvSpPr>
          <p:cNvPr id="8" name="object 8"/>
          <p:cNvSpPr txBox="1"/>
          <p:nvPr/>
        </p:nvSpPr>
        <p:spPr>
          <a:xfrm>
            <a:off x="535940" y="1870989"/>
            <a:ext cx="8074660" cy="4366580"/>
          </a:xfrm>
          <a:prstGeom prst="rect">
            <a:avLst/>
          </a:prstGeom>
        </p:spPr>
        <p:txBody>
          <a:bodyPr vert="horz" wrap="square" lIns="0" tIns="97790" rIns="0" bIns="0" rtlCol="0">
            <a:spAutoFit/>
          </a:bodyPr>
          <a:lstStyle/>
          <a:p>
            <a:pPr marL="12700">
              <a:lnSpc>
                <a:spcPct val="100000"/>
              </a:lnSpc>
              <a:spcBef>
                <a:spcPts val="770"/>
              </a:spcBef>
              <a:buClr>
                <a:srgbClr val="0AD0D9"/>
              </a:buClr>
              <a:buSzPct val="95000"/>
              <a:tabLst>
                <a:tab pos="287020" algn="l"/>
              </a:tabLst>
            </a:pPr>
            <a:r>
              <a:rPr sz="1600" dirty="0">
                <a:latin typeface="Times New Roman" panose="02020603050405020304"/>
                <a:cs typeface="Times New Roman" panose="02020603050405020304"/>
              </a:rPr>
              <a:t>Internet of Things (</a:t>
            </a:r>
            <a:r>
              <a:rPr sz="1600" dirty="0" err="1">
                <a:latin typeface="Times New Roman" panose="02020603050405020304"/>
                <a:cs typeface="Times New Roman" panose="02020603050405020304"/>
              </a:rPr>
              <a:t>IoT</a:t>
            </a:r>
            <a:r>
              <a:rPr sz="1600" dirty="0">
                <a:latin typeface="Times New Roman" panose="02020603050405020304"/>
                <a:cs typeface="Times New Roman" panose="02020603050405020304"/>
              </a:rPr>
              <a:t>) is the networking of physical objects that contain electronics embedded within their architecture in order to communicate and sense interactions amongst each other or with respect to the external environment. In the upcoming years, </a:t>
            </a:r>
            <a:r>
              <a:rPr sz="1600" dirty="0" err="1">
                <a:latin typeface="Times New Roman" panose="02020603050405020304"/>
                <a:cs typeface="Times New Roman" panose="02020603050405020304"/>
              </a:rPr>
              <a:t>IoT</a:t>
            </a:r>
            <a:r>
              <a:rPr sz="1600" dirty="0">
                <a:latin typeface="Times New Roman" panose="02020603050405020304"/>
                <a:cs typeface="Times New Roman" panose="02020603050405020304"/>
              </a:rPr>
              <a:t>-based technology will offer advanced levels of services and practically change the way people lead their daily lives. Advancements in medicine, power, gene therapies, agriculture, smart cities, and smart homes are just a very few of the categorical examples where </a:t>
            </a:r>
            <a:r>
              <a:rPr sz="1600" dirty="0" err="1">
                <a:latin typeface="Times New Roman" panose="02020603050405020304"/>
                <a:cs typeface="Times New Roman" panose="02020603050405020304"/>
              </a:rPr>
              <a:t>IoT</a:t>
            </a:r>
            <a:r>
              <a:rPr sz="1600" dirty="0">
                <a:latin typeface="Times New Roman" panose="02020603050405020304"/>
                <a:cs typeface="Times New Roman" panose="02020603050405020304"/>
              </a:rPr>
              <a:t> is strongly established.</a:t>
            </a:r>
          </a:p>
          <a:p>
            <a:pPr marL="287020" indent="-274320">
              <a:lnSpc>
                <a:spcPct val="100000"/>
              </a:lnSpc>
              <a:spcBef>
                <a:spcPts val="770"/>
              </a:spcBef>
              <a:buClr>
                <a:srgbClr val="0AD0D9"/>
              </a:buClr>
              <a:buSzPct val="95000"/>
              <a:buFont typeface="Arial" panose="020B0604020202020204"/>
              <a:buChar char=""/>
              <a:tabLst>
                <a:tab pos="287020" algn="l"/>
              </a:tabLst>
            </a:pPr>
            <a:endParaRPr sz="1600" dirty="0">
              <a:latin typeface="Times New Roman" panose="02020603050405020304"/>
              <a:cs typeface="Times New Roman" panose="02020603050405020304"/>
            </a:endParaRPr>
          </a:p>
          <a:p>
            <a:pPr marL="12700">
              <a:lnSpc>
                <a:spcPct val="100000"/>
              </a:lnSpc>
              <a:spcBef>
                <a:spcPts val="770"/>
              </a:spcBef>
              <a:buClr>
                <a:srgbClr val="0AD0D9"/>
              </a:buClr>
              <a:buSzPct val="95000"/>
              <a:tabLst>
                <a:tab pos="287020" algn="l"/>
              </a:tabLst>
            </a:pPr>
            <a:r>
              <a:rPr sz="1600" dirty="0">
                <a:latin typeface="Times New Roman" panose="02020603050405020304"/>
                <a:cs typeface="Times New Roman" panose="02020603050405020304"/>
              </a:rPr>
              <a:t>There are four main components used in </a:t>
            </a:r>
            <a:r>
              <a:rPr sz="1600" dirty="0" err="1">
                <a:latin typeface="Times New Roman" panose="02020603050405020304"/>
                <a:cs typeface="Times New Roman" panose="02020603050405020304"/>
              </a:rPr>
              <a:t>IoT</a:t>
            </a:r>
            <a:r>
              <a:rPr sz="1600" dirty="0">
                <a:latin typeface="Times New Roman" panose="02020603050405020304"/>
                <a:cs typeface="Times New Roman" panose="02020603050405020304"/>
              </a:rPr>
              <a:t>:</a:t>
            </a:r>
          </a:p>
          <a:p>
            <a:pPr marL="12700">
              <a:lnSpc>
                <a:spcPct val="100000"/>
              </a:lnSpc>
              <a:spcBef>
                <a:spcPts val="770"/>
              </a:spcBef>
              <a:buClr>
                <a:srgbClr val="0AD0D9"/>
              </a:buClr>
              <a:buSzPct val="95000"/>
              <a:tabLst>
                <a:tab pos="287020" algn="l"/>
              </a:tabLst>
            </a:pPr>
            <a:r>
              <a:rPr sz="1600" dirty="0">
                <a:latin typeface="Times New Roman" panose="02020603050405020304"/>
                <a:cs typeface="Times New Roman" panose="02020603050405020304"/>
              </a:rPr>
              <a:t>1. Low-power embedded systems </a:t>
            </a:r>
          </a:p>
          <a:p>
            <a:pPr marL="12700">
              <a:lnSpc>
                <a:spcPct val="100000"/>
              </a:lnSpc>
              <a:spcBef>
                <a:spcPts val="770"/>
              </a:spcBef>
              <a:buClr>
                <a:srgbClr val="0AD0D9"/>
              </a:buClr>
              <a:buSzPct val="95000"/>
              <a:tabLst>
                <a:tab pos="287020" algn="l"/>
              </a:tabLst>
            </a:pPr>
            <a:r>
              <a:rPr sz="1600" dirty="0">
                <a:latin typeface="Times New Roman" panose="02020603050405020304"/>
                <a:cs typeface="Times New Roman" panose="02020603050405020304"/>
              </a:rPr>
              <a:t>2. Cloud computing </a:t>
            </a:r>
          </a:p>
          <a:p>
            <a:pPr marL="12700">
              <a:lnSpc>
                <a:spcPct val="100000"/>
              </a:lnSpc>
              <a:spcBef>
                <a:spcPts val="770"/>
              </a:spcBef>
              <a:buClr>
                <a:srgbClr val="0AD0D9"/>
              </a:buClr>
              <a:buSzPct val="95000"/>
              <a:tabLst>
                <a:tab pos="287020" algn="l"/>
              </a:tabLst>
            </a:pPr>
            <a:r>
              <a:rPr sz="1600" dirty="0" smtClean="0">
                <a:latin typeface="Times New Roman" panose="02020603050405020304"/>
                <a:cs typeface="Times New Roman" panose="02020603050405020304"/>
              </a:rPr>
              <a:t>3</a:t>
            </a:r>
            <a:r>
              <a:rPr sz="1600" dirty="0">
                <a:latin typeface="Times New Roman" panose="02020603050405020304"/>
                <a:cs typeface="Times New Roman" panose="02020603050405020304"/>
              </a:rPr>
              <a:t>. Availability of big data </a:t>
            </a:r>
          </a:p>
          <a:p>
            <a:pPr marL="12700">
              <a:lnSpc>
                <a:spcPct val="100000"/>
              </a:lnSpc>
              <a:spcBef>
                <a:spcPts val="770"/>
              </a:spcBef>
              <a:buClr>
                <a:srgbClr val="0AD0D9"/>
              </a:buClr>
              <a:buSzPct val="95000"/>
              <a:tabLst>
                <a:tab pos="287020" algn="l"/>
              </a:tabLst>
            </a:pPr>
            <a:r>
              <a:rPr sz="1600" dirty="0" smtClean="0">
                <a:latin typeface="Times New Roman" panose="02020603050405020304"/>
                <a:cs typeface="Times New Roman" panose="02020603050405020304"/>
              </a:rPr>
              <a:t>4</a:t>
            </a:r>
            <a:r>
              <a:rPr sz="1600" dirty="0">
                <a:latin typeface="Times New Roman" panose="02020603050405020304"/>
                <a:cs typeface="Times New Roman" panose="02020603050405020304"/>
              </a:rPr>
              <a:t>. Networking connection </a:t>
            </a:r>
          </a:p>
          <a:p>
            <a:pPr marL="287020" indent="-274320">
              <a:lnSpc>
                <a:spcPct val="100000"/>
              </a:lnSpc>
              <a:spcBef>
                <a:spcPts val="770"/>
              </a:spcBef>
              <a:buClr>
                <a:srgbClr val="0AD0D9"/>
              </a:buClr>
              <a:buSzPct val="95000"/>
              <a:buFont typeface="Arial" panose="020B0604020202020204"/>
              <a:buChar char=""/>
              <a:tabLst>
                <a:tab pos="287020" algn="l"/>
              </a:tabLst>
            </a:pPr>
            <a:endParaRPr sz="1600" dirty="0">
              <a:latin typeface="Times New Roman" panose="02020603050405020304"/>
              <a:cs typeface="Times New Roman" panose="02020603050405020304"/>
            </a:endParaRPr>
          </a:p>
          <a:p>
            <a:pPr marL="12700" indent="0">
              <a:lnSpc>
                <a:spcPct val="100000"/>
              </a:lnSpc>
              <a:spcBef>
                <a:spcPts val="770"/>
              </a:spcBef>
              <a:buClr>
                <a:srgbClr val="0AD0D9"/>
              </a:buClr>
              <a:buSzPct val="95000"/>
              <a:buFont typeface="Arial" panose="020B0604020202020204"/>
              <a:buNone/>
              <a:tabLst>
                <a:tab pos="287020" algn="l"/>
              </a:tabLst>
            </a:pPr>
            <a:endParaRPr sz="16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035935" y="556006"/>
            <a:ext cx="2282825" cy="788035"/>
          </a:xfrm>
          <a:prstGeom prst="rect">
            <a:avLst/>
          </a:prstGeom>
        </p:spPr>
        <p:txBody>
          <a:bodyPr vert="horz" wrap="square" lIns="0" tIns="13335" rIns="0" bIns="0" rtlCol="0">
            <a:spAutoFit/>
          </a:bodyPr>
          <a:lstStyle/>
          <a:p>
            <a:pPr marL="12700">
              <a:lnSpc>
                <a:spcPct val="100000"/>
              </a:lnSpc>
              <a:spcBef>
                <a:spcPts val="105"/>
              </a:spcBef>
            </a:pPr>
            <a:r>
              <a:rPr spc="-165" dirty="0"/>
              <a:t>Modules</a:t>
            </a:r>
          </a:p>
        </p:txBody>
      </p:sp>
      <p:sp>
        <p:nvSpPr>
          <p:cNvPr id="8" name="object 8"/>
          <p:cNvSpPr txBox="1"/>
          <p:nvPr/>
        </p:nvSpPr>
        <p:spPr>
          <a:xfrm>
            <a:off x="535940" y="1230906"/>
            <a:ext cx="3091180" cy="3279103"/>
          </a:xfrm>
          <a:prstGeom prst="rect">
            <a:avLst/>
          </a:prstGeom>
        </p:spPr>
        <p:txBody>
          <a:bodyPr vert="horz" wrap="square" lIns="0" tIns="97790" rIns="0" bIns="0" rtlCol="0">
            <a:spAutoFit/>
          </a:bodyPr>
          <a:lstStyle/>
          <a:p>
            <a:pPr marL="287020" indent="-274320">
              <a:lnSpc>
                <a:spcPct val="100000"/>
              </a:lnSpc>
              <a:spcBef>
                <a:spcPts val="770"/>
              </a:spcBef>
              <a:buClr>
                <a:srgbClr val="0AD0D9"/>
              </a:buClr>
              <a:buSzPct val="91000"/>
              <a:buFont typeface="Wingdings" panose="05000000000000000000"/>
              <a:buChar char=""/>
              <a:tabLst>
                <a:tab pos="287020" algn="l"/>
              </a:tabLst>
            </a:pPr>
            <a:r>
              <a:rPr lang="en-IN" sz="2000" dirty="0">
                <a:latin typeface="Times New Roman" panose="02020603050405020304"/>
                <a:cs typeface="Times New Roman" panose="02020603050405020304"/>
              </a:rPr>
              <a:t>Ultrasonic sensor with LED.(HC-SR04)</a:t>
            </a:r>
          </a:p>
          <a:p>
            <a:pPr marL="287020" indent="-274320">
              <a:lnSpc>
                <a:spcPct val="100000"/>
              </a:lnSpc>
              <a:spcBef>
                <a:spcPts val="770"/>
              </a:spcBef>
              <a:buClr>
                <a:srgbClr val="0AD0D9"/>
              </a:buClr>
              <a:buSzPct val="91000"/>
              <a:buFont typeface="Wingdings" panose="05000000000000000000"/>
              <a:buChar char=""/>
              <a:tabLst>
                <a:tab pos="287020" algn="l"/>
              </a:tabLst>
            </a:pPr>
            <a:r>
              <a:rPr lang="en-IN" sz="2000" dirty="0">
                <a:latin typeface="Times New Roman" panose="02020603050405020304"/>
                <a:cs typeface="Times New Roman" panose="02020603050405020304"/>
              </a:rPr>
              <a:t>Smoke Sensor with Buzzer and LED.(MQ-2)</a:t>
            </a:r>
          </a:p>
          <a:p>
            <a:pPr marL="287020" indent="-274320">
              <a:lnSpc>
                <a:spcPct val="100000"/>
              </a:lnSpc>
              <a:spcBef>
                <a:spcPts val="770"/>
              </a:spcBef>
              <a:buClr>
                <a:srgbClr val="0AD0D9"/>
              </a:buClr>
              <a:buSzPct val="91000"/>
              <a:buFont typeface="Wingdings" panose="05000000000000000000"/>
              <a:buChar char=""/>
              <a:tabLst>
                <a:tab pos="287020" algn="l"/>
              </a:tabLst>
            </a:pPr>
            <a:r>
              <a:rPr lang="en-IN" sz="2000" dirty="0">
                <a:latin typeface="Times New Roman" panose="02020603050405020304"/>
                <a:cs typeface="Times New Roman" panose="02020603050405020304"/>
              </a:rPr>
              <a:t>Temperature and Humidity Sensor.(DHT-11)</a:t>
            </a:r>
          </a:p>
          <a:p>
            <a:pPr marL="287020" indent="-274320">
              <a:lnSpc>
                <a:spcPct val="100000"/>
              </a:lnSpc>
              <a:spcBef>
                <a:spcPts val="770"/>
              </a:spcBef>
              <a:buClr>
                <a:srgbClr val="0AD0D9"/>
              </a:buClr>
              <a:buSzPct val="91000"/>
              <a:buFont typeface="Wingdings" panose="05000000000000000000"/>
              <a:buChar char=""/>
              <a:tabLst>
                <a:tab pos="287020" algn="l"/>
              </a:tabLst>
            </a:pPr>
            <a:r>
              <a:rPr lang="en-IN" sz="2000" dirty="0">
                <a:latin typeface="Times New Roman" panose="02020603050405020304"/>
                <a:cs typeface="Times New Roman" panose="02020603050405020304"/>
              </a:rPr>
              <a:t>Servo Motor</a:t>
            </a:r>
          </a:p>
          <a:p>
            <a:pPr marL="287020" indent="-274320">
              <a:lnSpc>
                <a:spcPct val="100000"/>
              </a:lnSpc>
              <a:spcBef>
                <a:spcPts val="770"/>
              </a:spcBef>
              <a:buClr>
                <a:srgbClr val="0AD0D9"/>
              </a:buClr>
              <a:buSzPct val="91000"/>
              <a:buFont typeface="Wingdings" panose="05000000000000000000"/>
              <a:buChar char=""/>
              <a:tabLst>
                <a:tab pos="287020" algn="l"/>
              </a:tabLst>
            </a:pPr>
            <a:r>
              <a:rPr lang="en-IN" sz="2000" dirty="0">
                <a:latin typeface="Times New Roman" panose="02020603050405020304"/>
                <a:cs typeface="Times New Roman" panose="02020603050405020304"/>
              </a:rPr>
              <a:t>Controlling LED with </a:t>
            </a:r>
            <a:r>
              <a:rPr lang="en-IN" sz="2000" dirty="0" err="1">
                <a:latin typeface="Times New Roman" panose="02020603050405020304"/>
                <a:cs typeface="Times New Roman" panose="02020603050405020304"/>
              </a:rPr>
              <a:t>Blynk</a:t>
            </a:r>
            <a:r>
              <a:rPr lang="en-IN" sz="2000" dirty="0">
                <a:latin typeface="Times New Roman" panose="02020603050405020304"/>
                <a:cs typeface="Times New Roman" panose="02020603050405020304"/>
              </a:rPr>
              <a:t> app.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58898" y="632206"/>
            <a:ext cx="3968115" cy="788035"/>
          </a:xfrm>
          <a:prstGeom prst="rect">
            <a:avLst/>
          </a:prstGeom>
        </p:spPr>
        <p:txBody>
          <a:bodyPr vert="horz" wrap="square" lIns="0" tIns="13335" rIns="0" bIns="0" rtlCol="0">
            <a:spAutoFit/>
          </a:bodyPr>
          <a:lstStyle/>
          <a:p>
            <a:pPr marL="12700">
              <a:lnSpc>
                <a:spcPct val="100000"/>
              </a:lnSpc>
              <a:spcBef>
                <a:spcPts val="105"/>
              </a:spcBef>
            </a:pPr>
            <a:r>
              <a:rPr spc="-260" dirty="0"/>
              <a:t>Existing</a:t>
            </a:r>
            <a:r>
              <a:rPr spc="-350" dirty="0"/>
              <a:t> </a:t>
            </a:r>
            <a:r>
              <a:rPr spc="-370" dirty="0"/>
              <a:t>System</a:t>
            </a:r>
          </a:p>
        </p:txBody>
      </p:sp>
      <p:sp>
        <p:nvSpPr>
          <p:cNvPr id="8" name="object 8"/>
          <p:cNvSpPr txBox="1"/>
          <p:nvPr/>
        </p:nvSpPr>
        <p:spPr>
          <a:xfrm>
            <a:off x="154938" y="2002662"/>
            <a:ext cx="8608061" cy="3538789"/>
          </a:xfrm>
          <a:prstGeom prst="rect">
            <a:avLst/>
          </a:prstGeom>
        </p:spPr>
        <p:txBody>
          <a:bodyPr vert="horz" wrap="square" lIns="0" tIns="12065" rIns="0" bIns="0" rtlCol="0">
            <a:spAutoFit/>
          </a:bodyPr>
          <a:lstStyle/>
          <a:p>
            <a:pPr marL="287020" marR="5080" indent="-274320" algn="just">
              <a:lnSpc>
                <a:spcPct val="100000"/>
              </a:lnSpc>
              <a:spcBef>
                <a:spcPts val="95"/>
              </a:spcBef>
              <a:buClr>
                <a:srgbClr val="0AD0D9"/>
              </a:buClr>
              <a:buSzPct val="95000"/>
              <a:buFont typeface="Arial" panose="020B0604020202020204"/>
              <a:buChar char=""/>
              <a:tabLst>
                <a:tab pos="287020" algn="l"/>
              </a:tabLst>
            </a:pPr>
            <a:r>
              <a:rPr sz="1750" dirty="0">
                <a:latin typeface="Times New Roman" panose="02020603050405020304"/>
                <a:cs typeface="Times New Roman" panose="02020603050405020304"/>
              </a:rPr>
              <a:t>In recent times, we have seen that there has been the great amount of loss in terms of electricity </a:t>
            </a:r>
            <a:r>
              <a:rPr sz="1750" dirty="0" err="1">
                <a:latin typeface="Times New Roman" panose="02020603050405020304"/>
                <a:cs typeface="Times New Roman" panose="02020603050405020304"/>
              </a:rPr>
              <a:t>wastage.In</a:t>
            </a:r>
            <a:r>
              <a:rPr sz="1750" dirty="0">
                <a:latin typeface="Times New Roman" panose="02020603050405020304"/>
                <a:cs typeface="Times New Roman" panose="02020603050405020304"/>
              </a:rPr>
              <a:t> hostels we have seen that students often leave their room/hostel without viewing that they have not switch off the fans and lights. The current hostel system does not take care of some of the very important aspects which is needed to be taken care of. In this series, the first issue with current ongoing system is improper utilization of electricity, students often in hurry to attend classes, left the power switch on which leads to wastage of the electricity. Fans, CFLs, Cooler etc. remain on even if there is nobody in the room. This leads to improper power consumption</a:t>
            </a:r>
            <a:r>
              <a:rPr sz="1750" dirty="0" smtClean="0">
                <a:latin typeface="Times New Roman" panose="02020603050405020304"/>
                <a:cs typeface="Times New Roman" panose="02020603050405020304"/>
              </a:rPr>
              <a:t>.</a:t>
            </a:r>
            <a:endParaRPr sz="1750" dirty="0">
              <a:latin typeface="Times New Roman" panose="02020603050405020304"/>
              <a:cs typeface="Times New Roman" panose="02020603050405020304"/>
            </a:endParaRPr>
          </a:p>
          <a:p>
            <a:pPr marL="287020" marR="5080" indent="-274320" algn="just">
              <a:lnSpc>
                <a:spcPct val="100000"/>
              </a:lnSpc>
              <a:spcBef>
                <a:spcPts val="95"/>
              </a:spcBef>
              <a:buClr>
                <a:srgbClr val="0AD0D9"/>
              </a:buClr>
              <a:buSzPct val="95000"/>
              <a:buFont typeface="Arial" panose="020B0604020202020204"/>
              <a:buChar char=""/>
              <a:tabLst>
                <a:tab pos="287020" algn="l"/>
              </a:tabLst>
            </a:pPr>
            <a:r>
              <a:rPr sz="1750" dirty="0">
                <a:latin typeface="Times New Roman" panose="02020603050405020304"/>
                <a:cs typeface="Times New Roman" panose="02020603050405020304"/>
              </a:rPr>
              <a:t>In addition to this sometimes students also leave the gate of their room open. This may lead to theft</a:t>
            </a:r>
          </a:p>
          <a:p>
            <a:pPr marL="287020" marR="5080" indent="-274320" algn="just">
              <a:lnSpc>
                <a:spcPct val="100000"/>
              </a:lnSpc>
              <a:spcBef>
                <a:spcPts val="95"/>
              </a:spcBef>
              <a:buClr>
                <a:srgbClr val="0AD0D9"/>
              </a:buClr>
              <a:buSzPct val="95000"/>
              <a:buFont typeface="Arial" panose="020B0604020202020204"/>
              <a:buChar char=""/>
              <a:tabLst>
                <a:tab pos="287020" algn="l"/>
              </a:tabLst>
            </a:pPr>
            <a:r>
              <a:rPr sz="1750" dirty="0">
                <a:latin typeface="Times New Roman" panose="02020603050405020304"/>
                <a:cs typeface="Times New Roman" panose="02020603050405020304"/>
              </a:rPr>
              <a:t>activities of the belongings of the inmates. After this one had to go to the warden to look for the CCTV footage to find the culprit, the effect of which is seen among the students as they are always worried</a:t>
            </a:r>
            <a:r>
              <a:rPr lang="en-IN" sz="1750" dirty="0">
                <a:latin typeface="Times New Roman" panose="02020603050405020304"/>
                <a:cs typeface="Times New Roman" panose="02020603050405020304"/>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707894" y="1031494"/>
            <a:ext cx="3729354" cy="788035"/>
          </a:xfrm>
          <a:prstGeom prst="rect">
            <a:avLst/>
          </a:prstGeom>
        </p:spPr>
        <p:txBody>
          <a:bodyPr vert="horz" wrap="square" lIns="0" tIns="13335" rIns="0" bIns="0" rtlCol="0">
            <a:spAutoFit/>
          </a:bodyPr>
          <a:lstStyle/>
          <a:p>
            <a:pPr marL="12700">
              <a:lnSpc>
                <a:spcPct val="100000"/>
              </a:lnSpc>
              <a:spcBef>
                <a:spcPts val="105"/>
              </a:spcBef>
            </a:pPr>
            <a:r>
              <a:rPr spc="-305" dirty="0"/>
              <a:t>Disadvantages</a:t>
            </a:r>
          </a:p>
        </p:txBody>
      </p:sp>
      <p:sp>
        <p:nvSpPr>
          <p:cNvPr id="8" name="object 8"/>
          <p:cNvSpPr txBox="1"/>
          <p:nvPr/>
        </p:nvSpPr>
        <p:spPr>
          <a:xfrm>
            <a:off x="535940" y="2373909"/>
            <a:ext cx="3597275" cy="2394245"/>
          </a:xfrm>
          <a:prstGeom prst="rect">
            <a:avLst/>
          </a:prstGeom>
        </p:spPr>
        <p:txBody>
          <a:bodyPr vert="horz" wrap="square" lIns="0" tIns="97790" rIns="0" bIns="0" rtlCol="0">
            <a:spAutoFit/>
          </a:bodyPr>
          <a:lstStyle/>
          <a:p>
            <a:pPr marL="287020" indent="-274320">
              <a:lnSpc>
                <a:spcPct val="100000"/>
              </a:lnSpc>
              <a:spcBef>
                <a:spcPts val="770"/>
              </a:spcBef>
              <a:buClr>
                <a:srgbClr val="0AD0D9"/>
              </a:buClr>
              <a:buSzPct val="95000"/>
              <a:buFont typeface="Arial" panose="020B0604020202020204"/>
              <a:buChar char=""/>
              <a:tabLst>
                <a:tab pos="287020" algn="l"/>
              </a:tabLst>
            </a:pPr>
            <a:r>
              <a:rPr sz="2000" spc="-35" dirty="0">
                <a:latin typeface="Times New Roman" panose="02020603050405020304"/>
                <a:cs typeface="Times New Roman" panose="02020603050405020304"/>
              </a:rPr>
              <a:t>Time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consuming</a:t>
            </a:r>
            <a:endParaRPr sz="2000" dirty="0">
              <a:latin typeface="Times New Roman" panose="02020603050405020304"/>
              <a:cs typeface="Times New Roman" panose="02020603050405020304"/>
            </a:endParaRPr>
          </a:p>
          <a:p>
            <a:pPr marL="287020" indent="-274320">
              <a:lnSpc>
                <a:spcPct val="100000"/>
              </a:lnSpc>
              <a:spcBef>
                <a:spcPts val="675"/>
              </a:spcBef>
              <a:buClr>
                <a:srgbClr val="0AD0D9"/>
              </a:buClr>
              <a:buSzPct val="95000"/>
              <a:buFont typeface="Arial" panose="020B0604020202020204"/>
              <a:buChar char=""/>
              <a:tabLst>
                <a:tab pos="287020" algn="l"/>
              </a:tabLst>
            </a:pPr>
            <a:r>
              <a:rPr sz="2000" spc="-5" dirty="0">
                <a:latin typeface="Times New Roman" panose="02020603050405020304"/>
                <a:cs typeface="Times New Roman" panose="02020603050405020304"/>
              </a:rPr>
              <a:t>Inaccuracy of</a:t>
            </a:r>
            <a:r>
              <a:rPr sz="2000" spc="-6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data</a:t>
            </a:r>
            <a:endParaRPr sz="2000" dirty="0">
              <a:latin typeface="Times New Roman" panose="02020603050405020304"/>
              <a:cs typeface="Times New Roman" panose="02020603050405020304"/>
            </a:endParaRPr>
          </a:p>
          <a:p>
            <a:pPr marL="287020" indent="-274320">
              <a:lnSpc>
                <a:spcPct val="100000"/>
              </a:lnSpc>
              <a:spcBef>
                <a:spcPts val="670"/>
              </a:spcBef>
              <a:buClr>
                <a:srgbClr val="0AD0D9"/>
              </a:buClr>
              <a:buSzPct val="95000"/>
              <a:buFont typeface="Arial" panose="020B0604020202020204"/>
              <a:buChar char=""/>
              <a:tabLst>
                <a:tab pos="287020" algn="l"/>
              </a:tabLst>
            </a:pPr>
            <a:r>
              <a:rPr sz="2000" spc="-5" dirty="0">
                <a:latin typeface="Times New Roman" panose="02020603050405020304"/>
                <a:cs typeface="Times New Roman" panose="02020603050405020304"/>
              </a:rPr>
              <a:t>More human</a:t>
            </a:r>
            <a:r>
              <a:rPr sz="2000" spc="-85" dirty="0">
                <a:latin typeface="Times New Roman" panose="02020603050405020304"/>
                <a:cs typeface="Times New Roman" panose="02020603050405020304"/>
              </a:rPr>
              <a:t> </a:t>
            </a:r>
            <a:r>
              <a:rPr sz="2000" dirty="0">
                <a:latin typeface="Times New Roman" panose="02020603050405020304"/>
                <a:cs typeface="Times New Roman" panose="02020603050405020304"/>
              </a:rPr>
              <a:t>error</a:t>
            </a:r>
          </a:p>
          <a:p>
            <a:pPr marL="287020" indent="-274320">
              <a:lnSpc>
                <a:spcPct val="100000"/>
              </a:lnSpc>
              <a:spcBef>
                <a:spcPts val="675"/>
              </a:spcBef>
              <a:buClr>
                <a:srgbClr val="0AD0D9"/>
              </a:buClr>
              <a:buSzPct val="95000"/>
              <a:buFont typeface="Arial" panose="020B0604020202020204"/>
              <a:buChar char=""/>
              <a:tabLst>
                <a:tab pos="287020" algn="l"/>
              </a:tabLst>
            </a:pPr>
            <a:r>
              <a:rPr sz="2000" spc="-5" dirty="0">
                <a:latin typeface="Times New Roman" panose="02020603050405020304"/>
                <a:cs typeface="Times New Roman" panose="02020603050405020304"/>
              </a:rPr>
              <a:t>Low</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security</a:t>
            </a:r>
            <a:endParaRPr sz="2000" dirty="0">
              <a:latin typeface="Times New Roman" panose="02020603050405020304"/>
              <a:cs typeface="Times New Roman" panose="02020603050405020304"/>
            </a:endParaRPr>
          </a:p>
          <a:p>
            <a:pPr marL="287020" indent="-274320">
              <a:lnSpc>
                <a:spcPct val="100000"/>
              </a:lnSpc>
              <a:spcBef>
                <a:spcPts val="670"/>
              </a:spcBef>
              <a:buClr>
                <a:srgbClr val="0AD0D9"/>
              </a:buClr>
              <a:buSzPct val="95000"/>
              <a:buFont typeface="Arial" panose="020B0604020202020204"/>
              <a:buChar char=""/>
              <a:tabLst>
                <a:tab pos="287020" algn="l"/>
              </a:tabLst>
            </a:pPr>
            <a:r>
              <a:rPr sz="2000" spc="-10" dirty="0">
                <a:latin typeface="Times New Roman" panose="02020603050405020304"/>
                <a:cs typeface="Times New Roman" panose="02020603050405020304"/>
              </a:rPr>
              <a:t>Difficult </a:t>
            </a:r>
            <a:r>
              <a:rPr sz="2000" spc="-5" dirty="0">
                <a:latin typeface="Times New Roman" panose="02020603050405020304"/>
                <a:cs typeface="Times New Roman" panose="02020603050405020304"/>
              </a:rPr>
              <a:t>to</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handle</a:t>
            </a:r>
            <a:endParaRPr sz="2000" dirty="0">
              <a:latin typeface="Times New Roman" panose="02020603050405020304"/>
              <a:cs typeface="Times New Roman" panose="02020603050405020304"/>
            </a:endParaRPr>
          </a:p>
          <a:p>
            <a:pPr marL="287020" indent="-274320">
              <a:lnSpc>
                <a:spcPct val="100000"/>
              </a:lnSpc>
              <a:spcBef>
                <a:spcPts val="675"/>
              </a:spcBef>
              <a:buClr>
                <a:srgbClr val="0AD0D9"/>
              </a:buClr>
              <a:buSzPct val="95000"/>
              <a:buFont typeface="Arial" panose="020B0604020202020204"/>
              <a:buChar char=""/>
              <a:tabLst>
                <a:tab pos="287020" algn="l"/>
              </a:tabLst>
            </a:pPr>
            <a:r>
              <a:rPr sz="2000" spc="-10" dirty="0">
                <a:latin typeface="Times New Roman" panose="02020603050405020304"/>
                <a:cs typeface="Times New Roman" panose="02020603050405020304"/>
              </a:rPr>
              <a:t>Difficult </a:t>
            </a:r>
            <a:r>
              <a:rPr sz="2000" spc="-5" dirty="0">
                <a:latin typeface="Times New Roman" panose="02020603050405020304"/>
                <a:cs typeface="Times New Roman" panose="02020603050405020304"/>
              </a:rPr>
              <a:t>to </a:t>
            </a:r>
            <a:r>
              <a:rPr sz="2000" dirty="0">
                <a:latin typeface="Times New Roman" panose="02020603050405020304"/>
                <a:cs typeface="Times New Roman" panose="02020603050405020304"/>
              </a:rPr>
              <a:t>update</a:t>
            </a:r>
            <a:r>
              <a:rPr sz="2000" spc="-40" dirty="0">
                <a:latin typeface="Times New Roman" panose="02020603050405020304"/>
                <a:cs typeface="Times New Roman" panose="02020603050405020304"/>
              </a:rPr>
              <a:t> </a:t>
            </a:r>
            <a:r>
              <a:rPr lang="en-IN" sz="2000" spc="-40" dirty="0">
                <a:latin typeface="Times New Roman" panose="02020603050405020304"/>
                <a:cs typeface="Times New Roman" panose="02020603050405020304"/>
              </a:rPr>
              <a:t>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21154" y="632206"/>
            <a:ext cx="4445000" cy="788035"/>
          </a:xfrm>
          <a:prstGeom prst="rect">
            <a:avLst/>
          </a:prstGeom>
        </p:spPr>
        <p:txBody>
          <a:bodyPr vert="horz" wrap="square" lIns="0" tIns="13335" rIns="0" bIns="0" rtlCol="0">
            <a:spAutoFit/>
          </a:bodyPr>
          <a:lstStyle/>
          <a:p>
            <a:pPr marL="12700">
              <a:lnSpc>
                <a:spcPct val="100000"/>
              </a:lnSpc>
              <a:spcBef>
                <a:spcPts val="105"/>
              </a:spcBef>
            </a:pPr>
            <a:r>
              <a:rPr spc="-280" dirty="0"/>
              <a:t>Proposed</a:t>
            </a:r>
            <a:r>
              <a:rPr spc="-330" dirty="0"/>
              <a:t> </a:t>
            </a:r>
            <a:r>
              <a:rPr spc="-370" dirty="0"/>
              <a:t>System</a:t>
            </a:r>
          </a:p>
        </p:txBody>
      </p:sp>
      <p:sp>
        <p:nvSpPr>
          <p:cNvPr id="8" name="object 8"/>
          <p:cNvSpPr txBox="1"/>
          <p:nvPr/>
        </p:nvSpPr>
        <p:spPr>
          <a:xfrm>
            <a:off x="554355" y="1700530"/>
            <a:ext cx="8035290" cy="2830830"/>
          </a:xfrm>
          <a:prstGeom prst="rect">
            <a:avLst/>
          </a:prstGeom>
        </p:spPr>
        <p:txBody>
          <a:bodyPr vert="horz" wrap="square" lIns="0" tIns="12065" rIns="0" bIns="0" rtlCol="0">
            <a:spAutoFit/>
          </a:bodyPr>
          <a:lstStyle/>
          <a:p>
            <a:pPr marL="287020" marR="5080" indent="-274320">
              <a:lnSpc>
                <a:spcPct val="100000"/>
              </a:lnSpc>
              <a:spcBef>
                <a:spcPts val="95"/>
              </a:spcBef>
              <a:buClr>
                <a:srgbClr val="0AD0D9"/>
              </a:buClr>
              <a:buSzPct val="95000"/>
              <a:buFont typeface="Arial" panose="020B0604020202020204"/>
              <a:buChar char=""/>
              <a:tabLst>
                <a:tab pos="287020" algn="l"/>
              </a:tabLst>
            </a:pPr>
            <a:r>
              <a:rPr>
                <a:latin typeface="Times New Roman" panose="02020603050405020304" charset="0"/>
                <a:cs typeface="Times New Roman" panose="02020603050405020304" charset="0"/>
              </a:rPr>
              <a:t>In this framework, we are proposing a deployment of an infrared sensor which can detect the presence of the person in the room. If the person is not available in the room, then appliances will be switched off automatically.</a:t>
            </a:r>
          </a:p>
          <a:p>
            <a:pPr marL="287020" marR="5080" indent="-274320">
              <a:lnSpc>
                <a:spcPct val="100000"/>
              </a:lnSpc>
              <a:spcBef>
                <a:spcPts val="95"/>
              </a:spcBef>
              <a:buClr>
                <a:srgbClr val="0AD0D9"/>
              </a:buClr>
              <a:buSzPct val="95000"/>
              <a:buFont typeface="Arial" panose="020B0604020202020204"/>
              <a:buChar char=""/>
              <a:tabLst>
                <a:tab pos="287020" algn="l"/>
              </a:tabLst>
            </a:pPr>
            <a:endParaRPr>
              <a:latin typeface="Times New Roman" panose="02020603050405020304" charset="0"/>
              <a:cs typeface="Times New Roman" panose="02020603050405020304" charset="0"/>
            </a:endParaRPr>
          </a:p>
          <a:p>
            <a:pPr marL="287020" marR="5080" indent="-274320">
              <a:lnSpc>
                <a:spcPct val="100000"/>
              </a:lnSpc>
              <a:spcBef>
                <a:spcPts val="95"/>
              </a:spcBef>
              <a:buClr>
                <a:srgbClr val="0AD0D9"/>
              </a:buClr>
              <a:buSzPct val="95000"/>
              <a:buFont typeface="Arial" panose="020B0604020202020204"/>
              <a:buChar char=""/>
              <a:tabLst>
                <a:tab pos="287020" algn="l"/>
              </a:tabLst>
            </a:pPr>
            <a:r>
              <a:rPr>
                <a:latin typeface="Times New Roman" panose="02020603050405020304" charset="0"/>
                <a:cs typeface="Times New Roman" panose="02020603050405020304" charset="0"/>
              </a:rPr>
              <a:t> Also, we can deploy a sensor at the entrance which can detect the entry and exit of a person based on which we can predict whether a person is present in the room or not.</a:t>
            </a:r>
          </a:p>
          <a:p>
            <a:pPr marL="287020" marR="5080" indent="-274320">
              <a:lnSpc>
                <a:spcPct val="100000"/>
              </a:lnSpc>
              <a:spcBef>
                <a:spcPts val="95"/>
              </a:spcBef>
              <a:buClr>
                <a:srgbClr val="0AD0D9"/>
              </a:buClr>
              <a:buSzPct val="95000"/>
              <a:buFont typeface="Arial" panose="020B0604020202020204"/>
              <a:buChar char=""/>
              <a:tabLst>
                <a:tab pos="287020" algn="l"/>
              </a:tabLst>
            </a:pPr>
            <a:endParaRPr>
              <a:latin typeface="Times New Roman" panose="02020603050405020304" charset="0"/>
              <a:cs typeface="Times New Roman" panose="02020603050405020304" charset="0"/>
            </a:endParaRPr>
          </a:p>
          <a:p>
            <a:pPr marL="287020" marR="5080" indent="-274320">
              <a:lnSpc>
                <a:spcPct val="100000"/>
              </a:lnSpc>
              <a:spcBef>
                <a:spcPts val="95"/>
              </a:spcBef>
              <a:buClr>
                <a:srgbClr val="0AD0D9"/>
              </a:buClr>
              <a:buSzPct val="95000"/>
              <a:buFont typeface="Arial" panose="020B0604020202020204"/>
              <a:buChar char=""/>
              <a:tabLst>
                <a:tab pos="287020" algn="l"/>
              </a:tabLst>
            </a:pPr>
            <a:r>
              <a:rPr>
                <a:latin typeface="Times New Roman" panose="02020603050405020304" charset="0"/>
                <a:cs typeface="Times New Roman" panose="02020603050405020304" charset="0"/>
              </a:rPr>
              <a:t>We will also deploy a temperature sensor which will detect the room temperature and appliances like fan, cooler, AC etc. will be adjusted based on user requirement.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4605">
              <a:lnSpc>
                <a:spcPct val="100000"/>
              </a:lnSpc>
              <a:spcBef>
                <a:spcPts val="105"/>
              </a:spcBef>
            </a:pPr>
            <a:r>
              <a:rPr spc="-300" dirty="0"/>
              <a:t>Advantages</a:t>
            </a:r>
          </a:p>
        </p:txBody>
      </p:sp>
      <p:sp>
        <p:nvSpPr>
          <p:cNvPr id="8" name="object 8"/>
          <p:cNvSpPr txBox="1"/>
          <p:nvPr/>
        </p:nvSpPr>
        <p:spPr>
          <a:xfrm>
            <a:off x="419067" y="2363965"/>
            <a:ext cx="8305800" cy="2130070"/>
          </a:xfrm>
          <a:prstGeom prst="rect">
            <a:avLst/>
          </a:prstGeom>
        </p:spPr>
        <p:txBody>
          <a:bodyPr vert="horz" wrap="square" lIns="0" tIns="97790" rIns="0" bIns="0" rtlCol="0">
            <a:spAutoFit/>
          </a:bodyPr>
          <a:lstStyle/>
          <a:p>
            <a:pPr marL="12700">
              <a:lnSpc>
                <a:spcPct val="100000"/>
              </a:lnSpc>
              <a:spcBef>
                <a:spcPts val="770"/>
              </a:spcBef>
              <a:buClr>
                <a:srgbClr val="0AD0D9"/>
              </a:buClr>
              <a:buSzPct val="95000"/>
              <a:tabLst>
                <a:tab pos="287020" algn="l"/>
              </a:tabLst>
            </a:pPr>
            <a:r>
              <a:rPr sz="2800" dirty="0">
                <a:latin typeface="Georgia" panose="02040502050405020303"/>
                <a:cs typeface="Georgia" panose="02040502050405020303"/>
              </a:rPr>
              <a:t>1. Reduce the excess wastage of </a:t>
            </a:r>
            <a:r>
              <a:rPr sz="2800" dirty="0" smtClean="0">
                <a:latin typeface="Georgia" panose="02040502050405020303"/>
                <a:cs typeface="Georgia" panose="02040502050405020303"/>
              </a:rPr>
              <a:t>electricity in</a:t>
            </a:r>
            <a:r>
              <a:rPr lang="en-US" sz="2800" dirty="0" smtClean="0">
                <a:latin typeface="Georgia" panose="02040502050405020303"/>
                <a:cs typeface="Georgia" panose="02040502050405020303"/>
              </a:rPr>
              <a:t> </a:t>
            </a:r>
            <a:r>
              <a:rPr sz="2800" dirty="0" smtClean="0">
                <a:latin typeface="Georgia" panose="02040502050405020303"/>
                <a:cs typeface="Georgia" panose="02040502050405020303"/>
              </a:rPr>
              <a:t>hostels</a:t>
            </a:r>
            <a:r>
              <a:rPr sz="2800" dirty="0">
                <a:latin typeface="Georgia" panose="02040502050405020303"/>
                <a:cs typeface="Georgia" panose="02040502050405020303"/>
              </a:rPr>
              <a:t>.</a:t>
            </a:r>
          </a:p>
          <a:p>
            <a:pPr marL="12700">
              <a:lnSpc>
                <a:spcPct val="100000"/>
              </a:lnSpc>
              <a:spcBef>
                <a:spcPts val="770"/>
              </a:spcBef>
              <a:buClr>
                <a:srgbClr val="0AD0D9"/>
              </a:buClr>
              <a:buSzPct val="95000"/>
              <a:tabLst>
                <a:tab pos="287020" algn="l"/>
              </a:tabLst>
            </a:pPr>
            <a:r>
              <a:rPr sz="2800" dirty="0">
                <a:latin typeface="Georgia" panose="02040502050405020303"/>
                <a:cs typeface="Georgia" panose="02040502050405020303"/>
              </a:rPr>
              <a:t>2. Increases the security of students from theft.</a:t>
            </a:r>
          </a:p>
          <a:p>
            <a:pPr marL="12700">
              <a:lnSpc>
                <a:spcPct val="100000"/>
              </a:lnSpc>
              <a:spcBef>
                <a:spcPts val="770"/>
              </a:spcBef>
              <a:buClr>
                <a:srgbClr val="0AD0D9"/>
              </a:buClr>
              <a:buSzPct val="95000"/>
              <a:tabLst>
                <a:tab pos="287020" algn="l"/>
              </a:tabLst>
            </a:pPr>
            <a:r>
              <a:rPr sz="2800" dirty="0">
                <a:latin typeface="Georgia" panose="02040502050405020303"/>
                <a:cs typeface="Georgia" panose="02040502050405020303"/>
              </a:rPr>
              <a:t>3. Save the hostel inmates from fire accidents.</a:t>
            </a:r>
          </a:p>
          <a:p>
            <a:pPr marL="12700">
              <a:lnSpc>
                <a:spcPct val="100000"/>
              </a:lnSpc>
              <a:spcBef>
                <a:spcPts val="770"/>
              </a:spcBef>
              <a:buClr>
                <a:srgbClr val="0AD0D9"/>
              </a:buClr>
              <a:buSzPct val="95000"/>
              <a:tabLst>
                <a:tab pos="287020" algn="l"/>
              </a:tabLst>
            </a:pPr>
            <a:r>
              <a:rPr sz="2800" dirty="0">
                <a:latin typeface="Georgia" panose="02040502050405020303"/>
                <a:cs typeface="Georgia" panose="02040502050405020303"/>
              </a:rPr>
              <a:t>4. Prevent students from smoking activities.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1663</Words>
  <Application>Microsoft Office PowerPoint</Application>
  <PresentationFormat>On-screen Show (4:3)</PresentationFormat>
  <Paragraphs>209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Georgia</vt:lpstr>
      <vt:lpstr>Times New Roman</vt:lpstr>
      <vt:lpstr>Trebuchet MS</vt:lpstr>
      <vt:lpstr>Wingdings</vt:lpstr>
      <vt:lpstr>Office Theme</vt:lpstr>
      <vt:lpstr>SMART HOSTEL MANAGEMENT    &amp; SECURITY</vt:lpstr>
      <vt:lpstr>Contents</vt:lpstr>
      <vt:lpstr>Abstract</vt:lpstr>
      <vt:lpstr>Introduction</vt:lpstr>
      <vt:lpstr>Modules</vt:lpstr>
      <vt:lpstr>Existing System</vt:lpstr>
      <vt:lpstr>Disadvantages</vt:lpstr>
      <vt:lpstr>Proposed System</vt:lpstr>
      <vt:lpstr>Advantages</vt:lpstr>
      <vt:lpstr>FunctionSpecification</vt:lpstr>
      <vt:lpstr>Function Specification</vt:lpstr>
      <vt:lpstr>Function Specification</vt:lpstr>
      <vt:lpstr>Function Specification</vt:lpstr>
      <vt:lpstr>Function Specification</vt:lpstr>
      <vt:lpstr>Function Specification</vt:lpstr>
      <vt:lpstr>Function Specification</vt:lpstr>
      <vt:lpstr>Function Specification</vt:lpstr>
      <vt:lpstr>         Methodology Used</vt:lpstr>
      <vt:lpstr>H a r d w a r e     a n d     S o f t w a r e   r e q u i r e m e n t s.</vt:lpstr>
      <vt:lpstr>System Design</vt:lpstr>
      <vt:lpstr>Data flow diagram as a Whole.</vt:lpstr>
      <vt:lpstr>Data Flow Diagram Level 1</vt:lpstr>
      <vt:lpstr>Data Flow Diagram For Blynk App.</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Aman Singh</dc:creator>
  <cp:lastModifiedBy>Windows User</cp:lastModifiedBy>
  <cp:revision>25</cp:revision>
  <dcterms:created xsi:type="dcterms:W3CDTF">2019-12-02T14:22:09Z</dcterms:created>
  <dcterms:modified xsi:type="dcterms:W3CDTF">2019-12-03T03:44:01Z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2017-10-12T00:00:00Z</vt:filetime>
  </property>
  <property fmtid="{D5CDD505-2E9C-101B-9397-08002B2CF9AE}" pid="3" name="Creator">
    <vt:lpwstr>Microsoft® PowerPoint® 2013</vt:lpwstr>
  </property>
  <property fmtid="{D5CDD505-2E9C-101B-9397-08002B2CF9AE}" pid="4" name="LastSaved">
    <vt:filetime>2019-12-02T00:00:00Z</vt:filetime>
  </property>
  <property fmtid="{D5CDD505-2E9C-101B-9397-08002B2CF9AE}" pid="5" name="KSOProductBuildVer">
    <vt:lpwstr>1033-11.2.0.9052</vt:lpwstr>
  </property>
</Properties>
</file>