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3"/>
  </p:notesMasterIdLst>
  <p:sldIdLst>
    <p:sldId id="258" r:id="rId2"/>
    <p:sldId id="256" r:id="rId3"/>
    <p:sldId id="262" r:id="rId4"/>
    <p:sldId id="285" r:id="rId5"/>
    <p:sldId id="284" r:id="rId6"/>
    <p:sldId id="270" r:id="rId7"/>
    <p:sldId id="271" r:id="rId8"/>
    <p:sldId id="272" r:id="rId9"/>
    <p:sldId id="287" r:id="rId10"/>
    <p:sldId id="288" r:id="rId11"/>
    <p:sldId id="292" r:id="rId12"/>
    <p:sldId id="289" r:id="rId13"/>
    <p:sldId id="290" r:id="rId14"/>
    <p:sldId id="291" r:id="rId15"/>
    <p:sldId id="322" r:id="rId16"/>
    <p:sldId id="298" r:id="rId17"/>
    <p:sldId id="303" r:id="rId18"/>
    <p:sldId id="304" r:id="rId19"/>
    <p:sldId id="299" r:id="rId20"/>
    <p:sldId id="302" r:id="rId21"/>
    <p:sldId id="305" r:id="rId22"/>
    <p:sldId id="295" r:id="rId23"/>
    <p:sldId id="265" r:id="rId24"/>
    <p:sldId id="266" r:id="rId25"/>
    <p:sldId id="279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06" r:id="rId42"/>
  </p:sldIdLst>
  <p:sldSz cx="9144000" cy="5143500" type="screen16x9"/>
  <p:notesSz cx="6858000" cy="9144000"/>
  <p:embeddedFontLst>
    <p:embeddedFont>
      <p:font typeface="Hind" panose="020B0604020202020204" charset="0"/>
      <p:regular r:id="rId44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41F96-87D3-4F0E-AAD6-65E2BC2CA55F}">
  <a:tblStyle styleId="{3BD41F96-87D3-4F0E-AAD6-65E2BC2CA5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49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46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07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1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4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8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03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3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11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02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85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28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846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33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88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5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7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63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868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92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99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8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13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51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13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42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38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2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10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48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9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11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8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255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4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45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27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1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2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ush852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444738" y="2203034"/>
            <a:ext cx="4473417" cy="1141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/>
              <a:t/>
            </a:r>
            <a:br>
              <a:rPr lang="en" sz="6000" dirty="0"/>
            </a:br>
            <a:r>
              <a:rPr lang="en" sz="6000" dirty="0" smtClean="0"/>
              <a:t>WELCOME</a:t>
            </a:r>
            <a:endParaRPr sz="6000" dirty="0"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“Many labeled sentiment datasets have been created, especially for Twitter posts &amp; Amazon product reviews.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Apart from using these datasets, a user can create a dataset by crawling using twitter API.”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06944" y="76725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1276709"/>
            <a:ext cx="4692600" cy="353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/>
            <a:r>
              <a:rPr lang="en" i="0" dirty="0" smtClean="0"/>
              <a:t>Stanford Twitter Sentiment</a:t>
            </a:r>
          </a:p>
          <a:p>
            <a:pPr marL="342900" indent="-342900" algn="l"/>
            <a:r>
              <a:rPr lang="en" i="0" dirty="0" smtClean="0"/>
              <a:t>Sentiment Strength Twitter Dataset</a:t>
            </a:r>
          </a:p>
          <a:p>
            <a:pPr marL="342900" indent="-342900" algn="l"/>
            <a:r>
              <a:rPr lang="en" i="0" dirty="0" smtClean="0"/>
              <a:t>Amazon Reviews for Sentiment Analysis</a:t>
            </a:r>
          </a:p>
          <a:p>
            <a:pPr marL="342900" indent="-342900" algn="l"/>
            <a:r>
              <a:rPr lang="en" i="0" dirty="0" smtClean="0"/>
              <a:t>Sanders Corpus</a:t>
            </a:r>
          </a:p>
          <a:p>
            <a:pPr marL="342900" indent="-342900"/>
            <a:endParaRPr i="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06947" y="76725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“Data pre-processing is a data mining technique that involves transforming raw data into an understandable form.”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22413" y="767255"/>
            <a:ext cx="1499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1276709"/>
            <a:ext cx="4692600" cy="353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/>
            <a:r>
              <a:rPr lang="en" i="0" dirty="0" smtClean="0"/>
              <a:t>Noice Reduction</a:t>
            </a:r>
          </a:p>
          <a:p>
            <a:pPr marL="342900" indent="-342900" algn="l"/>
            <a:r>
              <a:rPr lang="en" i="0" dirty="0" smtClean="0"/>
              <a:t>Removing numbers</a:t>
            </a:r>
          </a:p>
          <a:p>
            <a:pPr marL="342900" indent="-342900" algn="l"/>
            <a:r>
              <a:rPr lang="en" i="0" dirty="0" smtClean="0"/>
              <a:t>Removing punctionations</a:t>
            </a:r>
          </a:p>
          <a:p>
            <a:pPr marL="342900" indent="-342900" algn="l"/>
            <a:r>
              <a:rPr lang="en" i="0" dirty="0" smtClean="0"/>
              <a:t>Removing stop words</a:t>
            </a:r>
          </a:p>
          <a:p>
            <a:pPr marL="342900" indent="-342900"/>
            <a:endParaRPr i="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22413" y="767255"/>
            <a:ext cx="1499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PREDICTING SENTIMENTS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how to predict sentiments?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0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Multinomial Naïve Bayes Theorem</a:t>
            </a:r>
            <a:endParaRPr lang="en-IN" dirty="0" smtClean="0"/>
          </a:p>
          <a:p>
            <a:r>
              <a:rPr lang="en-US" dirty="0" smtClean="0"/>
              <a:t>Stochastic Gradient Descent</a:t>
            </a:r>
          </a:p>
          <a:p>
            <a:r>
              <a:rPr lang="en-US" dirty="0" smtClean="0"/>
              <a:t>Voting classifier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88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Here, </a:t>
            </a:r>
            <a:r>
              <a:rPr lang="en-US" dirty="0" smtClean="0"/>
              <a:t>we </a:t>
            </a:r>
            <a:r>
              <a:rPr lang="en-US" dirty="0" smtClean="0"/>
              <a:t>have </a:t>
            </a:r>
            <a:r>
              <a:rPr lang="en-US" dirty="0" smtClean="0"/>
              <a:t>used Voting Classifier of Ensemble Technique using 3 base classifiers – Logistic </a:t>
            </a:r>
            <a:r>
              <a:rPr lang="en-US" dirty="0" err="1" smtClean="0"/>
              <a:t>Regresion</a:t>
            </a:r>
            <a:r>
              <a:rPr lang="en-US" dirty="0" smtClean="0"/>
              <a:t>, Multinomial Naïve Bayes and Stochastic Gradient Descent</a:t>
            </a:r>
            <a:endParaRPr lang="en-US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4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DEPLOYING MODEL ON WEB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how to predict sentiments in real time?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Here, I have used Flask to deploy the model.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trained models are used at backend, queries are fired at front end.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Flask app is hosted at </a:t>
            </a:r>
            <a:r>
              <a:rPr lang="en-US" dirty="0" err="1" smtClean="0"/>
              <a:t>Heroku</a:t>
            </a:r>
            <a:r>
              <a:rPr lang="en-US" dirty="0" smtClean="0"/>
              <a:t> and the domain is at </a:t>
            </a:r>
            <a:r>
              <a:rPr lang="en-US" dirty="0" err="1" smtClean="0"/>
              <a:t>Hostinger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84557" y="420417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MOBILE</a:t>
            </a:r>
            <a:r>
              <a:rPr lang="en" sz="1800" b="1" dirty="0" smtClean="0"/>
              <a:t> VIEW</a:t>
            </a: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07" y="872290"/>
            <a:ext cx="1597926" cy="32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24" y="1490367"/>
            <a:ext cx="8001285" cy="833448"/>
          </a:xfrm>
        </p:spPr>
        <p:txBody>
          <a:bodyPr/>
          <a:lstStyle/>
          <a:p>
            <a:pPr algn="ctr"/>
            <a:r>
              <a:rPr lang="en-US" sz="4800" dirty="0" smtClean="0"/>
              <a:t>Twitter Sentimental Analysis</a:t>
            </a:r>
            <a:endParaRPr lang="en-I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3329" y="2811951"/>
            <a:ext cx="7444394" cy="2572497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 smtClean="0"/>
              <a:t>By :-                                                                                                           Mentor :-</a:t>
            </a:r>
          </a:p>
          <a:p>
            <a:pPr marL="76200" indent="0">
              <a:buNone/>
            </a:pPr>
            <a:r>
              <a:rPr lang="en-US" sz="1400" dirty="0" smtClean="0"/>
              <a:t>Aman Singh (171500037)                                                                         </a:t>
            </a:r>
            <a:r>
              <a:rPr lang="en-US" sz="1400" dirty="0" err="1" smtClean="0"/>
              <a:t>Juginder</a:t>
            </a:r>
            <a:r>
              <a:rPr lang="en-US" sz="1400" dirty="0" smtClean="0"/>
              <a:t> Pal Singh</a:t>
            </a:r>
          </a:p>
          <a:p>
            <a:pPr marL="76200" indent="0">
              <a:buNone/>
            </a:pPr>
            <a:r>
              <a:rPr lang="en-US" sz="1400" dirty="0" err="1" smtClean="0"/>
              <a:t>Ayush</a:t>
            </a:r>
            <a:r>
              <a:rPr lang="en-US" sz="1400" dirty="0" smtClean="0"/>
              <a:t> Gupta (171500071)                                                                        (Assistant Professor)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DESKTOP</a:t>
            </a:r>
            <a:r>
              <a:rPr lang="en" sz="1800" b="1" dirty="0"/>
              <a:t> </a:t>
            </a:r>
            <a:r>
              <a:rPr lang="en" sz="1800" b="1" dirty="0" smtClean="0"/>
              <a:t>VIEW</a:t>
            </a:r>
            <a:endParaRPr sz="1800" b="1"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54" y="1185393"/>
            <a:ext cx="4188619" cy="23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CC00"/>
                </a:solidFill>
              </a:rPr>
              <a:t>www.sentter.tech</a:t>
            </a:r>
            <a:endParaRPr sz="5400" dirty="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smtClean="0"/>
              <a:t>You can find the sentiment analysis tool here</a:t>
            </a:r>
            <a:endParaRPr sz="1800"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CONCLUSION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what is the result of all this that we have done?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5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Mainly divided into</a:t>
            </a:r>
            <a:br>
              <a:rPr lang="en" dirty="0" smtClean="0"/>
            </a:br>
            <a:r>
              <a:rPr lang="en" dirty="0" smtClean="0">
                <a:solidFill>
                  <a:srgbClr val="FF0066"/>
                </a:solidFill>
              </a:rPr>
              <a:t>three</a:t>
            </a:r>
            <a:br>
              <a:rPr lang="en" dirty="0" smtClean="0">
                <a:solidFill>
                  <a:srgbClr val="FF0066"/>
                </a:solidFill>
              </a:rPr>
            </a:br>
            <a:r>
              <a:rPr lang="en" dirty="0" smtClean="0"/>
              <a:t>categories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And it can be furthur divided to various other sentiments in future.</a:t>
            </a:r>
            <a:endParaRPr sz="14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3" y="378994"/>
            <a:ext cx="4568295" cy="437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0" y="1298636"/>
            <a:ext cx="6659479" cy="25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21" y="1100889"/>
            <a:ext cx="6653464" cy="29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9" y="499314"/>
            <a:ext cx="6497053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84" y="1130967"/>
            <a:ext cx="6304548" cy="29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1079743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INTRODUCTION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2565904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what is Sentiment Analysis?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32" y="439152"/>
            <a:ext cx="3166937" cy="42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06" y="354932"/>
            <a:ext cx="4950619" cy="43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541422"/>
            <a:ext cx="3407569" cy="40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37" y="770022"/>
            <a:ext cx="299718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41" y="770021"/>
            <a:ext cx="3086100" cy="36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625642"/>
            <a:ext cx="3110163" cy="38561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4" y="625642"/>
            <a:ext cx="3477912" cy="38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878680"/>
            <a:ext cx="2948395" cy="3386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43" y="878681"/>
            <a:ext cx="3260558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860256"/>
            <a:ext cx="3152274" cy="3747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9" y="860257"/>
            <a:ext cx="3639552" cy="37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7" y="691816"/>
            <a:ext cx="2791326" cy="3842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03" y="691816"/>
            <a:ext cx="3094137" cy="38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968543"/>
            <a:ext cx="2959767" cy="3320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15" y="968544"/>
            <a:ext cx="3164022" cy="33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46644"/>
            <a:ext cx="3407569" cy="46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“Sentiment Analysis is the process of computationally identifying and categorizing opinions expressed in a p</a:t>
            </a:r>
            <a:r>
              <a:rPr lang="en-IN" dirty="0" err="1" smtClean="0"/>
              <a:t>iec</a:t>
            </a:r>
            <a:r>
              <a:rPr lang="en" dirty="0" smtClean="0"/>
              <a:t>e of text, especially in order to determine whether the writer’s attitude towards a particular topic, brand, etc. is positive, negative or neutral.”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54095" y="42041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33CCFF"/>
                </a:solidFill>
              </a:rPr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83" y="330868"/>
            <a:ext cx="3246834" cy="44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5788470" cy="2101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</a:t>
            </a:r>
            <a:r>
              <a:rPr lang="en" sz="1800" dirty="0" smtClean="0"/>
              <a:t>us </a:t>
            </a:r>
            <a:r>
              <a:rPr lang="en" sz="1800" dirty="0"/>
              <a:t>at:</a:t>
            </a:r>
            <a:endParaRPr sz="1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800" b="1" dirty="0" smtClean="0"/>
              <a:t>LinkedIn - </a:t>
            </a:r>
            <a:r>
              <a:rPr lang="en-IN" sz="1800" dirty="0" smtClean="0"/>
              <a:t>https</a:t>
            </a:r>
            <a:r>
              <a:rPr lang="en-IN" sz="1800" dirty="0"/>
              <a:t>://www.linkedin.com/in/ayushguptaag</a:t>
            </a:r>
            <a:r>
              <a:rPr lang="en-IN" sz="1800" dirty="0" smtClean="0"/>
              <a:t>/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800" b="1" dirty="0" err="1" smtClean="0"/>
              <a:t>Github</a:t>
            </a:r>
            <a:r>
              <a:rPr lang="en-IN" sz="1800" b="1" dirty="0"/>
              <a:t> </a:t>
            </a:r>
            <a:r>
              <a:rPr lang="en-IN" sz="1800" b="1" dirty="0" smtClean="0"/>
              <a:t>- </a:t>
            </a:r>
            <a:r>
              <a:rPr lang="en-IN" sz="1800" dirty="0">
                <a:hlinkClick r:id="rId3"/>
              </a:rPr>
              <a:t>https://</a:t>
            </a:r>
            <a:r>
              <a:rPr lang="en-IN" sz="1800" dirty="0" smtClean="0">
                <a:hlinkClick r:id="rId3"/>
              </a:rPr>
              <a:t>github.com/ayush852/</a:t>
            </a:r>
            <a:endParaRPr lang="en-IN" sz="1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8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800" b="1" dirty="0">
              <a:solidFill>
                <a:srgbClr val="FF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sz="18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sz="1800" dirty="0" smtClean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4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“Twitter is an American online news and social networking service developed in March 2006 by Jack Dorsey, Noah Glass, Biz Stone and Evan Williams.”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86292" y="76725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33CCCC"/>
                </a:solidFill>
              </a:rPr>
              <a:t>186 Million</a:t>
            </a:r>
            <a:endParaRPr sz="9600" dirty="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</a:t>
            </a:r>
            <a:r>
              <a:rPr lang="en" dirty="0" smtClean="0"/>
              <a:t>number!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This is the total number of active twitter users</a:t>
            </a:r>
            <a:r>
              <a:rPr lang="en" dirty="0"/>
              <a:t> </a:t>
            </a:r>
            <a:r>
              <a:rPr lang="en" dirty="0" smtClean="0"/>
              <a:t>in 2020.</a:t>
            </a:r>
            <a:endParaRPr dirty="0"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C00"/>
                </a:solidFill>
              </a:rPr>
              <a:t>711,000,000$</a:t>
            </a:r>
            <a:endParaRPr sz="7200" dirty="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0066"/>
                </a:solidFill>
              </a:rPr>
              <a:t>80%</a:t>
            </a:r>
            <a:endParaRPr sz="7200" dirty="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Twitter users on mobile</a:t>
            </a:r>
            <a:endParaRPr sz="1800"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6600"/>
                </a:solidFill>
              </a:rPr>
              <a:t>500,000,000</a:t>
            </a:r>
            <a:endParaRPr sz="4800" dirty="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Tweets sent per day</a:t>
            </a:r>
            <a:endParaRPr sz="1800"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642075" y="639583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/>
              <a:t>process is easy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3940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3929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913638" y="13928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3978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PRE-PROCESSING</a:t>
            </a:r>
            <a:endParaRPr sz="20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3978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MAKING MODEL</a:t>
            </a:r>
            <a:endParaRPr sz="18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833074" y="13978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EVALUATION</a:t>
            </a:r>
            <a:endParaRPr sz="18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" name="Google Shape;335;p31"/>
          <p:cNvGrpSpPr/>
          <p:nvPr/>
        </p:nvGrpSpPr>
        <p:grpSpPr>
          <a:xfrm rot="10800000" flipH="1">
            <a:off x="4171679" y="3154496"/>
            <a:ext cx="821730" cy="1228760"/>
            <a:chOff x="4171679" y="1802748"/>
            <a:chExt cx="821730" cy="1228760"/>
          </a:xfrm>
        </p:grpSpPr>
        <p:sp>
          <p:nvSpPr>
            <p:cNvPr id="17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338;p31"/>
          <p:cNvGrpSpPr/>
          <p:nvPr/>
        </p:nvGrpSpPr>
        <p:grpSpPr>
          <a:xfrm rot="10800000" flipH="1">
            <a:off x="1972825" y="3153392"/>
            <a:ext cx="821730" cy="1228859"/>
            <a:chOff x="1972825" y="1803752"/>
            <a:chExt cx="821730" cy="1228859"/>
          </a:xfrm>
        </p:grpSpPr>
        <p:sp>
          <p:nvSpPr>
            <p:cNvPr id="20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341;p31"/>
          <p:cNvGrpSpPr/>
          <p:nvPr/>
        </p:nvGrpSpPr>
        <p:grpSpPr>
          <a:xfrm rot="10800000" flipH="1">
            <a:off x="5913638" y="3153331"/>
            <a:ext cx="821730" cy="1228977"/>
            <a:chOff x="5808538" y="1803695"/>
            <a:chExt cx="821730" cy="1228977"/>
          </a:xfrm>
        </p:grpSpPr>
        <p:sp>
          <p:nvSpPr>
            <p:cNvPr id="23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344;p31"/>
          <p:cNvSpPr txBox="1"/>
          <p:nvPr/>
        </p:nvSpPr>
        <p:spPr>
          <a:xfrm>
            <a:off x="642075" y="3158366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SENDING QUERY</a:t>
            </a:r>
            <a:endParaRPr sz="18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" name="Google Shape;345;p31"/>
          <p:cNvSpPr txBox="1"/>
          <p:nvPr/>
        </p:nvSpPr>
        <p:spPr>
          <a:xfrm>
            <a:off x="2482388" y="3158366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PREDICTION</a:t>
            </a:r>
            <a:endParaRPr sz="18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" name="Google Shape;346;p31"/>
          <p:cNvSpPr txBox="1"/>
          <p:nvPr/>
        </p:nvSpPr>
        <p:spPr>
          <a:xfrm>
            <a:off x="4770014" y="3158366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RESULTS</a:t>
            </a:r>
            <a:endParaRPr sz="18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DATASETS &amp; PRE-PROCESSING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what is pre-processing and why do we need to do it?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7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468</Words>
  <Application>Microsoft Office PowerPoint</Application>
  <PresentationFormat>On-screen Show (16:9)</PresentationFormat>
  <Paragraphs>115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Hind</vt:lpstr>
      <vt:lpstr>Arial</vt:lpstr>
      <vt:lpstr>Calibri</vt:lpstr>
      <vt:lpstr>Dumaine</vt:lpstr>
      <vt:lpstr>  WELCOME</vt:lpstr>
      <vt:lpstr>Twitter Sentimental Analysis</vt:lpstr>
      <vt:lpstr>INTRODUCTION</vt:lpstr>
      <vt:lpstr>PowerPoint Presentation</vt:lpstr>
      <vt:lpstr>PowerPoint Presentation</vt:lpstr>
      <vt:lpstr>186 Million</vt:lpstr>
      <vt:lpstr>711,000,000$</vt:lpstr>
      <vt:lpstr>The process is easy</vt:lpstr>
      <vt:lpstr>DATASETS &amp; PRE-PROCESSING</vt:lpstr>
      <vt:lpstr>PowerPoint Presentation</vt:lpstr>
      <vt:lpstr>PowerPoint Presentation</vt:lpstr>
      <vt:lpstr>PowerPoint Presentation</vt:lpstr>
      <vt:lpstr>PowerPoint Presentation</vt:lpstr>
      <vt:lpstr>PREDICTING SENTIMENTS</vt:lpstr>
      <vt:lpstr>Algorithms Used</vt:lpstr>
      <vt:lpstr>PowerPoint Presentation</vt:lpstr>
      <vt:lpstr>DEPLOYING MODEL ON WEB</vt:lpstr>
      <vt:lpstr>PowerPoint Presentation</vt:lpstr>
      <vt:lpstr>PowerPoint Presentation</vt:lpstr>
      <vt:lpstr>PowerPoint Presentation</vt:lpstr>
      <vt:lpstr>www.sentter.tech</vt:lpstr>
      <vt:lpstr>CONCLUSION</vt:lpstr>
      <vt:lpstr>Mainly divided into three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SENTIMENT ANALYSIS OF TWITTER</dc:title>
  <dc:creator>Jagrit Varshney</dc:creator>
  <cp:lastModifiedBy>Aman Singh</cp:lastModifiedBy>
  <cp:revision>28</cp:revision>
  <dcterms:modified xsi:type="dcterms:W3CDTF">2021-06-26T04:01:58Z</dcterms:modified>
</cp:coreProperties>
</file>