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5" r:id="rId6"/>
    <p:sldId id="266" r:id="rId7"/>
    <p:sldId id="264" r:id="rId8"/>
    <p:sldId id="267" r:id="rId9"/>
    <p:sldId id="258" r:id="rId10"/>
    <p:sldId id="268" r:id="rId11"/>
    <p:sldId id="269" r:id="rId12"/>
    <p:sldId id="260"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D5B8DE-B8FF-4966-883A-5E18DC6EB48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D25A88-E801-43B8-838F-7BA6D4934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D9CDEDB-8843-4168-BAB6-D4196FCF0F6D}"/>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310E0EB8-092D-40F2-9A42-579F88CE37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CC2B75-485E-4D35-A9A0-BBCAB8B14886}"/>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66278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8CF8E0-AD62-426D-962A-298DDFC5A16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8AAE46D-9543-4BB8-96E6-5801346E61D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0A74F2-BBF2-4EF8-900A-057EDC85D54E}"/>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EC134C25-2C6A-45BE-AAD1-D4CEBD0C7F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DBA729-55E6-47BE-B9A9-618740707895}"/>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216532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922385A-2EBB-4B5F-A7E1-16515ED2909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D5BE1AE-C3FF-4F89-B708-544D8B46C01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32C093-7F70-4938-A916-FF019A2D6A51}"/>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D967A29F-E9CF-4061-8B55-985DBE74C9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27D61E-2510-4D4B-B5FB-E332A18F4D68}"/>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129198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7BAECC-18FD-402A-B9F8-6153D09D8AE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2A67FCE-474E-4F84-948E-0B1ECBD4C33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BBD089-5CCA-469A-99C6-A4642F54B081}"/>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34C3E3B0-2AAE-41FA-8C3C-5BF9F135E9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1C5EF0D-587D-470D-A2ED-DA7AC842E437}"/>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314905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E60453-4739-4FAF-8916-8967985D658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748FB48-86F1-4B60-8349-33C9BF9B0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FE7228B-DD0E-4E22-A991-4D23D306CA7B}"/>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999BB106-F522-4E6A-A475-C4365ACE4E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1ECD8C-BDA7-41BE-9B64-CAC998FD69ED}"/>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236704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260D3B-0751-401E-8058-AB34B14E765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7F1CCE4-F258-4E35-8C9B-2432836CA4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F34339F-9EA7-4965-B9BB-26344540634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99B2E50-821B-455A-AAD5-E8B34EAF0700}"/>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6" name="바닥글 개체 틀 5">
            <a:extLst>
              <a:ext uri="{FF2B5EF4-FFF2-40B4-BE49-F238E27FC236}">
                <a16:creationId xmlns:a16="http://schemas.microsoft.com/office/drawing/2014/main" id="{AC8D5065-B2DF-4DB5-972A-8DFC526E25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433BB48-85FB-41B1-B320-1212A1D27F98}"/>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117313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ACE9B9-7D0A-426E-9EBB-480D76AB071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7C17629-D105-4CDD-9275-CE74127A9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45BEABD-99DF-4CBE-BD4A-7E075B5A93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BFB8029-857C-4417-9D85-16308488E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B911E91-006D-406F-99C9-11CFC738EAE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ABC6418-7AEB-40B0-9BC2-329076E4DC55}"/>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8" name="바닥글 개체 틀 7">
            <a:extLst>
              <a:ext uri="{FF2B5EF4-FFF2-40B4-BE49-F238E27FC236}">
                <a16:creationId xmlns:a16="http://schemas.microsoft.com/office/drawing/2014/main" id="{F920CF82-0BF1-44BB-8CAA-BF48F382320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F8840AA-1E5A-41DC-846C-27F01DFEB7DC}"/>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340561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591F9-A7E1-44E2-A75D-665BBBC6D24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3153DCD-F0E4-4C1B-B03A-471A6CEF54EE}"/>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4" name="바닥글 개체 틀 3">
            <a:extLst>
              <a:ext uri="{FF2B5EF4-FFF2-40B4-BE49-F238E27FC236}">
                <a16:creationId xmlns:a16="http://schemas.microsoft.com/office/drawing/2014/main" id="{F3867FEC-4A8A-4E18-B89D-1973003443C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2D07AB8-1472-4BE1-AD0E-DDF5E2760C69}"/>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305564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985F3CF-4D70-43EB-BC50-E73A750CBDBB}"/>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3" name="바닥글 개체 틀 2">
            <a:extLst>
              <a:ext uri="{FF2B5EF4-FFF2-40B4-BE49-F238E27FC236}">
                <a16:creationId xmlns:a16="http://schemas.microsoft.com/office/drawing/2014/main" id="{4DDDC9AE-4ECC-4EC5-9D98-78ED811DE6B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68C3C7-3A8E-4105-B1BA-684FBE6C3407}"/>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381811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7C01-05CF-4549-A65F-4463C996390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CD4F68-DBF5-439B-909A-3C35E478B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26855CF-9962-4BA8-AE71-7A83AC17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08104BD-C6D9-49A4-B7B5-92A5ED5DC63C}"/>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6" name="바닥글 개체 틀 5">
            <a:extLst>
              <a:ext uri="{FF2B5EF4-FFF2-40B4-BE49-F238E27FC236}">
                <a16:creationId xmlns:a16="http://schemas.microsoft.com/office/drawing/2014/main" id="{8C022769-89A3-4140-9A0A-5F806F80553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4CB92A1-820C-4BD7-8C3B-6938C4A6B48D}"/>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83561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36E3E4-0A9B-4B9A-B688-03F3AB14C1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8D4185A-9252-465D-891C-6C1EA8E69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9D482C0-6159-4C7D-8FEA-1B0098CC6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2480A88-259D-4F44-8B83-BC422B02768D}"/>
              </a:ext>
            </a:extLst>
          </p:cNvPr>
          <p:cNvSpPr>
            <a:spLocks noGrp="1"/>
          </p:cNvSpPr>
          <p:nvPr>
            <p:ph type="dt" sz="half" idx="10"/>
          </p:nvPr>
        </p:nvSpPr>
        <p:spPr/>
        <p:txBody>
          <a:bodyPr/>
          <a:lstStyle/>
          <a:p>
            <a:fld id="{25F6FA25-B98E-421A-B594-77F873BA02DE}" type="datetimeFigureOut">
              <a:rPr lang="ko-KR" altLang="en-US" smtClean="0"/>
              <a:t>2019-10-22</a:t>
            </a:fld>
            <a:endParaRPr lang="ko-KR" altLang="en-US"/>
          </a:p>
        </p:txBody>
      </p:sp>
      <p:sp>
        <p:nvSpPr>
          <p:cNvPr id="6" name="바닥글 개체 틀 5">
            <a:extLst>
              <a:ext uri="{FF2B5EF4-FFF2-40B4-BE49-F238E27FC236}">
                <a16:creationId xmlns:a16="http://schemas.microsoft.com/office/drawing/2014/main" id="{210802E2-4ABD-46CF-A5C8-0E0DC406F2E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5531853-9811-4CB3-93CD-DB0870EFE408}"/>
              </a:ext>
            </a:extLst>
          </p:cNvPr>
          <p:cNvSpPr>
            <a:spLocks noGrp="1"/>
          </p:cNvSpPr>
          <p:nvPr>
            <p:ph type="sldNum" sz="quarter" idx="12"/>
          </p:nvPr>
        </p:nvSpPr>
        <p:spPr/>
        <p:txBody>
          <a:body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7698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31335E8-435B-465B-8205-84A3CAF78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CE5D8AE-ABC7-4C5A-98EF-AEEEECC5A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C9560A-7619-440E-9111-ED08F072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6FA25-B98E-421A-B594-77F873BA02DE}" type="datetimeFigureOut">
              <a:rPr lang="ko-KR" altLang="en-US" smtClean="0"/>
              <a:t>2019-10-22</a:t>
            </a:fld>
            <a:endParaRPr lang="ko-KR" altLang="en-US"/>
          </a:p>
        </p:txBody>
      </p:sp>
      <p:sp>
        <p:nvSpPr>
          <p:cNvPr id="5" name="바닥글 개체 틀 4">
            <a:extLst>
              <a:ext uri="{FF2B5EF4-FFF2-40B4-BE49-F238E27FC236}">
                <a16:creationId xmlns:a16="http://schemas.microsoft.com/office/drawing/2014/main" id="{2E918DE0-D3FA-4CE9-B65A-0DD7C26C7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9B4CD5F-A71F-4819-B407-103FF4254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50EBA-6D78-4742-B967-8D25AFDFA249}" type="slidenum">
              <a:rPr lang="ko-KR" altLang="en-US" smtClean="0"/>
              <a:t>‹#›</a:t>
            </a:fld>
            <a:endParaRPr lang="ko-KR" altLang="en-US"/>
          </a:p>
        </p:txBody>
      </p:sp>
    </p:spTree>
    <p:extLst>
      <p:ext uri="{BB962C8B-B14F-4D97-AF65-F5344CB8AC3E}">
        <p14:creationId xmlns:p14="http://schemas.microsoft.com/office/powerpoint/2010/main" val="47769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akalabblog.wordpress.com/2017/07/18/wavenetnsynth-deep-audio-generative-models/" TargetMode="External"/><Relationship Id="rId2" Type="http://schemas.openxmlformats.org/officeDocument/2006/relationships/hyperlink" Target="http://www.modulabs.co.kr/?module=file&amp;act=procFileDownload&amp;file_srl=19972&amp;sid=3cb67a2e845035fe1beb87ac3c4ca4d4&amp;module_srl=1795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2400" dirty="0"/>
              <a:t>3-3</a:t>
            </a:r>
            <a:br>
              <a:rPr lang="en-US" altLang="ko-KR" sz="2400" dirty="0"/>
            </a:br>
            <a:r>
              <a:rPr lang="en-US" altLang="ko-KR" sz="2400" dirty="0"/>
              <a:t>The architecture of the encoder, decoder, and confusion network mostly</a:t>
            </a:r>
            <a:br>
              <a:rPr lang="en-US" altLang="ko-KR" sz="2400" dirty="0"/>
            </a:br>
            <a:r>
              <a:rPr lang="en-US" altLang="ko-KR" sz="2400" dirty="0"/>
              <a:t>reuse the successful </a:t>
            </a:r>
            <a:r>
              <a:rPr lang="en-US" altLang="ko-KR" sz="2400" dirty="0" err="1"/>
              <a:t>WaveNet</a:t>
            </a:r>
            <a:r>
              <a:rPr lang="en-US" altLang="ko-KR" sz="2400" dirty="0"/>
              <a:t> autoencoder architecture</a:t>
            </a:r>
            <a:endParaRPr lang="ko-KR" altLang="en-US" sz="2400" dirty="0"/>
          </a:p>
        </p:txBody>
      </p:sp>
      <p:sp>
        <p:nvSpPr>
          <p:cNvPr id="3" name="내용 개체 틀 2">
            <a:extLst>
              <a:ext uri="{FF2B5EF4-FFF2-40B4-BE49-F238E27FC236}">
                <a16:creationId xmlns:a16="http://schemas.microsoft.com/office/drawing/2014/main" id="{59A30CC0-4745-4B6F-952B-8CDF7CCE35D5}"/>
              </a:ext>
            </a:extLst>
          </p:cNvPr>
          <p:cNvSpPr>
            <a:spLocks noGrp="1"/>
          </p:cNvSpPr>
          <p:nvPr>
            <p:ph idx="1"/>
          </p:nvPr>
        </p:nvSpPr>
        <p:spPr/>
        <p:txBody>
          <a:bodyPr/>
          <a:lstStyle/>
          <a:p>
            <a:endParaRPr lang="en-US" altLang="ko-KR" dirty="0"/>
          </a:p>
          <a:p>
            <a:endParaRPr lang="en-US" altLang="ko-KR" dirty="0"/>
          </a:p>
          <a:p>
            <a:pPr marL="0" indent="0">
              <a:buNone/>
            </a:pPr>
            <a:r>
              <a:rPr lang="ko-KR" altLang="en-US" dirty="0"/>
              <a:t>이게 핵심이다</a:t>
            </a:r>
            <a:r>
              <a:rPr lang="en-US" altLang="ko-KR" dirty="0"/>
              <a:t>.</a:t>
            </a:r>
          </a:p>
          <a:p>
            <a:endParaRPr lang="en-US" altLang="ko-KR" dirty="0"/>
          </a:p>
          <a:p>
            <a:pPr marL="0" indent="0">
              <a:buNone/>
            </a:pPr>
            <a:r>
              <a:rPr lang="en-US" altLang="ko-KR" dirty="0"/>
              <a:t>encoder, decoder, confusion network</a:t>
            </a:r>
            <a:r>
              <a:rPr lang="ko-KR" altLang="en-US" dirty="0"/>
              <a:t>가</a:t>
            </a:r>
            <a:endParaRPr lang="en-US" altLang="ko-KR" dirty="0"/>
          </a:p>
          <a:p>
            <a:pPr marL="0" indent="0">
              <a:buNone/>
            </a:pPr>
            <a:r>
              <a:rPr lang="en-US" altLang="ko-KR" dirty="0" err="1"/>
              <a:t>Wavenet</a:t>
            </a:r>
            <a:r>
              <a:rPr lang="en-US" altLang="ko-KR" dirty="0"/>
              <a:t> autoencoder</a:t>
            </a:r>
            <a:r>
              <a:rPr lang="ko-KR" altLang="en-US" dirty="0"/>
              <a:t>를 재사용한다는 점</a:t>
            </a:r>
            <a:r>
              <a:rPr lang="en-US" altLang="ko-KR" dirty="0"/>
              <a:t>!</a:t>
            </a:r>
          </a:p>
          <a:p>
            <a:endParaRPr lang="ko-KR" altLang="en-US" dirty="0"/>
          </a:p>
        </p:txBody>
      </p:sp>
    </p:spTree>
    <p:extLst>
      <p:ext uri="{BB962C8B-B14F-4D97-AF65-F5344CB8AC3E}">
        <p14:creationId xmlns:p14="http://schemas.microsoft.com/office/powerpoint/2010/main" val="311913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26E4AF8B-431C-4569-A49E-C8ED79141A63}"/>
              </a:ext>
            </a:extLst>
          </p:cNvPr>
          <p:cNvSpPr>
            <a:spLocks noGrp="1"/>
          </p:cNvSpPr>
          <p:nvPr>
            <p:ph type="title"/>
          </p:nvPr>
        </p:nvSpPr>
        <p:spPr>
          <a:xfrm>
            <a:off x="838200" y="365125"/>
            <a:ext cx="10515600" cy="5182235"/>
          </a:xfrm>
        </p:spPr>
        <p:txBody>
          <a:bodyPr>
            <a:noAutofit/>
          </a:bodyPr>
          <a:lstStyle/>
          <a:p>
            <a:br>
              <a:rPr lang="en-US" altLang="ko-KR" sz="2400" b="1" dirty="0"/>
            </a:br>
            <a:r>
              <a:rPr lang="en-US" altLang="ko-KR" sz="2400" b="1" dirty="0"/>
              <a:t>Confusion network</a:t>
            </a:r>
            <a:br>
              <a:rPr lang="en-US" altLang="ko-KR" sz="2400" b="1" dirty="0"/>
            </a:br>
            <a:br>
              <a:rPr lang="en-US" altLang="ko-KR" sz="2400" b="1" dirty="0"/>
            </a:br>
            <a:r>
              <a:rPr lang="en-US" altLang="ko-KR" sz="2400" b="1" dirty="0"/>
              <a:t>generate</a:t>
            </a:r>
            <a:r>
              <a:rPr lang="ko-KR" altLang="en-US" sz="2400" b="1" dirty="0"/>
              <a:t> </a:t>
            </a:r>
            <a:r>
              <a:rPr lang="en-US" altLang="ko-KR" sz="2400" b="1" dirty="0"/>
              <a:t>model</a:t>
            </a:r>
            <a:r>
              <a:rPr lang="ko-KR" altLang="en-US" sz="2400" b="1" dirty="0"/>
              <a:t>에서</a:t>
            </a:r>
            <a:br>
              <a:rPr lang="en-US" altLang="ko-KR" sz="2400" b="1" dirty="0"/>
            </a:br>
            <a:r>
              <a:rPr lang="ko-KR" altLang="en-US" sz="2400" b="1" dirty="0"/>
              <a:t>성능측정으로 많이 쓴다는데</a:t>
            </a:r>
            <a:br>
              <a:rPr lang="en-US" altLang="ko-KR" sz="2400" b="1" dirty="0"/>
            </a:br>
            <a:r>
              <a:rPr lang="ko-KR" altLang="en-US" sz="2400" b="1" dirty="0" err="1"/>
              <a:t>뭔소린지</a:t>
            </a:r>
            <a:r>
              <a:rPr lang="ko-KR" altLang="en-US" sz="2400" b="1" dirty="0"/>
              <a:t> 모르겠다</a:t>
            </a:r>
            <a:r>
              <a:rPr lang="en-US" altLang="ko-KR" sz="2400" b="1" dirty="0"/>
              <a:t>. </a:t>
            </a:r>
            <a:r>
              <a:rPr lang="ko-KR" altLang="en-US" sz="2400" b="1" dirty="0"/>
              <a:t>띵띵</a:t>
            </a:r>
            <a:r>
              <a:rPr lang="en-US" altLang="ko-KR" sz="2400" b="1" dirty="0"/>
              <a:t>..</a:t>
            </a:r>
            <a:br>
              <a:rPr lang="en-US" altLang="ko-KR" sz="2400" b="1" dirty="0"/>
            </a:br>
            <a:br>
              <a:rPr lang="en-US" altLang="ko-KR" sz="2400" b="1" dirty="0"/>
            </a:br>
            <a:br>
              <a:rPr lang="en-US" altLang="ko-KR" sz="2400" b="1" dirty="0"/>
            </a:br>
            <a:r>
              <a:rPr lang="en-US" altLang="ko-KR" sz="1800" dirty="0"/>
              <a:t>A Confusion Network (CN) G is a weighted directed graph with a start node, an end node, and word labels over its edges. The CN has the peculiarity that each path from the start node to the end node goes through all the other nodes. As shown in Figure 1, a CN can be represented as a matrix of words whose columns have different depths. Each word </a:t>
            </a:r>
            <a:r>
              <a:rPr lang="en-US" altLang="ko-KR" sz="1800" dirty="0" err="1"/>
              <a:t>wj,k</a:t>
            </a:r>
            <a:r>
              <a:rPr lang="en-US" altLang="ko-KR" sz="1800" dirty="0"/>
              <a:t> in G is identified by its column j and its position k in the column; word </a:t>
            </a:r>
            <a:r>
              <a:rPr lang="en-US" altLang="ko-KR" sz="1800" dirty="0" err="1"/>
              <a:t>wj,k</a:t>
            </a:r>
            <a:r>
              <a:rPr lang="en-US" altLang="ko-KR" sz="1800" dirty="0"/>
              <a:t> is associated to the weight </a:t>
            </a:r>
            <a:r>
              <a:rPr lang="en-US" altLang="ko-KR" sz="1800" dirty="0" err="1"/>
              <a:t>pj,k</a:t>
            </a:r>
            <a:r>
              <a:rPr lang="en-US" altLang="ko-KR" sz="1800" dirty="0"/>
              <a:t> corresponding to the posterior probability </a:t>
            </a:r>
            <a:r>
              <a:rPr lang="en-US" altLang="ko-KR" sz="1800" dirty="0" err="1"/>
              <a:t>Pr</a:t>
            </a:r>
            <a:r>
              <a:rPr lang="en-US" altLang="ko-KR" sz="1800" dirty="0"/>
              <a:t>(f = </a:t>
            </a:r>
            <a:r>
              <a:rPr lang="en-US" altLang="ko-KR" sz="1800" dirty="0" err="1"/>
              <a:t>wj,k</a:t>
            </a:r>
            <a:r>
              <a:rPr lang="en-US" altLang="ko-KR" sz="1800" dirty="0"/>
              <a:t> | o, j) of having f = </a:t>
            </a:r>
            <a:r>
              <a:rPr lang="en-US" altLang="ko-KR" sz="1800" dirty="0" err="1"/>
              <a:t>wj,k</a:t>
            </a:r>
            <a:r>
              <a:rPr lang="en-US" altLang="ko-KR" sz="1800" dirty="0"/>
              <a:t> at position j given o. A realization f = f1, . . . , </a:t>
            </a:r>
            <a:r>
              <a:rPr lang="en-US" altLang="ko-KR" sz="1800" dirty="0" err="1"/>
              <a:t>fm</a:t>
            </a:r>
            <a:r>
              <a:rPr lang="en-US" altLang="ko-KR" sz="1800" dirty="0"/>
              <a:t> of G is associated with the probability </a:t>
            </a:r>
            <a:r>
              <a:rPr lang="en-US" altLang="ko-KR" sz="1800" dirty="0" err="1"/>
              <a:t>Pr</a:t>
            </a:r>
            <a:r>
              <a:rPr lang="en-US" altLang="ko-KR" sz="1800" dirty="0"/>
              <a:t>(f | o), which is factorized as follows: </a:t>
            </a:r>
            <a:r>
              <a:rPr lang="en-US" altLang="ko-KR" sz="1800" dirty="0" err="1"/>
              <a:t>Pr</a:t>
            </a:r>
            <a:r>
              <a:rPr lang="en-US" altLang="ko-KR" sz="1800" dirty="0"/>
              <a:t>(f | o) = </a:t>
            </a:r>
            <a:r>
              <a:rPr lang="en-US" altLang="ko-KR" sz="1800" dirty="0" err="1"/>
              <a:t>Ym</a:t>
            </a:r>
            <a:r>
              <a:rPr lang="en-US" altLang="ko-KR" sz="1800" dirty="0"/>
              <a:t> j=1 </a:t>
            </a:r>
            <a:r>
              <a:rPr lang="en-US" altLang="ko-KR" sz="1800" dirty="0" err="1"/>
              <a:t>Pr</a:t>
            </a:r>
            <a:r>
              <a:rPr lang="en-US" altLang="ko-KR" sz="1800" dirty="0"/>
              <a:t>(fj | o, j) (3) The generation of a CN from an ASR word-graph [9] can also produce special empty-words  in some columns. These empty-words permit to generate source sentences of different length and are treated differently from regular words only at the level of feature functions. </a:t>
            </a:r>
            <a:endParaRPr lang="ko-KR" altLang="en-US" sz="1800" b="1" dirty="0"/>
          </a:p>
        </p:txBody>
      </p:sp>
      <p:pic>
        <p:nvPicPr>
          <p:cNvPr id="1026" name="Picture 2" descr="Figure 2. Word graph and corresponding confusion network.">
            <a:extLst>
              <a:ext uri="{FF2B5EF4-FFF2-40B4-BE49-F238E27FC236}">
                <a16:creationId xmlns:a16="http://schemas.microsoft.com/office/drawing/2014/main" id="{276469CC-2D9F-4684-A041-400F9DBF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12" y="365125"/>
            <a:ext cx="5075948" cy="239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05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26E4AF8B-431C-4569-A49E-C8ED79141A63}"/>
              </a:ext>
            </a:extLst>
          </p:cNvPr>
          <p:cNvSpPr>
            <a:spLocks noGrp="1"/>
          </p:cNvSpPr>
          <p:nvPr>
            <p:ph type="title"/>
          </p:nvPr>
        </p:nvSpPr>
        <p:spPr>
          <a:xfrm>
            <a:off x="838200" y="365125"/>
            <a:ext cx="10515600" cy="5182235"/>
          </a:xfrm>
        </p:spPr>
        <p:txBody>
          <a:bodyPr>
            <a:noAutofit/>
          </a:bodyPr>
          <a:lstStyle/>
          <a:p>
            <a:r>
              <a:rPr lang="en-US" altLang="ko-KR" sz="2400" b="1" dirty="0"/>
              <a:t>Confusion network</a:t>
            </a:r>
            <a:r>
              <a:rPr lang="ko-KR" altLang="en-US" sz="2400" b="1" dirty="0"/>
              <a:t>은 참고논문과 같은데</a:t>
            </a:r>
            <a:br>
              <a:rPr lang="en-US" altLang="ko-KR" sz="2400" b="1" dirty="0"/>
            </a:br>
            <a:br>
              <a:rPr lang="en-US" altLang="ko-KR" sz="2400" b="1" dirty="0"/>
            </a:br>
            <a:r>
              <a:rPr lang="en-US" altLang="ko-KR" sz="2400" b="1" dirty="0"/>
              <a:t>3</a:t>
            </a:r>
            <a:r>
              <a:rPr lang="ko-KR" altLang="en-US" sz="2400" b="1" dirty="0"/>
              <a:t>개의 </a:t>
            </a:r>
            <a:r>
              <a:rPr lang="en-US" altLang="ko-KR" sz="2400" b="1" dirty="0"/>
              <a:t>1d convolution layer</a:t>
            </a:r>
            <a:r>
              <a:rPr lang="ko-KR" altLang="en-US" sz="2400" b="1" dirty="0"/>
              <a:t>를 사용하였고</a:t>
            </a:r>
            <a:br>
              <a:rPr lang="en-US" altLang="ko-KR" sz="2400" b="1" dirty="0"/>
            </a:br>
            <a:br>
              <a:rPr lang="en-US" altLang="ko-KR" sz="2400" b="1" dirty="0"/>
            </a:br>
            <a:r>
              <a:rPr lang="en-US" altLang="ko-KR" sz="2400" b="1" dirty="0" err="1"/>
              <a:t>elu</a:t>
            </a:r>
            <a:r>
              <a:rPr lang="en-US" altLang="ko-KR" sz="2400" b="1" dirty="0"/>
              <a:t> activate function</a:t>
            </a:r>
            <a:r>
              <a:rPr lang="ko-KR" altLang="en-US" sz="2400" b="1" dirty="0"/>
              <a:t>을 사용하였다</a:t>
            </a:r>
            <a:r>
              <a:rPr lang="en-US" altLang="ko-KR" sz="2400" b="1" dirty="0"/>
              <a:t>.</a:t>
            </a:r>
            <a:br>
              <a:rPr lang="en-US" altLang="ko-KR" sz="2400" b="1" dirty="0"/>
            </a:br>
            <a:br>
              <a:rPr lang="en-US" altLang="ko-KR" sz="2400" b="1" dirty="0"/>
            </a:br>
            <a:br>
              <a:rPr lang="en-US" altLang="ko-KR" sz="2400" b="1" dirty="0"/>
            </a:br>
            <a:r>
              <a:rPr lang="en-US" altLang="ko-KR" sz="1400" dirty="0"/>
              <a:t>def </a:t>
            </a:r>
            <a:r>
              <a:rPr lang="en-US" altLang="ko-KR" sz="1400" dirty="0" err="1"/>
              <a:t>elu_func</a:t>
            </a:r>
            <a:r>
              <a:rPr lang="en-US" altLang="ko-KR" sz="1400" dirty="0"/>
              <a:t>(x): # ELU(Exponential linear unit)</a:t>
            </a:r>
            <a:br>
              <a:rPr lang="en-US" altLang="ko-KR" sz="1400" dirty="0"/>
            </a:br>
            <a:r>
              <a:rPr lang="en-US" altLang="ko-KR" sz="1400" dirty="0"/>
              <a:t>    return (x&gt;=0)*x + (x&lt;0)*0.01*(</a:t>
            </a:r>
            <a:r>
              <a:rPr lang="en-US" altLang="ko-KR" sz="1400" dirty="0" err="1"/>
              <a:t>np.exp</a:t>
            </a:r>
            <a:r>
              <a:rPr lang="en-US" altLang="ko-KR" sz="1400" dirty="0"/>
              <a:t>(x)-1)</a:t>
            </a:r>
            <a:br>
              <a:rPr lang="en-US" altLang="ko-KR" sz="1400" dirty="0"/>
            </a:br>
            <a:br>
              <a:rPr lang="en-US" altLang="ko-KR" sz="1800" b="1" dirty="0"/>
            </a:br>
            <a:br>
              <a:rPr lang="en-US" altLang="ko-KR" sz="1800" b="1" dirty="0"/>
            </a:br>
            <a:r>
              <a:rPr lang="ko-KR" altLang="en-US" sz="1800" b="1" dirty="0"/>
              <a:t>참고논문 봐도 </a:t>
            </a:r>
            <a:r>
              <a:rPr lang="en-US" altLang="ko-KR" sz="1800" b="1" dirty="0"/>
              <a:t>confusion </a:t>
            </a:r>
            <a:r>
              <a:rPr lang="en-US" altLang="ko-KR" sz="1800" b="1" dirty="0" err="1"/>
              <a:t>networ</a:t>
            </a:r>
            <a:r>
              <a:rPr lang="ko-KR" altLang="en-US" sz="1800" b="1" dirty="0"/>
              <a:t>가 </a:t>
            </a:r>
            <a:r>
              <a:rPr lang="ko-KR" altLang="en-US" sz="1800" b="1" dirty="0" err="1"/>
              <a:t>어디있는지</a:t>
            </a:r>
            <a:r>
              <a:rPr lang="en-US" altLang="ko-KR" sz="1800" b="1" dirty="0"/>
              <a:t>…</a:t>
            </a:r>
            <a:endParaRPr lang="ko-KR" altLang="en-US" sz="1800" b="1" dirty="0"/>
          </a:p>
        </p:txBody>
      </p:sp>
      <p:pic>
        <p:nvPicPr>
          <p:cNvPr id="2" name="그림 1">
            <a:extLst>
              <a:ext uri="{FF2B5EF4-FFF2-40B4-BE49-F238E27FC236}">
                <a16:creationId xmlns:a16="http://schemas.microsoft.com/office/drawing/2014/main" id="{1C76B30F-B2EA-41EA-B2A6-0C71A943486F}"/>
              </a:ext>
            </a:extLst>
          </p:cNvPr>
          <p:cNvPicPr>
            <a:picLocks noChangeAspect="1"/>
          </p:cNvPicPr>
          <p:nvPr/>
        </p:nvPicPr>
        <p:blipFill>
          <a:blip r:embed="rId2"/>
          <a:stretch>
            <a:fillRect/>
          </a:stretch>
        </p:blipFill>
        <p:spPr>
          <a:xfrm>
            <a:off x="7013153" y="2493012"/>
            <a:ext cx="4200732" cy="3263260"/>
          </a:xfrm>
          <a:prstGeom prst="rect">
            <a:avLst/>
          </a:prstGeom>
        </p:spPr>
      </p:pic>
    </p:spTree>
    <p:extLst>
      <p:ext uri="{BB962C8B-B14F-4D97-AF65-F5344CB8AC3E}">
        <p14:creationId xmlns:p14="http://schemas.microsoft.com/office/powerpoint/2010/main" val="209623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A6BED-1234-4A57-8BFF-45E7CC62CEAC}"/>
              </a:ext>
            </a:extLst>
          </p:cNvPr>
          <p:cNvSpPr>
            <a:spLocks noGrp="1"/>
          </p:cNvSpPr>
          <p:nvPr>
            <p:ph type="title"/>
          </p:nvPr>
        </p:nvSpPr>
        <p:spPr/>
        <p:txBody>
          <a:bodyPr/>
          <a:lstStyle/>
          <a:p>
            <a:r>
              <a:rPr lang="ko-KR" altLang="en-US" dirty="0"/>
              <a:t>출처</a:t>
            </a:r>
          </a:p>
        </p:txBody>
      </p:sp>
      <p:sp>
        <p:nvSpPr>
          <p:cNvPr id="3" name="내용 개체 틀 2">
            <a:extLst>
              <a:ext uri="{FF2B5EF4-FFF2-40B4-BE49-F238E27FC236}">
                <a16:creationId xmlns:a16="http://schemas.microsoft.com/office/drawing/2014/main" id="{1009D95B-4B5B-4BEC-90AE-68B96A94D622}"/>
              </a:ext>
            </a:extLst>
          </p:cNvPr>
          <p:cNvSpPr>
            <a:spLocks noGrp="1"/>
          </p:cNvSpPr>
          <p:nvPr>
            <p:ph idx="1"/>
          </p:nvPr>
        </p:nvSpPr>
        <p:spPr/>
        <p:txBody>
          <a:bodyPr/>
          <a:lstStyle/>
          <a:p>
            <a:r>
              <a:rPr lang="en-US" altLang="ko-KR" dirty="0">
                <a:hlinkClick r:id="rId2"/>
              </a:rPr>
              <a:t>http://www.modulabs.co.kr/?module=file&amp;act=procFileDownload&amp;file_srl=19972&amp;sid=3cb67a2e845035fe1beb87ac3c4ca4d4&amp;module_srl=17958</a:t>
            </a:r>
            <a:endParaRPr lang="en-US" altLang="ko-KR" dirty="0"/>
          </a:p>
          <a:p>
            <a:r>
              <a:rPr lang="en-US" altLang="ko-KR" dirty="0">
                <a:hlinkClick r:id="rId3"/>
              </a:rPr>
              <a:t>https://kakalabblog.wordpress.com/2017/07/18/wavenetnsynth-deep-audio-generative-models/</a:t>
            </a:r>
            <a:endParaRPr lang="ko-KR" altLang="en-US" dirty="0"/>
          </a:p>
        </p:txBody>
      </p:sp>
    </p:spTree>
    <p:extLst>
      <p:ext uri="{BB962C8B-B14F-4D97-AF65-F5344CB8AC3E}">
        <p14:creationId xmlns:p14="http://schemas.microsoft.com/office/powerpoint/2010/main" val="80042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3600" b="1" dirty="0" err="1"/>
              <a:t>Wavenet</a:t>
            </a:r>
            <a:r>
              <a:rPr lang="en-US" altLang="ko-KR" sz="3600" b="1" dirty="0"/>
              <a:t> autoencoder </a:t>
            </a:r>
            <a:r>
              <a:rPr lang="ko-KR" altLang="en-US" sz="3600" b="1" dirty="0"/>
              <a:t>개요</a:t>
            </a:r>
          </a:p>
        </p:txBody>
      </p:sp>
      <p:sp>
        <p:nvSpPr>
          <p:cNvPr id="3" name="내용 개체 틀 2">
            <a:extLst>
              <a:ext uri="{FF2B5EF4-FFF2-40B4-BE49-F238E27FC236}">
                <a16:creationId xmlns:a16="http://schemas.microsoft.com/office/drawing/2014/main" id="{59A30CC0-4745-4B6F-952B-8CDF7CCE35D5}"/>
              </a:ext>
            </a:extLst>
          </p:cNvPr>
          <p:cNvSpPr>
            <a:spLocks noGrp="1"/>
          </p:cNvSpPr>
          <p:nvPr>
            <p:ph idx="1"/>
          </p:nvPr>
        </p:nvSpPr>
        <p:spPr/>
        <p:txBody>
          <a:bodyPr>
            <a:normAutofit fontScale="77500" lnSpcReduction="20000"/>
          </a:bodyPr>
          <a:lstStyle/>
          <a:p>
            <a:r>
              <a:rPr lang="en-US" altLang="ko-KR" dirty="0"/>
              <a:t>Google Brain/DeepMind </a:t>
            </a:r>
            <a:r>
              <a:rPr lang="ko-KR" altLang="en-US" dirty="0"/>
              <a:t>가 만든 오디오 신호 합성 방법</a:t>
            </a:r>
            <a:endParaRPr lang="en-US" altLang="ko-KR" dirty="0"/>
          </a:p>
          <a:p>
            <a:pPr marL="0" indent="0">
              <a:buNone/>
            </a:pPr>
            <a:r>
              <a:rPr lang="en-US" altLang="ko-KR" dirty="0"/>
              <a:t>-&gt;</a:t>
            </a:r>
            <a:r>
              <a:rPr lang="ko-KR" altLang="en-US" dirty="0"/>
              <a:t> </a:t>
            </a:r>
            <a:r>
              <a:rPr lang="en-US" altLang="ko-KR" dirty="0"/>
              <a:t>Audio</a:t>
            </a:r>
            <a:r>
              <a:rPr lang="ko-KR" altLang="en-US" dirty="0"/>
              <a:t>용 </a:t>
            </a:r>
            <a:r>
              <a:rPr lang="en-US" altLang="ko-KR" dirty="0"/>
              <a:t>Autoencoder</a:t>
            </a:r>
            <a:r>
              <a:rPr lang="ko-KR" altLang="en-US" dirty="0"/>
              <a:t>를 제안</a:t>
            </a:r>
            <a:endParaRPr lang="en-US" altLang="ko-KR" dirty="0"/>
          </a:p>
          <a:p>
            <a:pPr marL="0" indent="0">
              <a:buNone/>
            </a:pPr>
            <a:endParaRPr lang="en-US" altLang="ko-KR" dirty="0"/>
          </a:p>
          <a:p>
            <a:pPr marL="0" indent="0">
              <a:lnSpc>
                <a:spcPct val="120000"/>
              </a:lnSpc>
              <a:buNone/>
            </a:pPr>
            <a:r>
              <a:rPr lang="ko-KR" altLang="en-US" dirty="0"/>
              <a:t>해결하고자 하는 문제 </a:t>
            </a:r>
            <a:r>
              <a:rPr lang="en-US" altLang="ko-KR" dirty="0"/>
              <a:t>: </a:t>
            </a:r>
            <a:r>
              <a:rPr lang="en-US" altLang="ko-KR" dirty="0" err="1"/>
              <a:t>WaveNet</a:t>
            </a:r>
            <a:r>
              <a:rPr lang="ko-KR" altLang="en-US" dirty="0"/>
              <a:t>은 음악을 </a:t>
            </a:r>
            <a:r>
              <a:rPr lang="en-US" altLang="ko-KR" dirty="0"/>
              <a:t>unconditional</a:t>
            </a:r>
            <a:r>
              <a:rPr lang="ko-KR" altLang="en-US" dirty="0"/>
              <a:t>하게</a:t>
            </a:r>
            <a:r>
              <a:rPr lang="en-US" altLang="ko-KR" dirty="0"/>
              <a:t>generation</a:t>
            </a:r>
            <a:r>
              <a:rPr lang="ko-KR" altLang="en-US" dirty="0"/>
              <a:t>하면</a:t>
            </a:r>
            <a:r>
              <a:rPr lang="en-US" altLang="ko-KR" dirty="0"/>
              <a:t>, babbling </a:t>
            </a:r>
            <a:r>
              <a:rPr lang="ko-KR" altLang="en-US" dirty="0"/>
              <a:t>과 같은 문제가 생김</a:t>
            </a:r>
            <a:r>
              <a:rPr lang="en-US" altLang="ko-KR" dirty="0"/>
              <a:t>. (</a:t>
            </a:r>
            <a:r>
              <a:rPr lang="ko-KR" altLang="en-US" dirty="0"/>
              <a:t>잡음 문제</a:t>
            </a:r>
            <a:r>
              <a:rPr lang="en-US" altLang="ko-KR" dirty="0"/>
              <a:t>!)</a:t>
            </a:r>
          </a:p>
          <a:p>
            <a:pPr marL="514350" indent="-514350">
              <a:lnSpc>
                <a:spcPct val="120000"/>
              </a:lnSpc>
              <a:buAutoNum type="arabicPeriod"/>
            </a:pPr>
            <a:r>
              <a:rPr lang="en-US" altLang="ko-KR" dirty="0"/>
              <a:t>External </a:t>
            </a:r>
            <a:r>
              <a:rPr lang="en-US" altLang="ko-KR" dirty="0" err="1"/>
              <a:t>conditio</a:t>
            </a:r>
            <a:r>
              <a:rPr lang="ko-KR" altLang="en-US" dirty="0"/>
              <a:t>을 주는 대신</a:t>
            </a:r>
            <a:r>
              <a:rPr lang="en-US" altLang="ko-KR" dirty="0"/>
              <a:t>, </a:t>
            </a:r>
            <a:r>
              <a:rPr lang="ko-KR" altLang="en-US" dirty="0"/>
              <a:t>입력 </a:t>
            </a:r>
            <a:r>
              <a:rPr lang="en-US" altLang="ko-KR" dirty="0"/>
              <a:t>x </a:t>
            </a:r>
            <a:r>
              <a:rPr lang="ko-KR" altLang="en-US" dirty="0"/>
              <a:t>로부터 </a:t>
            </a:r>
            <a:r>
              <a:rPr lang="en-US" altLang="ko-KR" dirty="0">
                <a:solidFill>
                  <a:srgbClr val="FF0000"/>
                </a:solidFill>
              </a:rPr>
              <a:t>condition(latent vector, embedding vector)</a:t>
            </a:r>
            <a:r>
              <a:rPr lang="ko-KR" altLang="en-US" dirty="0"/>
              <a:t>을 만들어주면 어 떨까</a:t>
            </a:r>
            <a:r>
              <a:rPr lang="en-US" altLang="ko-KR" dirty="0"/>
              <a:t>?</a:t>
            </a:r>
          </a:p>
          <a:p>
            <a:pPr marL="514350" indent="-514350">
              <a:lnSpc>
                <a:spcPct val="120000"/>
              </a:lnSpc>
              <a:buAutoNum type="arabicPeriod"/>
            </a:pPr>
            <a:r>
              <a:rPr lang="ko-KR" altLang="en-US" dirty="0"/>
              <a:t>이것을 학습하기 위해 </a:t>
            </a:r>
            <a:r>
              <a:rPr lang="en-US" altLang="ko-KR" dirty="0" err="1"/>
              <a:t>encodin</a:t>
            </a:r>
            <a:r>
              <a:rPr lang="ko-KR" altLang="en-US" dirty="0"/>
              <a:t>된 </a:t>
            </a:r>
            <a:r>
              <a:rPr lang="en-US" altLang="ko-KR" dirty="0"/>
              <a:t>embedding</a:t>
            </a:r>
            <a:r>
              <a:rPr lang="ko-KR" altLang="en-US" dirty="0"/>
              <a:t>으로부터 다시 입력 </a:t>
            </a:r>
            <a:r>
              <a:rPr lang="en-US" altLang="ko-KR" dirty="0"/>
              <a:t>x</a:t>
            </a:r>
            <a:r>
              <a:rPr lang="ko-KR" altLang="en-US" dirty="0"/>
              <a:t>를 만들어내게 해보자</a:t>
            </a:r>
            <a:r>
              <a:rPr lang="en-US" altLang="ko-KR" dirty="0"/>
              <a:t>. </a:t>
            </a:r>
          </a:p>
          <a:p>
            <a:pPr marL="514350" indent="-514350">
              <a:buAutoNum type="arabicPeriod"/>
            </a:pPr>
            <a:endParaRPr lang="en-US" altLang="ko-KR" dirty="0"/>
          </a:p>
          <a:p>
            <a:pPr marL="0" indent="0">
              <a:buNone/>
            </a:pPr>
            <a:r>
              <a:rPr lang="en-US" altLang="ko-KR" dirty="0">
                <a:sym typeface="Wingdings" panose="05000000000000000000" pitchFamily="2" charset="2"/>
              </a:rPr>
              <a:t> </a:t>
            </a:r>
            <a:r>
              <a:rPr lang="en-US" altLang="ko-KR" dirty="0" err="1"/>
              <a:t>WaveNet</a:t>
            </a:r>
            <a:r>
              <a:rPr lang="en-US" altLang="ko-KR" dirty="0"/>
              <a:t> Autoencoder</a:t>
            </a:r>
            <a:endParaRPr lang="ko-KR" altLang="en-US" dirty="0"/>
          </a:p>
          <a:p>
            <a:pPr marL="0" indent="0">
              <a:buNone/>
            </a:pPr>
            <a:endParaRPr lang="ko-KR" altLang="en-US" dirty="0"/>
          </a:p>
        </p:txBody>
      </p:sp>
    </p:spTree>
    <p:extLst>
      <p:ext uri="{BB962C8B-B14F-4D97-AF65-F5344CB8AC3E}">
        <p14:creationId xmlns:p14="http://schemas.microsoft.com/office/powerpoint/2010/main" val="142278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3600" b="1" dirty="0" err="1"/>
              <a:t>Wavenet</a:t>
            </a:r>
            <a:r>
              <a:rPr lang="en-US" altLang="ko-KR" sz="3600" b="1" dirty="0"/>
              <a:t> autoencoder </a:t>
            </a:r>
            <a:r>
              <a:rPr lang="ko-KR" altLang="en-US" sz="3600" b="1" dirty="0"/>
              <a:t>개요</a:t>
            </a:r>
          </a:p>
        </p:txBody>
      </p:sp>
      <p:pic>
        <p:nvPicPr>
          <p:cNvPr id="6" name="그림 5">
            <a:extLst>
              <a:ext uri="{FF2B5EF4-FFF2-40B4-BE49-F238E27FC236}">
                <a16:creationId xmlns:a16="http://schemas.microsoft.com/office/drawing/2014/main" id="{CACC6295-CB6D-4C01-9993-FF86F305CA4E}"/>
              </a:ext>
            </a:extLst>
          </p:cNvPr>
          <p:cNvPicPr>
            <a:picLocks noChangeAspect="1"/>
          </p:cNvPicPr>
          <p:nvPr/>
        </p:nvPicPr>
        <p:blipFill>
          <a:blip r:embed="rId2"/>
          <a:stretch>
            <a:fillRect/>
          </a:stretch>
        </p:blipFill>
        <p:spPr>
          <a:xfrm>
            <a:off x="430636" y="2104509"/>
            <a:ext cx="5123892" cy="3270417"/>
          </a:xfrm>
          <a:prstGeom prst="rect">
            <a:avLst/>
          </a:prstGeom>
        </p:spPr>
      </p:pic>
      <p:pic>
        <p:nvPicPr>
          <p:cNvPr id="7" name="그림 6">
            <a:extLst>
              <a:ext uri="{FF2B5EF4-FFF2-40B4-BE49-F238E27FC236}">
                <a16:creationId xmlns:a16="http://schemas.microsoft.com/office/drawing/2014/main" id="{49F4FC7B-0DF8-4522-B108-E6BD9183A90A}"/>
              </a:ext>
            </a:extLst>
          </p:cNvPr>
          <p:cNvPicPr>
            <a:picLocks noChangeAspect="1"/>
          </p:cNvPicPr>
          <p:nvPr/>
        </p:nvPicPr>
        <p:blipFill>
          <a:blip r:embed="rId3"/>
          <a:stretch>
            <a:fillRect/>
          </a:stretch>
        </p:blipFill>
        <p:spPr>
          <a:xfrm>
            <a:off x="6096000" y="1968539"/>
            <a:ext cx="5982645" cy="3542355"/>
          </a:xfrm>
          <a:prstGeom prst="rect">
            <a:avLst/>
          </a:prstGeom>
        </p:spPr>
      </p:pic>
    </p:spTree>
    <p:extLst>
      <p:ext uri="{BB962C8B-B14F-4D97-AF65-F5344CB8AC3E}">
        <p14:creationId xmlns:p14="http://schemas.microsoft.com/office/powerpoint/2010/main" val="196516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3600" b="1" dirty="0" err="1"/>
              <a:t>Wavenet</a:t>
            </a:r>
            <a:r>
              <a:rPr lang="en-US" altLang="ko-KR" sz="3600" b="1" dirty="0"/>
              <a:t> autoencoder </a:t>
            </a:r>
            <a:r>
              <a:rPr lang="ko-KR" altLang="en-US" sz="3600" b="1" dirty="0"/>
              <a:t>개요</a:t>
            </a:r>
          </a:p>
        </p:txBody>
      </p:sp>
      <p:pic>
        <p:nvPicPr>
          <p:cNvPr id="3" name="그림 2">
            <a:extLst>
              <a:ext uri="{FF2B5EF4-FFF2-40B4-BE49-F238E27FC236}">
                <a16:creationId xmlns:a16="http://schemas.microsoft.com/office/drawing/2014/main" id="{9F765733-C815-4D3B-A214-0902035A0B3B}"/>
              </a:ext>
            </a:extLst>
          </p:cNvPr>
          <p:cNvPicPr>
            <a:picLocks noChangeAspect="1"/>
          </p:cNvPicPr>
          <p:nvPr/>
        </p:nvPicPr>
        <p:blipFill>
          <a:blip r:embed="rId2"/>
          <a:stretch>
            <a:fillRect/>
          </a:stretch>
        </p:blipFill>
        <p:spPr>
          <a:xfrm>
            <a:off x="838200" y="2224988"/>
            <a:ext cx="6210930" cy="3526612"/>
          </a:xfrm>
          <a:prstGeom prst="rect">
            <a:avLst/>
          </a:prstGeom>
        </p:spPr>
      </p:pic>
    </p:spTree>
    <p:extLst>
      <p:ext uri="{BB962C8B-B14F-4D97-AF65-F5344CB8AC3E}">
        <p14:creationId xmlns:p14="http://schemas.microsoft.com/office/powerpoint/2010/main" val="59592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AFDAE4-1A8A-4966-979A-4C6F0F62541C}"/>
              </a:ext>
            </a:extLst>
          </p:cNvPr>
          <p:cNvSpPr>
            <a:spLocks noGrp="1"/>
          </p:cNvSpPr>
          <p:nvPr>
            <p:ph type="title"/>
          </p:nvPr>
        </p:nvSpPr>
        <p:spPr/>
        <p:txBody>
          <a:bodyPr>
            <a:normAutofit/>
          </a:bodyPr>
          <a:lstStyle/>
          <a:p>
            <a:r>
              <a:rPr lang="en-US" altLang="ko-KR" sz="3600" b="1" dirty="0"/>
              <a:t>Encoder</a:t>
            </a:r>
            <a:endParaRPr lang="ko-KR" altLang="en-US" sz="3600" b="1" dirty="0"/>
          </a:p>
        </p:txBody>
      </p:sp>
      <p:sp>
        <p:nvSpPr>
          <p:cNvPr id="7" name="내용 개체 틀 6">
            <a:extLst>
              <a:ext uri="{FF2B5EF4-FFF2-40B4-BE49-F238E27FC236}">
                <a16:creationId xmlns:a16="http://schemas.microsoft.com/office/drawing/2014/main" id="{F9037DF8-297B-4D0D-B64F-D8FC07182A11}"/>
              </a:ext>
            </a:extLst>
          </p:cNvPr>
          <p:cNvSpPr>
            <a:spLocks noGrp="1"/>
          </p:cNvSpPr>
          <p:nvPr>
            <p:ph idx="1"/>
          </p:nvPr>
        </p:nvSpPr>
        <p:spPr/>
        <p:txBody>
          <a:bodyPr>
            <a:normAutofit lnSpcReduction="10000"/>
          </a:bodyPr>
          <a:lstStyle/>
          <a:p>
            <a:pPr marL="0" indent="0">
              <a:buNone/>
            </a:pPr>
            <a:r>
              <a:rPr lang="en-US" altLang="ko-KR" dirty="0"/>
              <a:t>Encoder</a:t>
            </a:r>
            <a:r>
              <a:rPr lang="ko-KR" altLang="en-US" dirty="0"/>
              <a:t>는 </a:t>
            </a:r>
            <a:r>
              <a:rPr lang="en-US" altLang="ko-KR" dirty="0"/>
              <a:t>fully convolutional network</a:t>
            </a:r>
            <a:br>
              <a:rPr lang="en-US" altLang="ko-KR" dirty="0"/>
            </a:br>
            <a:br>
              <a:rPr lang="en-US" altLang="ko-KR" dirty="0"/>
            </a:br>
            <a:r>
              <a:rPr lang="en-US" altLang="ko-KR" dirty="0"/>
              <a:t>10</a:t>
            </a:r>
            <a:r>
              <a:rPr lang="ko-KR" altLang="en-US" dirty="0"/>
              <a:t>개의 </a:t>
            </a:r>
            <a:r>
              <a:rPr lang="en-US" altLang="ko-KR" dirty="0"/>
              <a:t>residual layer</a:t>
            </a:r>
            <a:r>
              <a:rPr lang="ko-KR" altLang="en-US" dirty="0"/>
              <a:t> </a:t>
            </a:r>
            <a:r>
              <a:rPr lang="en-US" altLang="ko-KR" dirty="0"/>
              <a:t>x</a:t>
            </a:r>
            <a:r>
              <a:rPr lang="ko-KR" altLang="en-US" dirty="0"/>
              <a:t> </a:t>
            </a:r>
            <a:r>
              <a:rPr lang="en-US" altLang="ko-KR" dirty="0"/>
              <a:t>3</a:t>
            </a:r>
            <a:r>
              <a:rPr lang="ko-KR" altLang="en-US" dirty="0"/>
              <a:t> </a:t>
            </a:r>
            <a:r>
              <a:rPr lang="en-US" altLang="ko-KR" dirty="0"/>
              <a:t>block</a:t>
            </a:r>
            <a:r>
              <a:rPr lang="ko-KR" altLang="en-US" dirty="0"/>
              <a:t> </a:t>
            </a:r>
            <a:r>
              <a:rPr lang="en-US" altLang="ko-KR" dirty="0"/>
              <a:t>= total 30</a:t>
            </a:r>
            <a:br>
              <a:rPr lang="en-US" altLang="ko-KR" dirty="0"/>
            </a:br>
            <a:r>
              <a:rPr lang="ko-KR" altLang="en-US" dirty="0"/>
              <a:t>각각은 </a:t>
            </a:r>
            <a:r>
              <a:rPr lang="en-US" altLang="ko-KR" dirty="0" err="1"/>
              <a:t>relu</a:t>
            </a:r>
            <a:r>
              <a:rPr lang="en-US" altLang="ko-KR" dirty="0"/>
              <a:t> </a:t>
            </a:r>
            <a:r>
              <a:rPr lang="ko-KR" altLang="en-US" dirty="0"/>
              <a:t>활성화 함수 가지고 있고</a:t>
            </a:r>
            <a:br>
              <a:rPr lang="en-US" altLang="ko-KR" dirty="0"/>
            </a:br>
            <a:br>
              <a:rPr lang="en-US" altLang="ko-KR" dirty="0"/>
            </a:br>
            <a:r>
              <a:rPr lang="en-US" altLang="ko-KR" dirty="0"/>
              <a:t>30</a:t>
            </a:r>
            <a:r>
              <a:rPr lang="ko-KR" altLang="en-US" dirty="0"/>
              <a:t>번 다하면 </a:t>
            </a:r>
            <a:r>
              <a:rPr lang="en-US" altLang="ko-KR" dirty="0"/>
              <a:t>1x1 layer</a:t>
            </a:r>
            <a:r>
              <a:rPr lang="ko-KR" altLang="en-US" dirty="0"/>
              <a:t>와 </a:t>
            </a:r>
            <a:r>
              <a:rPr lang="en-US" altLang="ko-KR" dirty="0"/>
              <a:t>average pooling layer</a:t>
            </a:r>
            <a:r>
              <a:rPr lang="ko-KR" altLang="en-US" dirty="0"/>
              <a:t>를 지남</a:t>
            </a:r>
            <a:br>
              <a:rPr lang="en-US" altLang="ko-KR" dirty="0"/>
            </a:br>
            <a:br>
              <a:rPr lang="en-US" altLang="ko-KR" dirty="0"/>
            </a:br>
            <a:r>
              <a:rPr lang="en-US" altLang="ko-KR" dirty="0"/>
              <a:t>kernel size</a:t>
            </a:r>
            <a:r>
              <a:rPr lang="ko-KR" altLang="en-US" dirty="0"/>
              <a:t>는 </a:t>
            </a:r>
            <a:r>
              <a:rPr lang="en-US" altLang="ko-KR" dirty="0"/>
              <a:t>50ms</a:t>
            </a:r>
            <a:r>
              <a:rPr lang="ko-KR" altLang="en-US" dirty="0"/>
              <a:t>면 </a:t>
            </a:r>
            <a:r>
              <a:rPr lang="en-US" altLang="ko-KR" dirty="0"/>
              <a:t>800 samples</a:t>
            </a:r>
            <a:r>
              <a:rPr lang="ko-KR" altLang="en-US" dirty="0"/>
              <a:t>를 얻음</a:t>
            </a:r>
            <a:br>
              <a:rPr lang="en-US" altLang="ko-KR" dirty="0"/>
            </a:br>
            <a:br>
              <a:rPr lang="en-US" altLang="ko-KR" dirty="0"/>
            </a:br>
            <a:r>
              <a:rPr lang="en-US" altLang="ko-KR" dirty="0" err="1"/>
              <a:t>downsampling</a:t>
            </a:r>
            <a:r>
              <a:rPr lang="ko-KR" altLang="en-US" dirty="0"/>
              <a:t>은  샘플링 주기를 낮추는 것</a:t>
            </a:r>
            <a:br>
              <a:rPr lang="en-US" altLang="ko-KR" dirty="0"/>
            </a:br>
            <a:r>
              <a:rPr lang="en-US" altLang="ko-KR" dirty="0"/>
              <a:t>ex) [1, 2, 3, 4, 5, 6, 7] =&gt; [1, 4, 7]</a:t>
            </a:r>
            <a:br>
              <a:rPr lang="en-US" altLang="ko-KR" dirty="0"/>
            </a:br>
            <a:r>
              <a:rPr lang="en-US" altLang="ko-KR" dirty="0"/>
              <a:t>12.5 </a:t>
            </a:r>
            <a:r>
              <a:rPr lang="ko-KR" altLang="en-US" dirty="0"/>
              <a:t>정도로 </a:t>
            </a:r>
            <a:r>
              <a:rPr lang="en-US" altLang="ko-KR" dirty="0"/>
              <a:t>down sampling</a:t>
            </a:r>
            <a:r>
              <a:rPr lang="ko-KR" altLang="en-US" dirty="0"/>
              <a:t>을 함</a:t>
            </a:r>
          </a:p>
        </p:txBody>
      </p:sp>
    </p:spTree>
    <p:extLst>
      <p:ext uri="{BB962C8B-B14F-4D97-AF65-F5344CB8AC3E}">
        <p14:creationId xmlns:p14="http://schemas.microsoft.com/office/powerpoint/2010/main" val="410442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D333EB5-B25E-4E42-A8DB-ED026F8F4351}"/>
              </a:ext>
            </a:extLst>
          </p:cNvPr>
          <p:cNvPicPr>
            <a:picLocks noChangeAspect="1"/>
          </p:cNvPicPr>
          <p:nvPr/>
        </p:nvPicPr>
        <p:blipFill>
          <a:blip r:embed="rId2"/>
          <a:stretch>
            <a:fillRect/>
          </a:stretch>
        </p:blipFill>
        <p:spPr>
          <a:xfrm>
            <a:off x="269240" y="2101474"/>
            <a:ext cx="8554720" cy="4654926"/>
          </a:xfrm>
          <a:prstGeom prst="rect">
            <a:avLst/>
          </a:prstGeom>
        </p:spPr>
      </p:pic>
      <p:sp>
        <p:nvSpPr>
          <p:cNvPr id="4" name="제목 3">
            <a:extLst>
              <a:ext uri="{FF2B5EF4-FFF2-40B4-BE49-F238E27FC236}">
                <a16:creationId xmlns:a16="http://schemas.microsoft.com/office/drawing/2014/main" id="{94CB9210-44D4-4437-82E8-D396A0C509E0}"/>
              </a:ext>
            </a:extLst>
          </p:cNvPr>
          <p:cNvSpPr>
            <a:spLocks noGrp="1"/>
          </p:cNvSpPr>
          <p:nvPr>
            <p:ph type="title"/>
          </p:nvPr>
        </p:nvSpPr>
        <p:spPr>
          <a:xfrm>
            <a:off x="269240" y="365125"/>
            <a:ext cx="10515600" cy="1325563"/>
          </a:xfrm>
        </p:spPr>
        <p:txBody>
          <a:bodyPr>
            <a:noAutofit/>
          </a:bodyPr>
          <a:lstStyle/>
          <a:p>
            <a:r>
              <a:rPr lang="en-US" altLang="ko-KR" sz="2400" dirty="0"/>
              <a:t>Encoder </a:t>
            </a:r>
            <a:r>
              <a:rPr lang="ko-KR" altLang="en-US" sz="2400" dirty="0"/>
              <a:t>부분만 보면</a:t>
            </a:r>
            <a:r>
              <a:rPr lang="en-US" altLang="ko-KR" sz="2400" dirty="0"/>
              <a:t> residual block</a:t>
            </a:r>
            <a:r>
              <a:rPr lang="ko-KR" altLang="en-US" sz="2400" dirty="0"/>
              <a:t>부터 </a:t>
            </a:r>
            <a:r>
              <a:rPr lang="en-US" altLang="ko-KR" sz="2400" dirty="0"/>
              <a:t>avg pool</a:t>
            </a:r>
            <a:r>
              <a:rPr lang="ko-KR" altLang="en-US" sz="2400" dirty="0"/>
              <a:t>까지 보면 된다</a:t>
            </a:r>
            <a:r>
              <a:rPr lang="en-US" altLang="ko-KR" sz="2400" dirty="0"/>
              <a:t>.</a:t>
            </a:r>
            <a:br>
              <a:rPr lang="en-US" altLang="ko-KR" sz="2400" dirty="0"/>
            </a:br>
            <a:r>
              <a:rPr lang="ko-KR" altLang="en-US" sz="2400" dirty="0"/>
              <a:t>논문에서 </a:t>
            </a:r>
            <a:r>
              <a:rPr lang="en-US" altLang="ko-KR" sz="2400" dirty="0"/>
              <a:t>stride</a:t>
            </a:r>
            <a:r>
              <a:rPr lang="ko-KR" altLang="en-US" sz="2400" dirty="0"/>
              <a:t>기준은 나와있지 않지만  </a:t>
            </a:r>
            <a:r>
              <a:rPr lang="en-US" altLang="ko-KR" sz="2400" dirty="0"/>
              <a:t>50 x 16 = 800</a:t>
            </a:r>
            <a:r>
              <a:rPr lang="ko-KR" altLang="en-US" sz="2400" dirty="0" err="1"/>
              <a:t>인것으로</a:t>
            </a:r>
            <a:r>
              <a:rPr lang="ko-KR" altLang="en-US" sz="2400" dirty="0"/>
              <a:t> 보아 </a:t>
            </a:r>
            <a:br>
              <a:rPr lang="en-US" altLang="ko-KR" sz="2400" dirty="0"/>
            </a:br>
            <a:r>
              <a:rPr lang="en-US" altLang="ko-KR" sz="2400" dirty="0"/>
              <a:t>50ms</a:t>
            </a:r>
            <a:r>
              <a:rPr lang="ko-KR" altLang="en-US" sz="2400" dirty="0"/>
              <a:t>가 </a:t>
            </a:r>
            <a:r>
              <a:rPr lang="en-US" altLang="ko-KR" sz="2400" dirty="0"/>
              <a:t>encoder </a:t>
            </a:r>
            <a:r>
              <a:rPr lang="ko-KR" altLang="en-US" sz="2400" dirty="0"/>
              <a:t>결과값이고 그것을 </a:t>
            </a:r>
            <a:r>
              <a:rPr lang="en-US" altLang="ko-KR" sz="2400" dirty="0"/>
              <a:t>10000samples/</a:t>
            </a:r>
            <a:r>
              <a:rPr lang="ko-KR" altLang="en-US" sz="2400" dirty="0"/>
              <a:t>초를 인풋으로 넣어</a:t>
            </a:r>
            <a:br>
              <a:rPr lang="en-US" altLang="ko-KR" sz="2400" dirty="0"/>
            </a:br>
            <a:r>
              <a:rPr lang="en-US" altLang="ko-KR" sz="2400" dirty="0"/>
              <a:t>12.5</a:t>
            </a:r>
            <a:r>
              <a:rPr lang="ko-KR" altLang="en-US" sz="2400" dirty="0"/>
              <a:t>의 </a:t>
            </a:r>
            <a:r>
              <a:rPr lang="ko-KR" altLang="en-US" sz="2400" dirty="0" err="1"/>
              <a:t>다운샘플링</a:t>
            </a:r>
            <a:r>
              <a:rPr lang="ko-KR" altLang="en-US" sz="2400" dirty="0"/>
              <a:t> 계수</a:t>
            </a:r>
            <a:r>
              <a:rPr lang="en-US" altLang="ko-KR" sz="2400" dirty="0"/>
              <a:t>(</a:t>
            </a:r>
            <a:r>
              <a:rPr lang="ko-KR" altLang="en-US" sz="2400" dirty="0"/>
              <a:t>압축</a:t>
            </a:r>
            <a:r>
              <a:rPr lang="en-US" altLang="ko-KR" sz="2400" dirty="0"/>
              <a:t>)</a:t>
            </a:r>
            <a:r>
              <a:rPr lang="ko-KR" altLang="en-US" sz="2400" dirty="0"/>
              <a:t>를 얻은 듯 합니다</a:t>
            </a:r>
            <a:r>
              <a:rPr lang="en-US" altLang="ko-KR" sz="2400" dirty="0"/>
              <a:t>!</a:t>
            </a:r>
            <a:br>
              <a:rPr lang="en-US" altLang="ko-KR" sz="2400" dirty="0"/>
            </a:br>
            <a:r>
              <a:rPr lang="en-US" altLang="ko-KR" sz="2400" dirty="0"/>
              <a:t>10000/(50 x 16) = 12.5</a:t>
            </a:r>
            <a:endParaRPr lang="ko-KR" altLang="en-US" sz="2400" dirty="0"/>
          </a:p>
        </p:txBody>
      </p:sp>
    </p:spTree>
    <p:extLst>
      <p:ext uri="{BB962C8B-B14F-4D97-AF65-F5344CB8AC3E}">
        <p14:creationId xmlns:p14="http://schemas.microsoft.com/office/powerpoint/2010/main" val="158951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3600" b="1" dirty="0"/>
              <a:t>decoder</a:t>
            </a:r>
            <a:endParaRPr lang="ko-KR" altLang="en-US" sz="3600" b="1" dirty="0"/>
          </a:p>
        </p:txBody>
      </p:sp>
      <p:sp>
        <p:nvSpPr>
          <p:cNvPr id="6" name="내용 개체 틀 5">
            <a:extLst>
              <a:ext uri="{FF2B5EF4-FFF2-40B4-BE49-F238E27FC236}">
                <a16:creationId xmlns:a16="http://schemas.microsoft.com/office/drawing/2014/main" id="{0FC12C73-BF2F-477C-A06A-F232DA483BA0}"/>
              </a:ext>
            </a:extLst>
          </p:cNvPr>
          <p:cNvSpPr>
            <a:spLocks noGrp="1"/>
          </p:cNvSpPr>
          <p:nvPr>
            <p:ph idx="1"/>
          </p:nvPr>
        </p:nvSpPr>
        <p:spPr/>
        <p:txBody>
          <a:bodyPr/>
          <a:lstStyle/>
          <a:p>
            <a:pPr marL="0" indent="0">
              <a:buNone/>
            </a:pPr>
            <a:r>
              <a:rPr lang="ko-KR" altLang="en-US" dirty="0"/>
              <a:t>컨디션을 만들어 내기 위해</a:t>
            </a:r>
            <a:endParaRPr lang="en-US" altLang="ko-KR" dirty="0"/>
          </a:p>
          <a:p>
            <a:pPr marL="0" indent="0">
              <a:buNone/>
            </a:pPr>
            <a:endParaRPr lang="en-US" altLang="ko-KR" dirty="0"/>
          </a:p>
          <a:p>
            <a:pPr marL="0" indent="0">
              <a:buNone/>
            </a:pPr>
            <a:r>
              <a:rPr lang="ko-KR" altLang="en-US" dirty="0"/>
              <a:t>인코더로부터 주어진 벡터와 타겟 </a:t>
            </a:r>
            <a:r>
              <a:rPr lang="ko-KR" altLang="en-US" dirty="0" err="1"/>
              <a:t>싱어의</a:t>
            </a:r>
            <a:r>
              <a:rPr lang="ko-KR" altLang="en-US" dirty="0"/>
              <a:t> </a:t>
            </a:r>
            <a:r>
              <a:rPr lang="ko-KR" altLang="en-US" dirty="0" err="1"/>
              <a:t>임베딩</a:t>
            </a:r>
            <a:r>
              <a:rPr lang="en-US" altLang="ko-KR" dirty="0"/>
              <a:t>(128</a:t>
            </a:r>
            <a:r>
              <a:rPr lang="ko-KR" altLang="en-US" dirty="0"/>
              <a:t>차원</a:t>
            </a:r>
            <a:r>
              <a:rPr lang="en-US" altLang="ko-KR" dirty="0"/>
              <a:t>)</a:t>
            </a:r>
            <a:r>
              <a:rPr lang="ko-KR" altLang="en-US" dirty="0"/>
              <a:t>과 </a:t>
            </a:r>
            <a:r>
              <a:rPr lang="ko-KR" altLang="en-US" dirty="0" err="1"/>
              <a:t>합쳐야한다</a:t>
            </a:r>
            <a:r>
              <a:rPr lang="en-US" altLang="ko-KR" dirty="0"/>
              <a:t>.</a:t>
            </a:r>
          </a:p>
          <a:p>
            <a:pPr marL="0" indent="0">
              <a:buNone/>
            </a:pPr>
            <a:endParaRPr lang="en-US" altLang="ko-KR" dirty="0"/>
          </a:p>
          <a:p>
            <a:pPr marL="0" indent="0">
              <a:buNone/>
            </a:pPr>
            <a:r>
              <a:rPr lang="ko-KR" altLang="en-US" dirty="0"/>
              <a:t>이 벡터의 절반은 시간에 따라 변하고 반은 변하지 않는다</a:t>
            </a:r>
            <a:r>
              <a:rPr lang="en-US" altLang="ko-KR" dirty="0"/>
              <a:t>.</a:t>
            </a:r>
          </a:p>
          <a:p>
            <a:pPr marL="0" indent="0">
              <a:buNone/>
            </a:pPr>
            <a:endParaRPr lang="en-US" altLang="ko-KR" dirty="0"/>
          </a:p>
          <a:p>
            <a:pPr marL="0" indent="0">
              <a:buNone/>
            </a:pPr>
            <a:r>
              <a:rPr lang="ko-KR" altLang="en-US" dirty="0"/>
              <a:t>인코딩은 잠시 </a:t>
            </a:r>
            <a:r>
              <a:rPr lang="en-US" altLang="ko-KR" dirty="0" err="1"/>
              <a:t>upsampled</a:t>
            </a:r>
            <a:r>
              <a:rPr lang="ko-KR" altLang="en-US" dirty="0"/>
              <a:t>된다</a:t>
            </a:r>
            <a:r>
              <a:rPr lang="en-US" altLang="ko-KR" dirty="0"/>
              <a:t>.</a:t>
            </a:r>
            <a:endParaRPr lang="ko-KR" altLang="en-US" dirty="0"/>
          </a:p>
        </p:txBody>
      </p:sp>
    </p:spTree>
    <p:extLst>
      <p:ext uri="{BB962C8B-B14F-4D97-AF65-F5344CB8AC3E}">
        <p14:creationId xmlns:p14="http://schemas.microsoft.com/office/powerpoint/2010/main" val="397928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8960D5-97B0-4035-92E6-B25B0592FA10}"/>
              </a:ext>
            </a:extLst>
          </p:cNvPr>
          <p:cNvSpPr>
            <a:spLocks noGrp="1"/>
          </p:cNvSpPr>
          <p:nvPr>
            <p:ph type="title"/>
          </p:nvPr>
        </p:nvSpPr>
        <p:spPr/>
        <p:txBody>
          <a:bodyPr>
            <a:noAutofit/>
          </a:bodyPr>
          <a:lstStyle/>
          <a:p>
            <a:r>
              <a:rPr lang="en-US" altLang="ko-KR" sz="3600" b="1" dirty="0"/>
              <a:t>decoder</a:t>
            </a:r>
            <a:endParaRPr lang="ko-KR" altLang="en-US" sz="3600" b="1" dirty="0"/>
          </a:p>
        </p:txBody>
      </p:sp>
      <p:pic>
        <p:nvPicPr>
          <p:cNvPr id="7" name="그림 6">
            <a:extLst>
              <a:ext uri="{FF2B5EF4-FFF2-40B4-BE49-F238E27FC236}">
                <a16:creationId xmlns:a16="http://schemas.microsoft.com/office/drawing/2014/main" id="{76964502-B045-480F-933B-DCE6DD0B8838}"/>
              </a:ext>
            </a:extLst>
          </p:cNvPr>
          <p:cNvPicPr>
            <a:picLocks noChangeAspect="1"/>
          </p:cNvPicPr>
          <p:nvPr/>
        </p:nvPicPr>
        <p:blipFill>
          <a:blip r:embed="rId2"/>
          <a:stretch>
            <a:fillRect/>
          </a:stretch>
        </p:blipFill>
        <p:spPr>
          <a:xfrm>
            <a:off x="269240" y="1917516"/>
            <a:ext cx="7777018" cy="4231751"/>
          </a:xfrm>
          <a:prstGeom prst="rect">
            <a:avLst/>
          </a:prstGeom>
        </p:spPr>
      </p:pic>
      <p:sp>
        <p:nvSpPr>
          <p:cNvPr id="4" name="내용 개체 틀 3">
            <a:extLst>
              <a:ext uri="{FF2B5EF4-FFF2-40B4-BE49-F238E27FC236}">
                <a16:creationId xmlns:a16="http://schemas.microsoft.com/office/drawing/2014/main" id="{D3688EB3-EFD0-4CAF-ADFE-D69F1445656A}"/>
              </a:ext>
            </a:extLst>
          </p:cNvPr>
          <p:cNvSpPr>
            <a:spLocks noGrp="1"/>
          </p:cNvSpPr>
          <p:nvPr>
            <p:ph idx="1"/>
          </p:nvPr>
        </p:nvSpPr>
        <p:spPr>
          <a:xfrm>
            <a:off x="8046258" y="1087120"/>
            <a:ext cx="3307542" cy="5089843"/>
          </a:xfrm>
        </p:spPr>
        <p:txBody>
          <a:bodyPr>
            <a:normAutofit fontScale="70000" lnSpcReduction="20000"/>
          </a:bodyPr>
          <a:lstStyle/>
          <a:p>
            <a:pPr marL="0" indent="0">
              <a:lnSpc>
                <a:spcPct val="120000"/>
              </a:lnSpc>
              <a:buNone/>
            </a:pPr>
            <a:r>
              <a:rPr lang="en-US" altLang="ko-KR" dirty="0"/>
              <a:t>Avg pool </a:t>
            </a:r>
            <a:r>
              <a:rPr lang="ko-KR" altLang="en-US" dirty="0"/>
              <a:t>다음에</a:t>
            </a:r>
            <a:endParaRPr lang="en-US" altLang="ko-KR" dirty="0"/>
          </a:p>
          <a:p>
            <a:pPr marL="0" indent="0">
              <a:lnSpc>
                <a:spcPct val="120000"/>
              </a:lnSpc>
              <a:buNone/>
            </a:pPr>
            <a:r>
              <a:rPr lang="en-US" altLang="ko-KR" dirty="0" err="1"/>
              <a:t>Concat</a:t>
            </a:r>
            <a:r>
              <a:rPr lang="ko-KR" altLang="en-US" dirty="0"/>
              <a:t>한 후</a:t>
            </a:r>
            <a:endParaRPr lang="en-US" altLang="ko-KR" dirty="0"/>
          </a:p>
          <a:p>
            <a:pPr marL="0" indent="0">
              <a:lnSpc>
                <a:spcPct val="120000"/>
              </a:lnSpc>
              <a:buNone/>
            </a:pPr>
            <a:r>
              <a:rPr lang="en-US" altLang="ko-KR" dirty="0" err="1"/>
              <a:t>upsampled</a:t>
            </a:r>
            <a:r>
              <a:rPr lang="en-US" altLang="ko-KR" dirty="0"/>
              <a:t> </a:t>
            </a:r>
            <a:r>
              <a:rPr lang="ko-KR" altLang="en-US" dirty="0"/>
              <a:t>되는 과정이다</a:t>
            </a:r>
            <a:r>
              <a:rPr lang="en-US" altLang="ko-KR" dirty="0"/>
              <a:t>.</a:t>
            </a:r>
          </a:p>
          <a:p>
            <a:pPr marL="0" indent="0">
              <a:lnSpc>
                <a:spcPct val="120000"/>
              </a:lnSpc>
              <a:buNone/>
            </a:pPr>
            <a:endParaRPr lang="en-US" altLang="ko-KR" dirty="0"/>
          </a:p>
          <a:p>
            <a:pPr marL="0" indent="0">
              <a:lnSpc>
                <a:spcPct val="120000"/>
              </a:lnSpc>
              <a:buNone/>
            </a:pPr>
            <a:r>
              <a:rPr lang="ko-KR" altLang="en-US" dirty="0" err="1"/>
              <a:t>그다음</a:t>
            </a:r>
            <a:r>
              <a:rPr lang="ko-KR" altLang="en-US" dirty="0"/>
              <a:t> 여러 번 </a:t>
            </a:r>
            <a:r>
              <a:rPr lang="en-US" altLang="ko-KR" dirty="0"/>
              <a:t>1x1 </a:t>
            </a:r>
            <a:r>
              <a:rPr lang="ko-KR" altLang="en-US" dirty="0"/>
              <a:t>레이어를 지나면서 </a:t>
            </a:r>
            <a:r>
              <a:rPr lang="en-US" altLang="ko-KR" dirty="0" err="1"/>
              <a:t>wavent</a:t>
            </a:r>
            <a:r>
              <a:rPr lang="en-US" altLang="ko-KR" dirty="0"/>
              <a:t> decoder </a:t>
            </a:r>
            <a:r>
              <a:rPr lang="ko-KR" altLang="en-US" dirty="0"/>
              <a:t>가 </a:t>
            </a:r>
            <a:r>
              <a:rPr lang="en-US" altLang="ko-KR" dirty="0"/>
              <a:t>conditional signal</a:t>
            </a:r>
            <a:r>
              <a:rPr lang="ko-KR" altLang="en-US" dirty="0"/>
              <a:t>을 받는다</a:t>
            </a:r>
            <a:r>
              <a:rPr lang="en-US" altLang="ko-KR" dirty="0"/>
              <a:t>.</a:t>
            </a:r>
          </a:p>
          <a:p>
            <a:pPr marL="0" indent="0">
              <a:lnSpc>
                <a:spcPct val="120000"/>
              </a:lnSpc>
              <a:buNone/>
            </a:pPr>
            <a:endParaRPr lang="en-US" altLang="ko-KR" dirty="0"/>
          </a:p>
          <a:p>
            <a:pPr marL="0" indent="0">
              <a:lnSpc>
                <a:spcPct val="120000"/>
              </a:lnSpc>
              <a:buNone/>
            </a:pPr>
            <a:r>
              <a:rPr lang="ko-KR" altLang="en-US" dirty="0" err="1"/>
              <a:t>디코더는</a:t>
            </a:r>
            <a:r>
              <a:rPr lang="ko-KR" altLang="en-US" dirty="0"/>
              <a:t> </a:t>
            </a:r>
            <a:endParaRPr lang="en-US" altLang="ko-KR" dirty="0"/>
          </a:p>
          <a:p>
            <a:pPr marL="0" indent="0">
              <a:lnSpc>
                <a:spcPct val="120000"/>
              </a:lnSpc>
              <a:buNone/>
            </a:pPr>
            <a:r>
              <a:rPr lang="en-US" altLang="ko-KR" dirty="0"/>
              <a:t>4 blocks of 10 residual-layers</a:t>
            </a:r>
            <a:endParaRPr lang="ko-KR" altLang="en-US" dirty="0"/>
          </a:p>
        </p:txBody>
      </p:sp>
    </p:spTree>
    <p:extLst>
      <p:ext uri="{BB962C8B-B14F-4D97-AF65-F5344CB8AC3E}">
        <p14:creationId xmlns:p14="http://schemas.microsoft.com/office/powerpoint/2010/main" val="98372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6D233CD-D515-4E3F-8CAF-EA6BE281A2C2}"/>
              </a:ext>
            </a:extLst>
          </p:cNvPr>
          <p:cNvPicPr>
            <a:picLocks noChangeAspect="1"/>
          </p:cNvPicPr>
          <p:nvPr/>
        </p:nvPicPr>
        <p:blipFill>
          <a:blip r:embed="rId2"/>
          <a:stretch>
            <a:fillRect/>
          </a:stretch>
        </p:blipFill>
        <p:spPr>
          <a:xfrm>
            <a:off x="1985962" y="1383665"/>
            <a:ext cx="8220075" cy="4781550"/>
          </a:xfrm>
          <a:prstGeom prst="rect">
            <a:avLst/>
          </a:prstGeom>
        </p:spPr>
      </p:pic>
      <p:sp>
        <p:nvSpPr>
          <p:cNvPr id="5" name="제목 1">
            <a:extLst>
              <a:ext uri="{FF2B5EF4-FFF2-40B4-BE49-F238E27FC236}">
                <a16:creationId xmlns:a16="http://schemas.microsoft.com/office/drawing/2014/main" id="{26E4AF8B-431C-4569-A49E-C8ED79141A63}"/>
              </a:ext>
            </a:extLst>
          </p:cNvPr>
          <p:cNvSpPr>
            <a:spLocks noGrp="1"/>
          </p:cNvSpPr>
          <p:nvPr>
            <p:ph type="title"/>
          </p:nvPr>
        </p:nvSpPr>
        <p:spPr>
          <a:xfrm>
            <a:off x="838200" y="365125"/>
            <a:ext cx="10515600" cy="1325563"/>
          </a:xfrm>
        </p:spPr>
        <p:txBody>
          <a:bodyPr>
            <a:noAutofit/>
          </a:bodyPr>
          <a:lstStyle/>
          <a:p>
            <a:r>
              <a:rPr lang="en-US" altLang="ko-KR" sz="3600" b="1" dirty="0"/>
              <a:t>Decoder</a:t>
            </a:r>
            <a:r>
              <a:rPr lang="ko-KR" altLang="en-US" sz="3600" b="1" dirty="0"/>
              <a:t>의 구조가 </a:t>
            </a:r>
            <a:r>
              <a:rPr lang="ko-KR" altLang="en-US" sz="3600" b="1" dirty="0" err="1"/>
              <a:t>이거랑</a:t>
            </a:r>
            <a:r>
              <a:rPr lang="ko-KR" altLang="en-US" sz="3600" b="1" dirty="0"/>
              <a:t> 같음</a:t>
            </a:r>
            <a:r>
              <a:rPr lang="en-US" altLang="ko-KR" sz="3600" b="1" dirty="0"/>
              <a:t>!</a:t>
            </a:r>
            <a:br>
              <a:rPr lang="en-US" altLang="ko-KR" sz="3600" b="1" dirty="0"/>
            </a:br>
            <a:r>
              <a:rPr lang="en-US" altLang="ko-KR" sz="3600" b="1" dirty="0"/>
              <a:t>Wave net </a:t>
            </a:r>
            <a:r>
              <a:rPr lang="ko-KR" altLang="en-US" sz="3600" b="1" dirty="0"/>
              <a:t>구조 보면 될 듯</a:t>
            </a:r>
          </a:p>
        </p:txBody>
      </p:sp>
    </p:spTree>
    <p:extLst>
      <p:ext uri="{BB962C8B-B14F-4D97-AF65-F5344CB8AC3E}">
        <p14:creationId xmlns:p14="http://schemas.microsoft.com/office/powerpoint/2010/main" val="14219375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242</Words>
  <Application>Microsoft Office PowerPoint</Application>
  <PresentationFormat>와이드스크린</PresentationFormat>
  <Paragraphs>44</Paragraphs>
  <Slides>12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12</vt:i4>
      </vt:variant>
    </vt:vector>
  </HeadingPairs>
  <TitlesOfParts>
    <vt:vector size="15" baseType="lpstr">
      <vt:lpstr>맑은 고딕</vt:lpstr>
      <vt:lpstr>Arial</vt:lpstr>
      <vt:lpstr>Office 테마</vt:lpstr>
      <vt:lpstr>3-3 The architecture of the encoder, decoder, and confusion network mostly reuse the successful WaveNet autoencoder architecture</vt:lpstr>
      <vt:lpstr>Wavenet autoencoder 개요</vt:lpstr>
      <vt:lpstr>Wavenet autoencoder 개요</vt:lpstr>
      <vt:lpstr>Wavenet autoencoder 개요</vt:lpstr>
      <vt:lpstr>Encoder</vt:lpstr>
      <vt:lpstr>Encoder 부분만 보면 residual block부터 avg pool까지 보면 된다. 논문에서 stride기준은 나와있지 않지만  50 x 16 = 800인것으로 보아  50ms가 encoder 결과값이고 그것을 10000samples/초를 인풋으로 넣어 12.5의 다운샘플링 계수(압축)를 얻은 듯 합니다! 10000/(50 x 16) = 12.5</vt:lpstr>
      <vt:lpstr>decoder</vt:lpstr>
      <vt:lpstr>decoder</vt:lpstr>
      <vt:lpstr>Decoder의 구조가 이거랑 같음! Wave net 구조 보면 될 듯</vt:lpstr>
      <vt:lpstr> Confusion network  generate model에서 성능측정으로 많이 쓴다는데 뭔소린지 모르겠다. 띵띵..   A Confusion Network (CN) G is a weighted directed graph with a start node, an end node, and word labels over its edges. The CN has the peculiarity that each path from the start node to the end node goes through all the other nodes. As shown in Figure 1, a CN can be represented as a matrix of words whose columns have different depths. Each word wj,k in G is identified by its column j and its position k in the column; word wj,k is associated to the weight pj,k corresponding to the posterior probability Pr(f = wj,k | o, j) of having f = wj,k at position j given o. A realization f = f1, . . . , fm of G is associated with the probability Pr(f | o), which is factorized as follows: Pr(f | o) = Ym j=1 Pr(fj | o, j) (3) The generation of a CN from an ASR word-graph [9] can also produce special empty-words _x000f_ in some columns. These empty-words permit to generate source sentences of different length and are treated differently from regular words only at the level of feature functions. </vt:lpstr>
      <vt:lpstr>Confusion network은 참고논문과 같은데  3개의 1d convolution layer를 사용하였고  elu activate function을 사용하였다.   def elu_func(x): # ELU(Exponential linear unit)     return (x&gt;=0)*x + (x&lt;0)*0.01*(np.exp(x)-1)   참고논문 봐도 confusion networ가 어디있는지…</vt:lpstr>
      <vt:lpstr>출처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architecture of the encoder, decoder, and confusion network mostly reuse the successful WaveNet autoencoder architecture</dc:title>
  <dc:creator>USER</dc:creator>
  <cp:lastModifiedBy>USER</cp:lastModifiedBy>
  <cp:revision>17</cp:revision>
  <dcterms:created xsi:type="dcterms:W3CDTF">2019-10-22T13:16:45Z</dcterms:created>
  <dcterms:modified xsi:type="dcterms:W3CDTF">2019-10-22T15:11:23Z</dcterms:modified>
</cp:coreProperties>
</file>