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64" r:id="rId2"/>
    <p:sldId id="256" r:id="rId3"/>
    <p:sldId id="257" r:id="rId4"/>
    <p:sldId id="268" r:id="rId5"/>
    <p:sldId id="258" r:id="rId6"/>
    <p:sldId id="259" r:id="rId7"/>
    <p:sldId id="260" r:id="rId8"/>
    <p:sldId id="265" r:id="rId9"/>
    <p:sldId id="270" r:id="rId10"/>
    <p:sldId id="269" r:id="rId11"/>
    <p:sldId id="261" r:id="rId12"/>
    <p:sldId id="262" r:id="rId13"/>
    <p:sldId id="272" r:id="rId14"/>
    <p:sldId id="263" r:id="rId15"/>
    <p:sldId id="266" r:id="rId16"/>
    <p:sldId id="271"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B21CF-662A-40EC-A290-CF066EF266EE}" v="268" dt="2022-03-21T16:34:10.252"/>
    <p1510:client id="{47A5C221-7573-4004-89AD-C588980DD118}" v="211" dt="2022-03-20T18:35:29.874"/>
    <p1510:client id="{BEE80A12-4B3C-4E8E-BFAA-BDE23CDA563C}" v="194" dt="2022-03-21T09:43:15.671"/>
    <p1510:client id="{D33570CB-CE17-4BD2-84A4-C68FE8002520}" v="595" dt="2022-03-20T12:23:39.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3/21/2022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43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870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945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239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9465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514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9063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3785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7992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929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297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16082599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04" r:id="rId6"/>
    <p:sldLayoutId id="2147483800" r:id="rId7"/>
    <p:sldLayoutId id="2147483801" r:id="rId8"/>
    <p:sldLayoutId id="2147483802" r:id="rId9"/>
    <p:sldLayoutId id="2147483803" r:id="rId10"/>
    <p:sldLayoutId id="214748380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8FB605-57D4-458A-B146-DEBE19409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9DA63232-B656-4B43-A300-CAA1B0803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
            <a:ext cx="5770041" cy="6854973"/>
          </a:xfrm>
          <a:custGeom>
            <a:avLst/>
            <a:gdLst>
              <a:gd name="connsiteX0" fmla="*/ 4486729 w 5770041"/>
              <a:gd name="connsiteY0" fmla="*/ 6106762 h 6854973"/>
              <a:gd name="connsiteX1" fmla="*/ 4800665 w 5770041"/>
              <a:gd name="connsiteY1" fmla="*/ 6333995 h 6854973"/>
              <a:gd name="connsiteX2" fmla="*/ 4583326 w 5770041"/>
              <a:gd name="connsiteY2" fmla="*/ 6709249 h 6854973"/>
              <a:gd name="connsiteX3" fmla="*/ 4208071 w 5770041"/>
              <a:gd name="connsiteY3" fmla="*/ 6491909 h 6854973"/>
              <a:gd name="connsiteX4" fmla="*/ 4425411 w 5770041"/>
              <a:gd name="connsiteY4" fmla="*/ 6116656 h 6854973"/>
              <a:gd name="connsiteX5" fmla="*/ 4486729 w 5770041"/>
              <a:gd name="connsiteY5" fmla="*/ 6106762 h 6854973"/>
              <a:gd name="connsiteX6" fmla="*/ 807356 w 5770041"/>
              <a:gd name="connsiteY6" fmla="*/ 3629507 h 6854973"/>
              <a:gd name="connsiteX7" fmla="*/ 1334768 w 5770041"/>
              <a:gd name="connsiteY7" fmla="*/ 4011258 h 6854973"/>
              <a:gd name="connsiteX8" fmla="*/ 969638 w 5770041"/>
              <a:gd name="connsiteY8" fmla="*/ 4641684 h 6854973"/>
              <a:gd name="connsiteX9" fmla="*/ 339211 w 5770041"/>
              <a:gd name="connsiteY9" fmla="*/ 4276554 h 6854973"/>
              <a:gd name="connsiteX10" fmla="*/ 704341 w 5770041"/>
              <a:gd name="connsiteY10" fmla="*/ 3646127 h 6854973"/>
              <a:gd name="connsiteX11" fmla="*/ 807356 w 5770041"/>
              <a:gd name="connsiteY11" fmla="*/ 3629507 h 6854973"/>
              <a:gd name="connsiteX12" fmla="*/ 1371230 w 5770041"/>
              <a:gd name="connsiteY12" fmla="*/ 1249705 h 6854973"/>
              <a:gd name="connsiteX13" fmla="*/ 1685165 w 5770041"/>
              <a:gd name="connsiteY13" fmla="*/ 1476937 h 6854973"/>
              <a:gd name="connsiteX14" fmla="*/ 1467825 w 5770041"/>
              <a:gd name="connsiteY14" fmla="*/ 1852192 h 6854973"/>
              <a:gd name="connsiteX15" fmla="*/ 1092572 w 5770041"/>
              <a:gd name="connsiteY15" fmla="*/ 1634852 h 6854973"/>
              <a:gd name="connsiteX16" fmla="*/ 1309911 w 5770041"/>
              <a:gd name="connsiteY16" fmla="*/ 1259598 h 6854973"/>
              <a:gd name="connsiteX17" fmla="*/ 1371230 w 5770041"/>
              <a:gd name="connsiteY17" fmla="*/ 1249705 h 6854973"/>
              <a:gd name="connsiteX18" fmla="*/ 4498168 w 5770041"/>
              <a:gd name="connsiteY18" fmla="*/ 0 h 6854973"/>
              <a:gd name="connsiteX19" fmla="*/ 5770041 w 5770041"/>
              <a:gd name="connsiteY19" fmla="*/ 0 h 6854973"/>
              <a:gd name="connsiteX20" fmla="*/ 5770041 w 5770041"/>
              <a:gd name="connsiteY20" fmla="*/ 6854973 h 6854973"/>
              <a:gd name="connsiteX21" fmla="*/ 5769442 w 5770041"/>
              <a:gd name="connsiteY21" fmla="*/ 6854877 h 6854973"/>
              <a:gd name="connsiteX22" fmla="*/ 5637425 w 5770041"/>
              <a:gd name="connsiteY22" fmla="*/ 6815874 h 6854973"/>
              <a:gd name="connsiteX23" fmla="*/ 4536573 w 5770041"/>
              <a:gd name="connsiteY23" fmla="*/ 5661350 h 6854973"/>
              <a:gd name="connsiteX24" fmla="*/ 3366938 w 5770041"/>
              <a:gd name="connsiteY24" fmla="*/ 6135965 h 6854973"/>
              <a:gd name="connsiteX25" fmla="*/ 2511930 w 5770041"/>
              <a:gd name="connsiteY25" fmla="*/ 5321186 h 6854973"/>
              <a:gd name="connsiteX26" fmla="*/ 1999783 w 5770041"/>
              <a:gd name="connsiteY26" fmla="*/ 5585552 h 6854973"/>
              <a:gd name="connsiteX27" fmla="*/ 1300324 w 5770041"/>
              <a:gd name="connsiteY27" fmla="*/ 6441713 h 6854973"/>
              <a:gd name="connsiteX28" fmla="*/ 67915 w 5770041"/>
              <a:gd name="connsiteY28" fmla="*/ 6107289 h 6854973"/>
              <a:gd name="connsiteX29" fmla="*/ 368167 w 5770041"/>
              <a:gd name="connsiteY29" fmla="*/ 5068008 h 6854973"/>
              <a:gd name="connsiteX30" fmla="*/ 1290118 w 5770041"/>
              <a:gd name="connsiteY30" fmla="*/ 4824887 h 6854973"/>
              <a:gd name="connsiteX31" fmla="*/ 2173335 w 5770041"/>
              <a:gd name="connsiteY31" fmla="*/ 4119515 h 6854973"/>
              <a:gd name="connsiteX32" fmla="*/ 1650347 w 5770041"/>
              <a:gd name="connsiteY32" fmla="*/ 3635210 h 6854973"/>
              <a:gd name="connsiteX33" fmla="*/ 873028 w 5770041"/>
              <a:gd name="connsiteY33" fmla="*/ 3056219 h 6854973"/>
              <a:gd name="connsiteX34" fmla="*/ 1103000 w 5770041"/>
              <a:gd name="connsiteY34" fmla="*/ 2438591 h 6854973"/>
              <a:gd name="connsiteX35" fmla="*/ 2160163 w 5770041"/>
              <a:gd name="connsiteY35" fmla="*/ 2377142 h 6854973"/>
              <a:gd name="connsiteX36" fmla="*/ 2667281 w 5770041"/>
              <a:gd name="connsiteY36" fmla="*/ 1904074 h 6854973"/>
              <a:gd name="connsiteX37" fmla="*/ 2261032 w 5770041"/>
              <a:gd name="connsiteY37" fmla="*/ 884073 h 6854973"/>
              <a:gd name="connsiteX38" fmla="*/ 2817235 w 5770041"/>
              <a:gd name="connsiteY38" fmla="*/ 56956 h 6854973"/>
              <a:gd name="connsiteX39" fmla="*/ 4237695 w 5770041"/>
              <a:gd name="connsiteY39" fmla="*/ 130744 h 6854973"/>
              <a:gd name="connsiteX40" fmla="*/ 4384303 w 5770041"/>
              <a:gd name="connsiteY40" fmla="*/ 68411 h 685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70041" h="6854973">
                <a:moveTo>
                  <a:pt x="4486729" y="6106762"/>
                </a:moveTo>
                <a:cubicBezTo>
                  <a:pt x="4629110" y="6098412"/>
                  <a:pt x="4762509" y="6190809"/>
                  <a:pt x="4800665" y="6333995"/>
                </a:cubicBezTo>
                <a:cubicBezTo>
                  <a:pt x="4844272" y="6497635"/>
                  <a:pt x="4746965" y="6665643"/>
                  <a:pt x="4583326" y="6709249"/>
                </a:cubicBezTo>
                <a:cubicBezTo>
                  <a:pt x="4419687" y="6752856"/>
                  <a:pt x="4251677" y="6655550"/>
                  <a:pt x="4208071" y="6491909"/>
                </a:cubicBezTo>
                <a:cubicBezTo>
                  <a:pt x="4164463" y="6328268"/>
                  <a:pt x="4261770" y="6160263"/>
                  <a:pt x="4425411" y="6116656"/>
                </a:cubicBezTo>
                <a:cubicBezTo>
                  <a:pt x="4445865" y="6111205"/>
                  <a:pt x="4466390" y="6107955"/>
                  <a:pt x="4486729" y="6106762"/>
                </a:cubicBezTo>
                <a:close/>
                <a:moveTo>
                  <a:pt x="807356" y="3629507"/>
                </a:moveTo>
                <a:cubicBezTo>
                  <a:pt x="1046555" y="3615478"/>
                  <a:pt x="1270666" y="3770707"/>
                  <a:pt x="1334768" y="4011258"/>
                </a:cubicBezTo>
                <a:cubicBezTo>
                  <a:pt x="1408028" y="4286174"/>
                  <a:pt x="1244554" y="4568425"/>
                  <a:pt x="969638" y="4641684"/>
                </a:cubicBezTo>
                <a:cubicBezTo>
                  <a:pt x="694723" y="4714944"/>
                  <a:pt x="412471" y="4551470"/>
                  <a:pt x="339211" y="4276554"/>
                </a:cubicBezTo>
                <a:cubicBezTo>
                  <a:pt x="265951" y="4001639"/>
                  <a:pt x="429425" y="3719387"/>
                  <a:pt x="704341" y="3646127"/>
                </a:cubicBezTo>
                <a:cubicBezTo>
                  <a:pt x="738706" y="3636970"/>
                  <a:pt x="773185" y="3631512"/>
                  <a:pt x="807356" y="3629507"/>
                </a:cubicBezTo>
                <a:close/>
                <a:moveTo>
                  <a:pt x="1371230" y="1249705"/>
                </a:moveTo>
                <a:cubicBezTo>
                  <a:pt x="1513609" y="1241354"/>
                  <a:pt x="1647010" y="1333752"/>
                  <a:pt x="1685165" y="1476937"/>
                </a:cubicBezTo>
                <a:cubicBezTo>
                  <a:pt x="1728772" y="1640577"/>
                  <a:pt x="1631467" y="1808586"/>
                  <a:pt x="1467825" y="1852192"/>
                </a:cubicBezTo>
                <a:cubicBezTo>
                  <a:pt x="1304186" y="1895799"/>
                  <a:pt x="1136179" y="1798492"/>
                  <a:pt x="1092572" y="1634852"/>
                </a:cubicBezTo>
                <a:cubicBezTo>
                  <a:pt x="1048965" y="1471213"/>
                  <a:pt x="1146272" y="1303205"/>
                  <a:pt x="1309911" y="1259598"/>
                </a:cubicBezTo>
                <a:cubicBezTo>
                  <a:pt x="1330367" y="1254148"/>
                  <a:pt x="1350889" y="1250899"/>
                  <a:pt x="1371230" y="1249705"/>
                </a:cubicBezTo>
                <a:close/>
                <a:moveTo>
                  <a:pt x="4498168" y="0"/>
                </a:moveTo>
                <a:lnTo>
                  <a:pt x="5770041" y="0"/>
                </a:lnTo>
                <a:lnTo>
                  <a:pt x="5770041" y="6854973"/>
                </a:lnTo>
                <a:lnTo>
                  <a:pt x="5769442" y="6854877"/>
                </a:lnTo>
                <a:cubicBezTo>
                  <a:pt x="5723608" y="6844577"/>
                  <a:pt x="5679345" y="6831541"/>
                  <a:pt x="5637425" y="6815874"/>
                </a:cubicBezTo>
                <a:cubicBezTo>
                  <a:pt x="4987247" y="6572901"/>
                  <a:pt x="5034640" y="5747526"/>
                  <a:pt x="4536573" y="5661350"/>
                </a:cubicBezTo>
                <a:cubicBezTo>
                  <a:pt x="4075989" y="5581651"/>
                  <a:pt x="3811381" y="6248167"/>
                  <a:pt x="3366938" y="6135965"/>
                </a:cubicBezTo>
                <a:cubicBezTo>
                  <a:pt x="2940721" y="6028350"/>
                  <a:pt x="2917245" y="5350279"/>
                  <a:pt x="2511930" y="5321186"/>
                </a:cubicBezTo>
                <a:cubicBezTo>
                  <a:pt x="2331951" y="5308260"/>
                  <a:pt x="2186312" y="5429562"/>
                  <a:pt x="1999783" y="5585552"/>
                </a:cubicBezTo>
                <a:cubicBezTo>
                  <a:pt x="1592136" y="5926452"/>
                  <a:pt x="1570721" y="6263131"/>
                  <a:pt x="1300324" y="6441713"/>
                </a:cubicBezTo>
                <a:cubicBezTo>
                  <a:pt x="924909" y="6689640"/>
                  <a:pt x="250959" y="6521902"/>
                  <a:pt x="67915" y="6107289"/>
                </a:cubicBezTo>
                <a:cubicBezTo>
                  <a:pt x="-90552" y="5748337"/>
                  <a:pt x="35877" y="5281668"/>
                  <a:pt x="368167" y="5068008"/>
                </a:cubicBezTo>
                <a:cubicBezTo>
                  <a:pt x="604493" y="4916067"/>
                  <a:pt x="885784" y="4976313"/>
                  <a:pt x="1290118" y="4824887"/>
                </a:cubicBezTo>
                <a:cubicBezTo>
                  <a:pt x="1341951" y="4805483"/>
                  <a:pt x="2191171" y="4479915"/>
                  <a:pt x="2173335" y="4119515"/>
                </a:cubicBezTo>
                <a:cubicBezTo>
                  <a:pt x="2162617" y="3902837"/>
                  <a:pt x="1858931" y="3744174"/>
                  <a:pt x="1650347" y="3635210"/>
                </a:cubicBezTo>
                <a:cubicBezTo>
                  <a:pt x="1092649" y="3343837"/>
                  <a:pt x="935384" y="3260434"/>
                  <a:pt x="873028" y="3056219"/>
                </a:cubicBezTo>
                <a:cubicBezTo>
                  <a:pt x="810328" y="2850849"/>
                  <a:pt x="914214" y="2568185"/>
                  <a:pt x="1103000" y="2438591"/>
                </a:cubicBezTo>
                <a:cubicBezTo>
                  <a:pt x="1399697" y="2234915"/>
                  <a:pt x="1694749" y="2554472"/>
                  <a:pt x="2160163" y="2377142"/>
                </a:cubicBezTo>
                <a:cubicBezTo>
                  <a:pt x="2221808" y="2353667"/>
                  <a:pt x="2609856" y="2204228"/>
                  <a:pt x="2667281" y="1904074"/>
                </a:cubicBezTo>
                <a:cubicBezTo>
                  <a:pt x="2740872" y="1519535"/>
                  <a:pt x="2259635" y="1349686"/>
                  <a:pt x="2261032" y="884073"/>
                </a:cubicBezTo>
                <a:cubicBezTo>
                  <a:pt x="2262013" y="554091"/>
                  <a:pt x="2508005" y="192265"/>
                  <a:pt x="2817235" y="56956"/>
                </a:cubicBezTo>
                <a:cubicBezTo>
                  <a:pt x="3306543" y="-157145"/>
                  <a:pt x="3644180" y="331698"/>
                  <a:pt x="4237695" y="130744"/>
                </a:cubicBezTo>
                <a:cubicBezTo>
                  <a:pt x="4289558" y="113189"/>
                  <a:pt x="4338438" y="92040"/>
                  <a:pt x="4384303" y="68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2C4D3C-3226-5810-5FFE-CF9713FA0160}"/>
              </a:ext>
            </a:extLst>
          </p:cNvPr>
          <p:cNvSpPr>
            <a:spLocks noGrp="1"/>
          </p:cNvSpPr>
          <p:nvPr>
            <p:ph type="title"/>
          </p:nvPr>
        </p:nvSpPr>
        <p:spPr>
          <a:xfrm>
            <a:off x="6100154" y="663959"/>
            <a:ext cx="5482246" cy="4003619"/>
          </a:xfrm>
        </p:spPr>
        <p:txBody>
          <a:bodyPr vert="horz" lIns="91440" tIns="45720" rIns="91440" bIns="45720" rtlCol="0" anchor="b">
            <a:normAutofit/>
          </a:bodyPr>
          <a:lstStyle/>
          <a:p>
            <a:pPr algn="ctr"/>
            <a:r>
              <a:rPr lang="en-US" sz="5400" dirty="0"/>
              <a:t>IT-632 Software Engineering</a:t>
            </a:r>
            <a:endParaRPr lang="en-US" dirty="0"/>
          </a:p>
        </p:txBody>
      </p:sp>
      <p:pic>
        <p:nvPicPr>
          <p:cNvPr id="4" name="Picture 4" descr="Logo&#10;&#10;Description automatically generated">
            <a:extLst>
              <a:ext uri="{FF2B5EF4-FFF2-40B4-BE49-F238E27FC236}">
                <a16:creationId xmlns:a16="http://schemas.microsoft.com/office/drawing/2014/main" id="{1EA6B890-B3C8-5681-7CBB-B86AD6F7C5F9}"/>
              </a:ext>
            </a:extLst>
          </p:cNvPr>
          <p:cNvPicPr>
            <a:picLocks noGrp="1" noChangeAspect="1"/>
          </p:cNvPicPr>
          <p:nvPr>
            <p:ph idx="1"/>
          </p:nvPr>
        </p:nvPicPr>
        <p:blipFill>
          <a:blip r:embed="rId2"/>
          <a:stretch>
            <a:fillRect/>
          </a:stretch>
        </p:blipFill>
        <p:spPr>
          <a:xfrm>
            <a:off x="635784" y="1929089"/>
            <a:ext cx="3290403" cy="3290403"/>
          </a:xfrm>
          <a:prstGeom prst="rect">
            <a:avLst/>
          </a:prstGeom>
        </p:spPr>
      </p:pic>
    </p:spTree>
    <p:extLst>
      <p:ext uri="{BB962C8B-B14F-4D97-AF65-F5344CB8AC3E}">
        <p14:creationId xmlns:p14="http://schemas.microsoft.com/office/powerpoint/2010/main" val="100611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AD8F-A46E-4EE6-BE96-84654FBC24C9}"/>
              </a:ext>
            </a:extLst>
          </p:cNvPr>
          <p:cNvSpPr>
            <a:spLocks noGrp="1"/>
          </p:cNvSpPr>
          <p:nvPr>
            <p:ph type="title"/>
          </p:nvPr>
        </p:nvSpPr>
        <p:spPr/>
        <p:txBody>
          <a:bodyPr/>
          <a:lstStyle/>
          <a:p>
            <a:pPr algn="ctr"/>
            <a:r>
              <a:rPr lang="en-US" dirty="0">
                <a:cs typeface="Posterama"/>
              </a:rPr>
              <a:t>Requirement Gathering </a:t>
            </a:r>
          </a:p>
        </p:txBody>
      </p:sp>
      <p:sp>
        <p:nvSpPr>
          <p:cNvPr id="3" name="Content Placeholder 2">
            <a:extLst>
              <a:ext uri="{FF2B5EF4-FFF2-40B4-BE49-F238E27FC236}">
                <a16:creationId xmlns:a16="http://schemas.microsoft.com/office/drawing/2014/main" id="{EBC67182-9999-48AF-B2B1-4B03ABE0305C}"/>
              </a:ext>
            </a:extLst>
          </p:cNvPr>
          <p:cNvSpPr>
            <a:spLocks noGrp="1"/>
          </p:cNvSpPr>
          <p:nvPr>
            <p:ph idx="1"/>
          </p:nvPr>
        </p:nvSpPr>
        <p:spPr/>
        <p:txBody>
          <a:bodyPr vert="horz" lIns="91440" tIns="45720" rIns="91440" bIns="45720" rtlCol="0" anchor="t">
            <a:normAutofit/>
          </a:bodyPr>
          <a:lstStyle/>
          <a:p>
            <a:pPr algn="just">
              <a:buFont typeface="Arial"/>
              <a:buChar char="•"/>
            </a:pPr>
            <a:r>
              <a:rPr lang="en-US" dirty="0">
                <a:ea typeface="+mn-lt"/>
                <a:cs typeface="+mn-lt"/>
              </a:rPr>
              <a:t> LSTM model is used to predict the stock prices.</a:t>
            </a:r>
            <a:endParaRPr lang="en-US" dirty="0"/>
          </a:p>
          <a:p>
            <a:pPr algn="just">
              <a:buFont typeface="Arial"/>
              <a:buChar char="•"/>
            </a:pPr>
            <a:r>
              <a:rPr lang="en-US" dirty="0">
                <a:ea typeface="+mn-lt"/>
                <a:cs typeface="+mn-lt"/>
              </a:rPr>
              <a:t> LSTM - The benefit of using a Long Short Term Memory neural network is that there is an extra element of long term memory, where the neural network has data about the data in prior layers as a 'memory' which allows the model to find the  relationships between the data itself and between the data and output. </a:t>
            </a:r>
            <a:endParaRPr lang="en-US" dirty="0"/>
          </a:p>
          <a:p>
            <a:pPr marL="342900" indent="-342900" algn="just">
              <a:buFont typeface="Arial,Sans-Serif"/>
              <a:buChar char="•"/>
            </a:pPr>
            <a:r>
              <a:rPr lang="en-US" dirty="0">
                <a:ea typeface="+mn-lt"/>
                <a:cs typeface="+mn-lt"/>
              </a:rPr>
              <a:t>A full stack web application is used to display the stock prediction graphs to the user.</a:t>
            </a:r>
          </a:p>
          <a:p>
            <a:pPr marL="342900" indent="-342900" algn="just">
              <a:buFont typeface="Arial,Sans-Serif"/>
              <a:buChar char="•"/>
            </a:pPr>
            <a:r>
              <a:rPr lang="en-US" dirty="0">
                <a:ea typeface="+mn-lt"/>
                <a:cs typeface="+mn-lt"/>
              </a:rPr>
              <a:t>Tools &amp; Technology Used :- Python, JavaScript, ReactJS, NodeJS, MongoDB</a:t>
            </a:r>
          </a:p>
          <a:p>
            <a:pPr algn="just"/>
            <a:endParaRPr lang="en-US" dirty="0"/>
          </a:p>
          <a:p>
            <a:endParaRPr lang="en-US" dirty="0"/>
          </a:p>
        </p:txBody>
      </p:sp>
    </p:spTree>
    <p:extLst>
      <p:ext uri="{BB962C8B-B14F-4D97-AF65-F5344CB8AC3E}">
        <p14:creationId xmlns:p14="http://schemas.microsoft.com/office/powerpoint/2010/main" val="405097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B722-DC27-41DD-BD79-15CA80C8E67E}"/>
              </a:ext>
            </a:extLst>
          </p:cNvPr>
          <p:cNvSpPr>
            <a:spLocks noGrp="1"/>
          </p:cNvSpPr>
          <p:nvPr>
            <p:ph type="title"/>
          </p:nvPr>
        </p:nvSpPr>
        <p:spPr/>
        <p:txBody>
          <a:bodyPr/>
          <a:lstStyle/>
          <a:p>
            <a:pPr algn="ctr"/>
            <a:r>
              <a:rPr lang="en-US" dirty="0">
                <a:cs typeface="Posterama"/>
              </a:rPr>
              <a:t>Functional Requirements </a:t>
            </a:r>
            <a:endParaRPr lang="en-US"/>
          </a:p>
        </p:txBody>
      </p:sp>
      <p:sp>
        <p:nvSpPr>
          <p:cNvPr id="3" name="Content Placeholder 2">
            <a:extLst>
              <a:ext uri="{FF2B5EF4-FFF2-40B4-BE49-F238E27FC236}">
                <a16:creationId xmlns:a16="http://schemas.microsoft.com/office/drawing/2014/main" id="{A37E4BFF-C38C-460E-8C57-5F250E011F52}"/>
              </a:ext>
            </a:extLst>
          </p:cNvPr>
          <p:cNvSpPr>
            <a:spLocks noGrp="1"/>
          </p:cNvSpPr>
          <p:nvPr>
            <p:ph idx="1"/>
          </p:nvPr>
        </p:nvSpPr>
        <p:spPr>
          <a:xfrm>
            <a:off x="533400" y="2115729"/>
            <a:ext cx="11858625" cy="5509734"/>
          </a:xfrm>
        </p:spPr>
        <p:txBody>
          <a:bodyPr vert="horz" lIns="91440" tIns="45720" rIns="91440" bIns="45720" rtlCol="0" anchor="t">
            <a:normAutofit fontScale="77500" lnSpcReduction="20000"/>
          </a:bodyPr>
          <a:lstStyle/>
          <a:p>
            <a:r>
              <a:rPr lang="en-US" dirty="0">
                <a:ea typeface="+mn-lt"/>
                <a:cs typeface="+mn-lt"/>
              </a:rPr>
              <a:t>These are functions or features that must be included in a system to satisfy the need of the system and the user's expectation. Some of the functional requirements for our system are listed below:-</a:t>
            </a:r>
            <a:endParaRPr lang="en-US" dirty="0"/>
          </a:p>
          <a:p>
            <a:r>
              <a:rPr lang="en-US" dirty="0">
                <a:ea typeface="+mn-lt"/>
                <a:cs typeface="+mn-lt"/>
              </a:rPr>
              <a:t>1)  New user registration – Registration of a new user.</a:t>
            </a:r>
            <a:endParaRPr lang="en-US" dirty="0"/>
          </a:p>
          <a:p>
            <a:r>
              <a:rPr lang="en-US" dirty="0">
                <a:ea typeface="+mn-lt"/>
                <a:cs typeface="+mn-lt"/>
              </a:rPr>
              <a:t>2) Data should be gathered from kaggle.com for more accurate data.</a:t>
            </a:r>
            <a:endParaRPr lang="en-US" dirty="0"/>
          </a:p>
          <a:p>
            <a:r>
              <a:rPr lang="en-US" dirty="0">
                <a:ea typeface="+mn-lt"/>
                <a:cs typeface="+mn-lt"/>
              </a:rPr>
              <a:t>3) The software should accept the .csv dataset as an input only from the admin side.</a:t>
            </a:r>
          </a:p>
          <a:p>
            <a:r>
              <a:rPr lang="en-US" dirty="0">
                <a:ea typeface="+mn-lt"/>
                <a:cs typeface="+mn-lt"/>
              </a:rPr>
              <a:t>4) User login: A registered user can login to the system by providing his user ID and</a:t>
            </a:r>
            <a:endParaRPr lang="en-US" dirty="0"/>
          </a:p>
          <a:p>
            <a:r>
              <a:rPr lang="en-US" dirty="0">
                <a:ea typeface="+mn-lt"/>
                <a:cs typeface="+mn-lt"/>
              </a:rPr>
              <a:t>     password as set by him while registering. After successful login, Home page for the</a:t>
            </a:r>
            <a:endParaRPr lang="en-US" dirty="0"/>
          </a:p>
          <a:p>
            <a:r>
              <a:rPr lang="en-US" dirty="0">
                <a:ea typeface="+mn-lt"/>
                <a:cs typeface="+mn-lt"/>
              </a:rPr>
              <a:t>     user is shown from where he can access the different functionalities.</a:t>
            </a:r>
            <a:endParaRPr lang="en-US" dirty="0"/>
          </a:p>
          <a:p>
            <a:r>
              <a:rPr lang="en-US" dirty="0">
                <a:ea typeface="+mn-lt"/>
                <a:cs typeface="+mn-lt"/>
              </a:rPr>
              <a:t>5) Users can view data of particular stock according to time period.</a:t>
            </a:r>
            <a:endParaRPr lang="en-US" dirty="0"/>
          </a:p>
          <a:p>
            <a:r>
              <a:rPr lang="en-US" dirty="0"/>
              <a:t>6) </a:t>
            </a:r>
            <a:r>
              <a:rPr lang="en-US" dirty="0">
                <a:ea typeface="+mn-lt"/>
                <a:cs typeface="+mn-lt"/>
              </a:rPr>
              <a:t> User can view the opening price and closing price of a particular stock of each day.</a:t>
            </a:r>
            <a:endParaRPr lang="en-US" dirty="0"/>
          </a:p>
          <a:p>
            <a:br>
              <a:rPr lang="en-US" dirty="0"/>
            </a:br>
            <a:r>
              <a:rPr lang="en-US" dirty="0"/>
              <a:t>7) </a:t>
            </a:r>
            <a:r>
              <a:rPr lang="en-US" dirty="0">
                <a:ea typeface="+mn-lt"/>
                <a:cs typeface="+mn-lt"/>
              </a:rPr>
              <a:t> User can set the limit of stock price to get notified whenever the stock price crosses the limit.</a:t>
            </a:r>
            <a:endParaRPr lang="en-US" dirty="0"/>
          </a:p>
          <a:p>
            <a:br>
              <a:rPr lang="en-US" dirty="0"/>
            </a:br>
            <a:endParaRPr lang="en-US"/>
          </a:p>
          <a:p>
            <a:br>
              <a:rPr lang="en-US" dirty="0"/>
            </a:br>
            <a:br>
              <a:rPr lang="en-US" dirty="0"/>
            </a:br>
            <a:br>
              <a:rPr lang="en-US" dirty="0"/>
            </a:br>
            <a:endParaRPr lang="en-US"/>
          </a:p>
        </p:txBody>
      </p:sp>
    </p:spTree>
    <p:extLst>
      <p:ext uri="{BB962C8B-B14F-4D97-AF65-F5344CB8AC3E}">
        <p14:creationId xmlns:p14="http://schemas.microsoft.com/office/powerpoint/2010/main" val="270373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8711-7DF2-4177-9FE7-0B2F855BDF61}"/>
              </a:ext>
            </a:extLst>
          </p:cNvPr>
          <p:cNvSpPr>
            <a:spLocks noGrp="1"/>
          </p:cNvSpPr>
          <p:nvPr>
            <p:ph type="title"/>
          </p:nvPr>
        </p:nvSpPr>
        <p:spPr/>
        <p:txBody>
          <a:bodyPr/>
          <a:lstStyle/>
          <a:p>
            <a:pPr algn="ctr"/>
            <a:r>
              <a:rPr lang="en-US" dirty="0">
                <a:cs typeface="Posterama"/>
              </a:rPr>
              <a:t>Non Functional Requirements</a:t>
            </a:r>
          </a:p>
        </p:txBody>
      </p:sp>
      <p:sp>
        <p:nvSpPr>
          <p:cNvPr id="3" name="Content Placeholder 2">
            <a:extLst>
              <a:ext uri="{FF2B5EF4-FFF2-40B4-BE49-F238E27FC236}">
                <a16:creationId xmlns:a16="http://schemas.microsoft.com/office/drawing/2014/main" id="{C923882B-E50C-4AB4-A3BE-BE71FA29007E}"/>
              </a:ext>
            </a:extLst>
          </p:cNvPr>
          <p:cNvSpPr>
            <a:spLocks noGrp="1"/>
          </p:cNvSpPr>
          <p:nvPr>
            <p:ph idx="1"/>
          </p:nvPr>
        </p:nvSpPr>
        <p:spPr>
          <a:xfrm>
            <a:off x="609600" y="2106204"/>
            <a:ext cx="10972800" cy="4227034"/>
          </a:xfrm>
        </p:spPr>
        <p:txBody>
          <a:bodyPr vert="horz" lIns="91440" tIns="45720" rIns="91440" bIns="45720" rtlCol="0" anchor="t">
            <a:normAutofit/>
          </a:bodyPr>
          <a:lstStyle/>
          <a:p>
            <a:r>
              <a:rPr lang="en-US" dirty="0">
                <a:ea typeface="+mn-lt"/>
                <a:cs typeface="+mn-lt"/>
              </a:rPr>
              <a:t>These are features that are included in the system on the basis of information, economic terms, security efficiency and services. Some non - functional requirements for our system are listed below :-</a:t>
            </a:r>
            <a:endParaRPr lang="en-US" dirty="0"/>
          </a:p>
          <a:p>
            <a:r>
              <a:rPr lang="en-US" dirty="0"/>
              <a:t>1) </a:t>
            </a:r>
            <a:r>
              <a:rPr lang="en-US" dirty="0">
                <a:ea typeface="+mn-lt"/>
                <a:cs typeface="+mn-lt"/>
              </a:rPr>
              <a:t> The system should provide better accuracy.</a:t>
            </a:r>
            <a:endParaRPr lang="en-US" dirty="0"/>
          </a:p>
          <a:p>
            <a:r>
              <a:rPr lang="en-US" dirty="0"/>
              <a:t>2) </a:t>
            </a:r>
            <a:r>
              <a:rPr lang="en-US" dirty="0">
                <a:ea typeface="+mn-lt"/>
                <a:cs typeface="+mn-lt"/>
              </a:rPr>
              <a:t>User should have a simple user interface to interact with the system.</a:t>
            </a:r>
          </a:p>
          <a:p>
            <a:r>
              <a:rPr lang="en-US" dirty="0"/>
              <a:t>3) </a:t>
            </a:r>
            <a:r>
              <a:rPr lang="en-US" dirty="0">
                <a:ea typeface="+mn-lt"/>
                <a:cs typeface="+mn-lt"/>
              </a:rPr>
              <a:t> User can also use the predictions of various stock prices to find the correlation and comparison between stocks.</a:t>
            </a:r>
          </a:p>
          <a:p>
            <a:r>
              <a:rPr lang="en-US" dirty="0"/>
              <a:t>4) </a:t>
            </a:r>
            <a:r>
              <a:rPr lang="en-US" dirty="0">
                <a:ea typeface="+mn-lt"/>
                <a:cs typeface="+mn-lt"/>
              </a:rPr>
              <a:t>Password reset: If user forgot his password then he can reset his account</a:t>
            </a:r>
          </a:p>
          <a:p>
            <a:endParaRPr lang="en-US" dirty="0"/>
          </a:p>
        </p:txBody>
      </p:sp>
    </p:spTree>
    <p:extLst>
      <p:ext uri="{BB962C8B-B14F-4D97-AF65-F5344CB8AC3E}">
        <p14:creationId xmlns:p14="http://schemas.microsoft.com/office/powerpoint/2010/main" val="14961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398B-EEA3-2B51-E0E2-499C7D309405}"/>
              </a:ext>
            </a:extLst>
          </p:cNvPr>
          <p:cNvSpPr>
            <a:spLocks noGrp="1"/>
          </p:cNvSpPr>
          <p:nvPr>
            <p:ph type="title"/>
          </p:nvPr>
        </p:nvSpPr>
        <p:spPr/>
        <p:txBody>
          <a:bodyPr>
            <a:normAutofit/>
          </a:bodyPr>
          <a:lstStyle/>
          <a:p>
            <a:pPr algn="ctr"/>
            <a:r>
              <a:rPr lang="en-US" dirty="0">
                <a:cs typeface="Posterama"/>
              </a:rPr>
              <a:t>Use Case</a:t>
            </a:r>
            <a:br>
              <a:rPr lang="en-US" dirty="0">
                <a:cs typeface="Posterama"/>
              </a:rPr>
            </a:br>
            <a:r>
              <a:rPr lang="en-US" sz="2000" dirty="0">
                <a:cs typeface="Posterama"/>
              </a:rPr>
              <a:t>Actors and Functionalities</a:t>
            </a:r>
            <a:endParaRPr lang="en-US" dirty="0">
              <a:cs typeface="Posterama"/>
            </a:endParaRPr>
          </a:p>
        </p:txBody>
      </p:sp>
      <p:sp>
        <p:nvSpPr>
          <p:cNvPr id="3" name="Content Placeholder 2">
            <a:extLst>
              <a:ext uri="{FF2B5EF4-FFF2-40B4-BE49-F238E27FC236}">
                <a16:creationId xmlns:a16="http://schemas.microsoft.com/office/drawing/2014/main" id="{96B9B8D2-F33C-6213-4B11-9D34245AD2CD}"/>
              </a:ext>
            </a:extLst>
          </p:cNvPr>
          <p:cNvSpPr>
            <a:spLocks noGrp="1"/>
          </p:cNvSpPr>
          <p:nvPr>
            <p:ph idx="1"/>
          </p:nvPr>
        </p:nvSpPr>
        <p:spPr>
          <a:xfrm>
            <a:off x="609600" y="2106204"/>
            <a:ext cx="10972800" cy="5046184"/>
          </a:xfrm>
        </p:spPr>
        <p:txBody>
          <a:bodyPr vert="horz" lIns="91440" tIns="45720" rIns="91440" bIns="45720" rtlCol="0" anchor="t">
            <a:normAutofit fontScale="77500" lnSpcReduction="20000"/>
          </a:bodyPr>
          <a:lstStyle/>
          <a:p>
            <a:r>
              <a:rPr lang="en-US" dirty="0">
                <a:ea typeface="+mn-lt"/>
                <a:cs typeface="+mn-lt"/>
              </a:rPr>
              <a:t>Primary Actors: - Primary actors initiate a use case and hence are somewhat independent.</a:t>
            </a:r>
            <a:endParaRPr lang="en-US" dirty="0"/>
          </a:p>
          <a:p>
            <a:r>
              <a:rPr lang="en-US" dirty="0">
                <a:ea typeface="+mn-lt"/>
                <a:cs typeface="+mn-lt"/>
              </a:rPr>
              <a:t>In our Use case diagram, the primary actor is the </a:t>
            </a:r>
            <a:r>
              <a:rPr lang="en-US" b="1" dirty="0">
                <a:ea typeface="+mn-lt"/>
                <a:cs typeface="+mn-lt"/>
              </a:rPr>
              <a:t>User</a:t>
            </a:r>
            <a:r>
              <a:rPr lang="en-US" dirty="0">
                <a:ea typeface="+mn-lt"/>
                <a:cs typeface="+mn-lt"/>
              </a:rPr>
              <a:t>.</a:t>
            </a:r>
            <a:endParaRPr lang="en-US" dirty="0"/>
          </a:p>
          <a:p>
            <a:r>
              <a:rPr lang="en-US" dirty="0">
                <a:ea typeface="+mn-lt"/>
                <a:cs typeface="+mn-lt"/>
              </a:rPr>
              <a:t>Secondary Actors: - Other actors involved in the Use Case, and they provide services to the System.</a:t>
            </a:r>
            <a:endParaRPr lang="en-US" dirty="0"/>
          </a:p>
          <a:p>
            <a:r>
              <a:rPr lang="en-US" dirty="0">
                <a:ea typeface="+mn-lt"/>
                <a:cs typeface="+mn-lt"/>
              </a:rPr>
              <a:t>In our Use Case diagram, the secondary actor is the </a:t>
            </a:r>
            <a:r>
              <a:rPr lang="en-US" b="1" dirty="0">
                <a:ea typeface="+mn-lt"/>
                <a:cs typeface="+mn-lt"/>
              </a:rPr>
              <a:t>Admin</a:t>
            </a:r>
            <a:r>
              <a:rPr lang="en-US" dirty="0">
                <a:ea typeface="+mn-lt"/>
                <a:cs typeface="+mn-lt"/>
              </a:rPr>
              <a:t>.</a:t>
            </a:r>
            <a:endParaRPr lang="en-US" dirty="0"/>
          </a:p>
          <a:p>
            <a:r>
              <a:rPr lang="en-US" dirty="0">
                <a:ea typeface="+mn-lt"/>
                <a:cs typeface="+mn-lt"/>
              </a:rPr>
              <a:t>The functionalities that we have considered are as follows: -</a:t>
            </a:r>
            <a:endParaRPr lang="en-US" dirty="0"/>
          </a:p>
          <a:p>
            <a:r>
              <a:rPr lang="en-US" dirty="0">
                <a:ea typeface="+mn-lt"/>
                <a:cs typeface="+mn-lt"/>
              </a:rPr>
              <a:t>1)     Register</a:t>
            </a:r>
            <a:endParaRPr lang="en-US" dirty="0"/>
          </a:p>
          <a:p>
            <a:r>
              <a:rPr lang="en-US" dirty="0">
                <a:ea typeface="+mn-lt"/>
                <a:cs typeface="+mn-lt"/>
              </a:rPr>
              <a:t>2)     Login</a:t>
            </a:r>
            <a:endParaRPr lang="en-US" dirty="0"/>
          </a:p>
          <a:p>
            <a:r>
              <a:rPr lang="en-US" dirty="0">
                <a:ea typeface="+mn-lt"/>
                <a:cs typeface="+mn-lt"/>
              </a:rPr>
              <a:t>3)     Compare</a:t>
            </a:r>
            <a:endParaRPr lang="en-US" dirty="0"/>
          </a:p>
          <a:p>
            <a:r>
              <a:rPr lang="en-US" dirty="0">
                <a:ea typeface="+mn-lt"/>
                <a:cs typeface="+mn-lt"/>
              </a:rPr>
              <a:t>4)     View Stock Prediction</a:t>
            </a:r>
            <a:endParaRPr lang="en-US" dirty="0"/>
          </a:p>
          <a:p>
            <a:r>
              <a:rPr lang="en-US" dirty="0">
                <a:ea typeface="+mn-lt"/>
                <a:cs typeface="+mn-lt"/>
              </a:rPr>
              <a:t>5)     View Information</a:t>
            </a:r>
            <a:endParaRPr lang="en-US" dirty="0"/>
          </a:p>
          <a:p>
            <a:r>
              <a:rPr lang="en-US" dirty="0">
                <a:ea typeface="+mn-lt"/>
                <a:cs typeface="+mn-lt"/>
              </a:rPr>
              <a:t>6)     Feedback</a:t>
            </a:r>
            <a:endParaRPr lang="en-US" dirty="0"/>
          </a:p>
          <a:p>
            <a:r>
              <a:rPr lang="en-US" dirty="0">
                <a:ea typeface="+mn-lt"/>
                <a:cs typeface="+mn-lt"/>
              </a:rPr>
              <a:t>7)     Collect Data</a:t>
            </a:r>
            <a:endParaRPr lang="en-US" dirty="0"/>
          </a:p>
          <a:p>
            <a:r>
              <a:rPr lang="en-US" dirty="0">
                <a:ea typeface="+mn-lt"/>
                <a:cs typeface="+mn-lt"/>
              </a:rPr>
              <a:t>8)     Compute result and performance</a:t>
            </a:r>
            <a:endParaRPr lang="en-US" dirty="0"/>
          </a:p>
          <a:p>
            <a:br>
              <a:rPr lang="en-US" dirty="0"/>
            </a:br>
            <a:endParaRPr lang="en-US" dirty="0"/>
          </a:p>
        </p:txBody>
      </p:sp>
    </p:spTree>
    <p:extLst>
      <p:ext uri="{BB962C8B-B14F-4D97-AF65-F5344CB8AC3E}">
        <p14:creationId xmlns:p14="http://schemas.microsoft.com/office/powerpoint/2010/main" val="1515880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4">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DB304A-BD1B-4E92-9DAC-BD9F1ECB718A}"/>
              </a:ext>
            </a:extLst>
          </p:cNvPr>
          <p:cNvSpPr>
            <a:spLocks noGrp="1"/>
          </p:cNvSpPr>
          <p:nvPr>
            <p:ph type="title"/>
          </p:nvPr>
        </p:nvSpPr>
        <p:spPr>
          <a:xfrm>
            <a:off x="6456458" y="552782"/>
            <a:ext cx="5125941" cy="1936746"/>
          </a:xfrm>
        </p:spPr>
        <p:txBody>
          <a:bodyPr>
            <a:normAutofit/>
          </a:bodyPr>
          <a:lstStyle/>
          <a:p>
            <a:pPr algn="ctr"/>
            <a:r>
              <a:rPr lang="en-US" dirty="0">
                <a:cs typeface="Posterama"/>
              </a:rPr>
              <a:t>What is a Use Case Diagram?</a:t>
            </a:r>
          </a:p>
        </p:txBody>
      </p:sp>
      <p:sp>
        <p:nvSpPr>
          <p:cNvPr id="8" name="Content Placeholder 7">
            <a:extLst>
              <a:ext uri="{FF2B5EF4-FFF2-40B4-BE49-F238E27FC236}">
                <a16:creationId xmlns:a16="http://schemas.microsoft.com/office/drawing/2014/main" id="{67CF881B-9323-1F6E-9453-8B10A137C9A2}"/>
              </a:ext>
            </a:extLst>
          </p:cNvPr>
          <p:cNvSpPr>
            <a:spLocks noGrp="1"/>
          </p:cNvSpPr>
          <p:nvPr>
            <p:ph idx="1"/>
          </p:nvPr>
        </p:nvSpPr>
        <p:spPr>
          <a:xfrm>
            <a:off x="6456458" y="2735229"/>
            <a:ext cx="5125941" cy="3484596"/>
          </a:xfrm>
        </p:spPr>
        <p:txBody>
          <a:bodyPr vert="horz" lIns="91440" tIns="45720" rIns="91440" bIns="45720" rtlCol="0" anchor="t">
            <a:normAutofit/>
          </a:bodyPr>
          <a:lstStyle/>
          <a:p>
            <a:r>
              <a:rPr lang="en-US" dirty="0">
                <a:ea typeface="+mn-lt"/>
                <a:cs typeface="+mn-lt"/>
              </a:rPr>
              <a:t>The purpose of a use case diagram in UML is to demonstrate the different ways that a user might interact with a system.</a:t>
            </a:r>
          </a:p>
          <a:p>
            <a:r>
              <a:rPr lang="en-US" dirty="0">
                <a:ea typeface="+mn-lt"/>
                <a:cs typeface="+mn-lt"/>
              </a:rPr>
              <a:t>Due to their simplistic nature, use case diagrams can be a good communication tool for stakeholders. </a:t>
            </a:r>
            <a:endParaRPr lang="en-US" dirty="0"/>
          </a:p>
        </p:txBody>
      </p:sp>
      <p:pic>
        <p:nvPicPr>
          <p:cNvPr id="4" name="Picture 4" descr="Diagram&#10;&#10;Description automatically generated">
            <a:extLst>
              <a:ext uri="{FF2B5EF4-FFF2-40B4-BE49-F238E27FC236}">
                <a16:creationId xmlns:a16="http://schemas.microsoft.com/office/drawing/2014/main" id="{DB99C1D0-7F64-4F77-BA49-EB8E9EB1B002}"/>
              </a:ext>
            </a:extLst>
          </p:cNvPr>
          <p:cNvPicPr>
            <a:picLocks noChangeAspect="1"/>
          </p:cNvPicPr>
          <p:nvPr/>
        </p:nvPicPr>
        <p:blipFill>
          <a:blip r:embed="rId2"/>
          <a:stretch>
            <a:fillRect/>
          </a:stretch>
        </p:blipFill>
        <p:spPr>
          <a:xfrm>
            <a:off x="254696" y="632351"/>
            <a:ext cx="4882749" cy="5601851"/>
          </a:xfrm>
          <a:prstGeom prst="rect">
            <a:avLst/>
          </a:prstGeom>
        </p:spPr>
      </p:pic>
    </p:spTree>
    <p:extLst>
      <p:ext uri="{BB962C8B-B14F-4D97-AF65-F5344CB8AC3E}">
        <p14:creationId xmlns:p14="http://schemas.microsoft.com/office/powerpoint/2010/main" val="2893280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1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C8BF742A-50EF-4EE9-855D-53E511F86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7">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7006A-AA0B-D7D4-5B49-DD3A3E0878C7}"/>
              </a:ext>
            </a:extLst>
          </p:cNvPr>
          <p:cNvSpPr>
            <a:spLocks noGrp="1"/>
          </p:cNvSpPr>
          <p:nvPr>
            <p:ph type="title"/>
          </p:nvPr>
        </p:nvSpPr>
        <p:spPr>
          <a:xfrm>
            <a:off x="609600" y="669856"/>
            <a:ext cx="6658405" cy="1451174"/>
          </a:xfrm>
        </p:spPr>
        <p:txBody>
          <a:bodyPr vert="horz" lIns="91440" tIns="45720" rIns="91440" bIns="45720" rtlCol="0" anchor="ctr">
            <a:normAutofit/>
          </a:bodyPr>
          <a:lstStyle/>
          <a:p>
            <a:pPr algn="ctr">
              <a:lnSpc>
                <a:spcPct val="90000"/>
              </a:lnSpc>
            </a:pPr>
            <a:r>
              <a:rPr lang="en-US" sz="4600" dirty="0"/>
              <a:t>Preview of our data representation graph</a:t>
            </a:r>
            <a:endParaRPr lang="en-US" sz="4600" dirty="0">
              <a:cs typeface="Posterama"/>
            </a:endParaRPr>
          </a:p>
        </p:txBody>
      </p:sp>
      <p:pic>
        <p:nvPicPr>
          <p:cNvPr id="5" name="Picture 5" descr="Graphical user interface, chart&#10;&#10;Description automatically generated">
            <a:extLst>
              <a:ext uri="{FF2B5EF4-FFF2-40B4-BE49-F238E27FC236}">
                <a16:creationId xmlns:a16="http://schemas.microsoft.com/office/drawing/2014/main" id="{20B15D6C-2AB9-4B36-BEF1-2AC414015C80}"/>
              </a:ext>
            </a:extLst>
          </p:cNvPr>
          <p:cNvPicPr>
            <a:picLocks noChangeAspect="1"/>
          </p:cNvPicPr>
          <p:nvPr/>
        </p:nvPicPr>
        <p:blipFill>
          <a:blip r:embed="rId2"/>
          <a:stretch>
            <a:fillRect/>
          </a:stretch>
        </p:blipFill>
        <p:spPr>
          <a:xfrm>
            <a:off x="6209380" y="3328532"/>
            <a:ext cx="5373018" cy="2753672"/>
          </a:xfrm>
          <a:prstGeom prst="rect">
            <a:avLst/>
          </a:prstGeom>
        </p:spPr>
      </p:pic>
      <p:pic>
        <p:nvPicPr>
          <p:cNvPr id="4" name="Picture 4" descr="Chart, line chart&#10;&#10;Description automatically generated">
            <a:extLst>
              <a:ext uri="{FF2B5EF4-FFF2-40B4-BE49-F238E27FC236}">
                <a16:creationId xmlns:a16="http://schemas.microsoft.com/office/drawing/2014/main" id="{80786C4A-E005-AAF5-B7F1-FB541D69A89A}"/>
              </a:ext>
            </a:extLst>
          </p:cNvPr>
          <p:cNvPicPr>
            <a:picLocks noGrp="1" noChangeAspect="1"/>
          </p:cNvPicPr>
          <p:nvPr>
            <p:ph idx="1"/>
          </p:nvPr>
        </p:nvPicPr>
        <p:blipFill>
          <a:blip r:embed="rId3"/>
          <a:stretch>
            <a:fillRect/>
          </a:stretch>
        </p:blipFill>
        <p:spPr>
          <a:xfrm>
            <a:off x="465697" y="3328532"/>
            <a:ext cx="5373018" cy="2753672"/>
          </a:xfrm>
          <a:prstGeom prst="rect">
            <a:avLst/>
          </a:prstGeom>
        </p:spPr>
      </p:pic>
    </p:spTree>
    <p:extLst>
      <p:ext uri="{BB962C8B-B14F-4D97-AF65-F5344CB8AC3E}">
        <p14:creationId xmlns:p14="http://schemas.microsoft.com/office/powerpoint/2010/main" val="345224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D93A-15FB-B85D-EE2D-82A5BAF2E5C1}"/>
              </a:ext>
            </a:extLst>
          </p:cNvPr>
          <p:cNvSpPr>
            <a:spLocks noGrp="1"/>
          </p:cNvSpPr>
          <p:nvPr>
            <p:ph type="title"/>
          </p:nvPr>
        </p:nvSpPr>
        <p:spPr/>
        <p:txBody>
          <a:bodyPr/>
          <a:lstStyle/>
          <a:p>
            <a:pPr algn="ctr"/>
            <a:r>
              <a:rPr lang="en-US" dirty="0">
                <a:cs typeface="Posterama"/>
              </a:rPr>
              <a:t>Contribution</a:t>
            </a:r>
            <a:endParaRPr lang="en-US"/>
          </a:p>
        </p:txBody>
      </p:sp>
      <p:sp>
        <p:nvSpPr>
          <p:cNvPr id="3" name="Content Placeholder 2">
            <a:extLst>
              <a:ext uri="{FF2B5EF4-FFF2-40B4-BE49-F238E27FC236}">
                <a16:creationId xmlns:a16="http://schemas.microsoft.com/office/drawing/2014/main" id="{E688C0D0-0275-7883-6FE7-95E23CD6EB13}"/>
              </a:ext>
            </a:extLst>
          </p:cNvPr>
          <p:cNvSpPr>
            <a:spLocks noGrp="1"/>
          </p:cNvSpPr>
          <p:nvPr>
            <p:ph idx="1"/>
          </p:nvPr>
        </p:nvSpPr>
        <p:spPr/>
        <p:txBody>
          <a:bodyPr vert="horz" lIns="91440" tIns="45720" rIns="91440" bIns="45720" rtlCol="0" anchor="t">
            <a:normAutofit fontScale="92500" lnSpcReduction="20000"/>
          </a:bodyPr>
          <a:lstStyle/>
          <a:p>
            <a:r>
              <a:rPr lang="en-US" u="sng" dirty="0">
                <a:ea typeface="+mn-lt"/>
                <a:cs typeface="+mn-lt"/>
              </a:rPr>
              <a:t>Honey, Varsha, Vineeta:</a:t>
            </a:r>
            <a:r>
              <a:rPr lang="en-US" dirty="0">
                <a:ea typeface="+mn-lt"/>
                <a:cs typeface="+mn-lt"/>
              </a:rPr>
              <a:t> </a:t>
            </a:r>
          </a:p>
          <a:p>
            <a:r>
              <a:rPr lang="en-US" dirty="0">
                <a:ea typeface="+mn-lt"/>
                <a:cs typeface="+mn-lt"/>
              </a:rPr>
              <a:t> Define Scope of the project and Define Users and Stakeholders of the project.</a:t>
            </a:r>
            <a:endParaRPr lang="en-US" dirty="0"/>
          </a:p>
          <a:p>
            <a:r>
              <a:rPr lang="en-US" u="sng" dirty="0">
                <a:ea typeface="+mn-lt"/>
                <a:cs typeface="+mn-lt"/>
              </a:rPr>
              <a:t>Yash, Abhinav, Nuruddin:</a:t>
            </a:r>
            <a:r>
              <a:rPr lang="en-US" dirty="0">
                <a:ea typeface="+mn-lt"/>
                <a:cs typeface="+mn-lt"/>
              </a:rPr>
              <a:t> </a:t>
            </a:r>
          </a:p>
          <a:p>
            <a:r>
              <a:rPr lang="en-US" dirty="0">
                <a:ea typeface="+mn-lt"/>
                <a:cs typeface="+mn-lt"/>
              </a:rPr>
              <a:t> Describe which process model is used for your project and also explain why choose the specific process model for your project and Use Case Diagram of the project.</a:t>
            </a:r>
            <a:endParaRPr lang="en-US"/>
          </a:p>
          <a:p>
            <a:r>
              <a:rPr lang="en-US" u="sng" dirty="0">
                <a:ea typeface="+mn-lt"/>
                <a:cs typeface="+mn-lt"/>
              </a:rPr>
              <a:t>Harshit, Divyansh, Aman:</a:t>
            </a:r>
            <a:r>
              <a:rPr lang="en-US" dirty="0">
                <a:ea typeface="+mn-lt"/>
                <a:cs typeface="+mn-lt"/>
              </a:rPr>
              <a:t> </a:t>
            </a:r>
          </a:p>
          <a:p>
            <a:r>
              <a:rPr lang="en-US" dirty="0">
                <a:ea typeface="+mn-lt"/>
                <a:cs typeface="+mn-lt"/>
              </a:rPr>
              <a:t> Functional and Non-Functional Requirements of project as per process model.</a:t>
            </a:r>
            <a:endParaRPr lang="en-US"/>
          </a:p>
          <a:p>
            <a:r>
              <a:rPr lang="en-US" u="sng" dirty="0">
                <a:ea typeface="+mn-lt"/>
                <a:cs typeface="+mn-lt"/>
              </a:rPr>
              <a:t>Karan, Atharva</a:t>
            </a:r>
            <a:r>
              <a:rPr lang="en-US" dirty="0">
                <a:ea typeface="+mn-lt"/>
                <a:cs typeface="+mn-lt"/>
              </a:rPr>
              <a:t> :</a:t>
            </a:r>
            <a:endParaRPr lang="en-US" dirty="0"/>
          </a:p>
          <a:p>
            <a:r>
              <a:rPr lang="en-US" dirty="0">
                <a:ea typeface="+mn-lt"/>
                <a:cs typeface="+mn-lt"/>
              </a:rPr>
              <a:t>Data set(python)</a:t>
            </a:r>
          </a:p>
          <a:p>
            <a:br>
              <a:rPr lang="en-US" dirty="0"/>
            </a:br>
            <a:endParaRPr lang="en-US" dirty="0"/>
          </a:p>
        </p:txBody>
      </p:sp>
    </p:spTree>
    <p:extLst>
      <p:ext uri="{BB962C8B-B14F-4D97-AF65-F5344CB8AC3E}">
        <p14:creationId xmlns:p14="http://schemas.microsoft.com/office/powerpoint/2010/main" val="152714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7E65BFC2-BDC8-404D-8A5B-5D18A461B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4">
            <a:extLst>
              <a:ext uri="{FF2B5EF4-FFF2-40B4-BE49-F238E27FC236}">
                <a16:creationId xmlns:a16="http://schemas.microsoft.com/office/drawing/2014/main" id="{A8692CD0-B857-410A-881C-A1F31FB7F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8" cy="6858000"/>
          </a:xfrm>
          <a:custGeom>
            <a:avLst/>
            <a:gdLst>
              <a:gd name="connsiteX0" fmla="*/ 7169275 w 10615628"/>
              <a:gd name="connsiteY0" fmla="*/ 5665108 h 6858000"/>
              <a:gd name="connsiteX1" fmla="*/ 7514896 w 10615628"/>
              <a:gd name="connsiteY1" fmla="*/ 6010729 h 6858000"/>
              <a:gd name="connsiteX2" fmla="*/ 7169275 w 10615628"/>
              <a:gd name="connsiteY2" fmla="*/ 6356350 h 6858000"/>
              <a:gd name="connsiteX3" fmla="*/ 6823654 w 10615628"/>
              <a:gd name="connsiteY3" fmla="*/ 6010729 h 6858000"/>
              <a:gd name="connsiteX4" fmla="*/ 7169275 w 10615628"/>
              <a:gd name="connsiteY4" fmla="*/ 5665108 h 6858000"/>
              <a:gd name="connsiteX5" fmla="*/ 10010445 w 10615628"/>
              <a:gd name="connsiteY5" fmla="*/ 2285547 h 6858000"/>
              <a:gd name="connsiteX6" fmla="*/ 10456759 w 10615628"/>
              <a:gd name="connsiteY6" fmla="*/ 2731861 h 6858000"/>
              <a:gd name="connsiteX7" fmla="*/ 10010445 w 10615628"/>
              <a:gd name="connsiteY7" fmla="*/ 3178175 h 6858000"/>
              <a:gd name="connsiteX8" fmla="*/ 9564131 w 10615628"/>
              <a:gd name="connsiteY8" fmla="*/ 2731861 h 6858000"/>
              <a:gd name="connsiteX9" fmla="*/ 10010445 w 10615628"/>
              <a:gd name="connsiteY9" fmla="*/ 2285547 h 6858000"/>
              <a:gd name="connsiteX10" fmla="*/ 10354144 w 10615628"/>
              <a:gd name="connsiteY10" fmla="*/ 1626055 h 6858000"/>
              <a:gd name="connsiteX11" fmla="*/ 10615628 w 10615628"/>
              <a:gd name="connsiteY11" fmla="*/ 1887539 h 6858000"/>
              <a:gd name="connsiteX12" fmla="*/ 10354144 w 10615628"/>
              <a:gd name="connsiteY12" fmla="*/ 2149023 h 6858000"/>
              <a:gd name="connsiteX13" fmla="*/ 10092660 w 10615628"/>
              <a:gd name="connsiteY13" fmla="*/ 1887539 h 6858000"/>
              <a:gd name="connsiteX14" fmla="*/ 10354144 w 10615628"/>
              <a:gd name="connsiteY14" fmla="*/ 1626055 h 6858000"/>
              <a:gd name="connsiteX15" fmla="*/ 1458900 w 10615628"/>
              <a:gd name="connsiteY15" fmla="*/ 620486 h 6858000"/>
              <a:gd name="connsiteX16" fmla="*/ 1905214 w 10615628"/>
              <a:gd name="connsiteY16" fmla="*/ 1066801 h 6858000"/>
              <a:gd name="connsiteX17" fmla="*/ 1458900 w 10615628"/>
              <a:gd name="connsiteY17" fmla="*/ 1513115 h 6858000"/>
              <a:gd name="connsiteX18" fmla="*/ 1012586 w 10615628"/>
              <a:gd name="connsiteY18" fmla="*/ 1066801 h 6858000"/>
              <a:gd name="connsiteX19" fmla="*/ 1458900 w 10615628"/>
              <a:gd name="connsiteY19" fmla="*/ 620486 h 6858000"/>
              <a:gd name="connsiteX20" fmla="*/ 6634576 w 10615628"/>
              <a:gd name="connsiteY20" fmla="*/ 0 h 6858000"/>
              <a:gd name="connsiteX21" fmla="*/ 10141833 w 10615628"/>
              <a:gd name="connsiteY21" fmla="*/ 0 h 6858000"/>
              <a:gd name="connsiteX22" fmla="*/ 10200259 w 10615628"/>
              <a:gd name="connsiteY22" fmla="*/ 112226 h 6858000"/>
              <a:gd name="connsiteX23" fmla="*/ 9914574 w 10615628"/>
              <a:gd name="connsiteY23" fmla="*/ 1675664 h 6858000"/>
              <a:gd name="connsiteX24" fmla="*/ 9361608 w 10615628"/>
              <a:gd name="connsiteY24" fmla="*/ 2357295 h 6858000"/>
              <a:gd name="connsiteX25" fmla="*/ 9334634 w 10615628"/>
              <a:gd name="connsiteY25" fmla="*/ 3068329 h 6858000"/>
              <a:gd name="connsiteX26" fmla="*/ 9815041 w 10615628"/>
              <a:gd name="connsiteY26" fmla="*/ 3852733 h 6858000"/>
              <a:gd name="connsiteX27" fmla="*/ 9376175 w 10615628"/>
              <a:gd name="connsiteY27" fmla="*/ 5163128 h 6858000"/>
              <a:gd name="connsiteX28" fmla="*/ 7869812 w 10615628"/>
              <a:gd name="connsiteY28" fmla="*/ 5397802 h 6858000"/>
              <a:gd name="connsiteX29" fmla="*/ 6545391 w 10615628"/>
              <a:gd name="connsiteY29" fmla="*/ 5591204 h 6858000"/>
              <a:gd name="connsiteX30" fmla="*/ 5772722 w 10615628"/>
              <a:gd name="connsiteY30" fmla="*/ 6463273 h 6858000"/>
              <a:gd name="connsiteX31" fmla="*/ 5542128 w 10615628"/>
              <a:gd name="connsiteY31" fmla="*/ 6751894 h 6858000"/>
              <a:gd name="connsiteX32" fmla="*/ 5455474 w 10615628"/>
              <a:gd name="connsiteY32" fmla="*/ 6858000 h 6858000"/>
              <a:gd name="connsiteX33" fmla="*/ 3884321 w 10615628"/>
              <a:gd name="connsiteY33" fmla="*/ 6858000 h 6858000"/>
              <a:gd name="connsiteX34" fmla="*/ 3874161 w 10615628"/>
              <a:gd name="connsiteY34" fmla="*/ 6844415 h 6858000"/>
              <a:gd name="connsiteX35" fmla="*/ 3692625 w 10615628"/>
              <a:gd name="connsiteY35" fmla="*/ 6276208 h 6858000"/>
              <a:gd name="connsiteX36" fmla="*/ 2561203 w 10615628"/>
              <a:gd name="connsiteY36" fmla="*/ 5655807 h 6858000"/>
              <a:gd name="connsiteX37" fmla="*/ 69616 w 10615628"/>
              <a:gd name="connsiteY37" fmla="*/ 4277707 h 6858000"/>
              <a:gd name="connsiteX38" fmla="*/ 1642 w 10615628"/>
              <a:gd name="connsiteY38" fmla="*/ 3679829 h 6858000"/>
              <a:gd name="connsiteX39" fmla="*/ 368893 w 10615628"/>
              <a:gd name="connsiteY39" fmla="*/ 2516307 h 6858000"/>
              <a:gd name="connsiteX40" fmla="*/ 1113509 w 10615628"/>
              <a:gd name="connsiteY40" fmla="*/ 2192619 h 6858000"/>
              <a:gd name="connsiteX41" fmla="*/ 2037232 w 10615628"/>
              <a:gd name="connsiteY41" fmla="*/ 2005556 h 6858000"/>
              <a:gd name="connsiteX42" fmla="*/ 2547311 w 10615628"/>
              <a:gd name="connsiteY42" fmla="*/ 1405116 h 6858000"/>
              <a:gd name="connsiteX43" fmla="*/ 3900863 w 10615628"/>
              <a:gd name="connsiteY43" fmla="*/ 578768 h 6858000"/>
              <a:gd name="connsiteX44" fmla="*/ 4571571 w 10615628"/>
              <a:gd name="connsiteY44" fmla="*/ 860779 h 6858000"/>
              <a:gd name="connsiteX45" fmla="*/ 6039225 w 10615628"/>
              <a:gd name="connsiteY45" fmla="*/ 631501 h 6858000"/>
              <a:gd name="connsiteX46" fmla="*/ 6449432 w 10615628"/>
              <a:gd name="connsiteY46" fmla="*/ 1932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8" h="6858000">
                <a:moveTo>
                  <a:pt x="7169275" y="5665108"/>
                </a:moveTo>
                <a:cubicBezTo>
                  <a:pt x="7360156" y="5665108"/>
                  <a:pt x="7514896" y="5819848"/>
                  <a:pt x="7514896" y="6010729"/>
                </a:cubicBezTo>
                <a:cubicBezTo>
                  <a:pt x="7514896" y="6201610"/>
                  <a:pt x="7360156" y="6356350"/>
                  <a:pt x="7169275" y="6356350"/>
                </a:cubicBezTo>
                <a:cubicBezTo>
                  <a:pt x="6978394" y="6356350"/>
                  <a:pt x="6823654" y="6201610"/>
                  <a:pt x="6823654" y="6010729"/>
                </a:cubicBezTo>
                <a:cubicBezTo>
                  <a:pt x="6823654" y="5819848"/>
                  <a:pt x="6978394" y="5665108"/>
                  <a:pt x="7169275" y="5665108"/>
                </a:cubicBezTo>
                <a:close/>
                <a:moveTo>
                  <a:pt x="10010445" y="2285547"/>
                </a:moveTo>
                <a:cubicBezTo>
                  <a:pt x="10256937" y="2285547"/>
                  <a:pt x="10456759" y="2485369"/>
                  <a:pt x="10456759" y="2731861"/>
                </a:cubicBezTo>
                <a:cubicBezTo>
                  <a:pt x="10456759" y="2978353"/>
                  <a:pt x="10256937" y="3178175"/>
                  <a:pt x="10010445" y="3178175"/>
                </a:cubicBezTo>
                <a:cubicBezTo>
                  <a:pt x="9763953" y="3178175"/>
                  <a:pt x="9564131" y="2978353"/>
                  <a:pt x="9564131" y="2731861"/>
                </a:cubicBezTo>
                <a:cubicBezTo>
                  <a:pt x="9564131" y="2485369"/>
                  <a:pt x="9763953" y="2285547"/>
                  <a:pt x="10010445" y="2285547"/>
                </a:cubicBezTo>
                <a:close/>
                <a:moveTo>
                  <a:pt x="10354144" y="1626055"/>
                </a:moveTo>
                <a:cubicBezTo>
                  <a:pt x="10498558" y="1626055"/>
                  <a:pt x="10615628" y="1743125"/>
                  <a:pt x="10615628" y="1887539"/>
                </a:cubicBezTo>
                <a:cubicBezTo>
                  <a:pt x="10615628" y="2031953"/>
                  <a:pt x="10498558" y="2149023"/>
                  <a:pt x="10354144" y="2149023"/>
                </a:cubicBezTo>
                <a:cubicBezTo>
                  <a:pt x="10209730" y="2149023"/>
                  <a:pt x="10092660" y="2031953"/>
                  <a:pt x="10092660" y="1887539"/>
                </a:cubicBezTo>
                <a:cubicBezTo>
                  <a:pt x="10092660" y="1743125"/>
                  <a:pt x="10209730" y="1626055"/>
                  <a:pt x="10354144" y="1626055"/>
                </a:cubicBezTo>
                <a:close/>
                <a:moveTo>
                  <a:pt x="1458900" y="620486"/>
                </a:moveTo>
                <a:cubicBezTo>
                  <a:pt x="1705392" y="620486"/>
                  <a:pt x="1905214" y="820308"/>
                  <a:pt x="1905214" y="1066801"/>
                </a:cubicBezTo>
                <a:cubicBezTo>
                  <a:pt x="1905214" y="1313293"/>
                  <a:pt x="1705392" y="1513115"/>
                  <a:pt x="1458900" y="1513115"/>
                </a:cubicBezTo>
                <a:cubicBezTo>
                  <a:pt x="1212408" y="1513115"/>
                  <a:pt x="1012586" y="1313293"/>
                  <a:pt x="1012586" y="1066801"/>
                </a:cubicBezTo>
                <a:cubicBezTo>
                  <a:pt x="1012586" y="820308"/>
                  <a:pt x="1212408" y="620486"/>
                  <a:pt x="1458900" y="620486"/>
                </a:cubicBezTo>
                <a:close/>
                <a:moveTo>
                  <a:pt x="6634576" y="0"/>
                </a:moveTo>
                <a:lnTo>
                  <a:pt x="10141833" y="0"/>
                </a:lnTo>
                <a:lnTo>
                  <a:pt x="10200259" y="112226"/>
                </a:lnTo>
                <a:cubicBezTo>
                  <a:pt x="10410238" y="575267"/>
                  <a:pt x="10394871" y="1153566"/>
                  <a:pt x="9914574" y="1675664"/>
                </a:cubicBezTo>
                <a:cubicBezTo>
                  <a:pt x="9716855" y="1890647"/>
                  <a:pt x="9539637" y="2125050"/>
                  <a:pt x="9361608" y="2357295"/>
                </a:cubicBezTo>
                <a:cubicBezTo>
                  <a:pt x="9193291" y="2576999"/>
                  <a:pt x="9188571" y="2830555"/>
                  <a:pt x="9334634" y="3068329"/>
                </a:cubicBezTo>
                <a:cubicBezTo>
                  <a:pt x="9495669" y="3329572"/>
                  <a:pt x="9683003" y="3577867"/>
                  <a:pt x="9815041" y="3852733"/>
                </a:cubicBezTo>
                <a:cubicBezTo>
                  <a:pt x="10050524" y="4342849"/>
                  <a:pt x="9955574" y="4825683"/>
                  <a:pt x="9376175" y="5163128"/>
                </a:cubicBezTo>
                <a:cubicBezTo>
                  <a:pt x="8901028" y="5439881"/>
                  <a:pt x="8396076" y="5450671"/>
                  <a:pt x="7869812" y="5397802"/>
                </a:cubicBezTo>
                <a:cubicBezTo>
                  <a:pt x="7414763" y="5352215"/>
                  <a:pt x="6924916" y="5316880"/>
                  <a:pt x="6545391" y="5591204"/>
                </a:cubicBezTo>
                <a:cubicBezTo>
                  <a:pt x="6238293" y="5813470"/>
                  <a:pt x="6024794" y="6166020"/>
                  <a:pt x="5772722" y="6463273"/>
                </a:cubicBezTo>
                <a:cubicBezTo>
                  <a:pt x="5693284" y="6557075"/>
                  <a:pt x="5618532" y="6655327"/>
                  <a:pt x="5542128" y="6751894"/>
                </a:cubicBezTo>
                <a:lnTo>
                  <a:pt x="5455474" y="6858000"/>
                </a:lnTo>
                <a:lnTo>
                  <a:pt x="3884321" y="6858000"/>
                </a:lnTo>
                <a:lnTo>
                  <a:pt x="3874161" y="6844415"/>
                </a:lnTo>
                <a:cubicBezTo>
                  <a:pt x="3769501" y="6682571"/>
                  <a:pt x="3725803" y="6471500"/>
                  <a:pt x="3692625" y="6276208"/>
                </a:cubicBezTo>
                <a:cubicBezTo>
                  <a:pt x="3594979" y="5704765"/>
                  <a:pt x="2996562" y="5529974"/>
                  <a:pt x="2561203" y="5655807"/>
                </a:cubicBezTo>
                <a:cubicBezTo>
                  <a:pt x="1295583" y="6024676"/>
                  <a:pt x="405172" y="5378784"/>
                  <a:pt x="69616" y="4277707"/>
                </a:cubicBezTo>
                <a:cubicBezTo>
                  <a:pt x="12162" y="4089023"/>
                  <a:pt x="22817" y="3880246"/>
                  <a:pt x="1642" y="3679829"/>
                </a:cubicBezTo>
                <a:cubicBezTo>
                  <a:pt x="-11845" y="3246492"/>
                  <a:pt x="53163" y="2840534"/>
                  <a:pt x="368893" y="2516307"/>
                </a:cubicBezTo>
                <a:cubicBezTo>
                  <a:pt x="570253" y="2309552"/>
                  <a:pt x="826642" y="2227146"/>
                  <a:pt x="1113509" y="2192619"/>
                </a:cubicBezTo>
                <a:cubicBezTo>
                  <a:pt x="1425464" y="2154856"/>
                  <a:pt x="1739170" y="2099965"/>
                  <a:pt x="2037232" y="2005556"/>
                </a:cubicBezTo>
                <a:cubicBezTo>
                  <a:pt x="2313447" y="1917890"/>
                  <a:pt x="2430109" y="1649903"/>
                  <a:pt x="2547311" y="1405116"/>
                </a:cubicBezTo>
                <a:cubicBezTo>
                  <a:pt x="2839303" y="794963"/>
                  <a:pt x="3300289" y="490428"/>
                  <a:pt x="3900863" y="578768"/>
                </a:cubicBezTo>
                <a:cubicBezTo>
                  <a:pt x="4133784" y="613024"/>
                  <a:pt x="4362118" y="739802"/>
                  <a:pt x="4571571" y="860779"/>
                </a:cubicBezTo>
                <a:cubicBezTo>
                  <a:pt x="5133169" y="1185277"/>
                  <a:pt x="5641898" y="1029502"/>
                  <a:pt x="6039225" y="631501"/>
                </a:cubicBezTo>
                <a:cubicBezTo>
                  <a:pt x="6180164" y="489888"/>
                  <a:pt x="6313483" y="339980"/>
                  <a:pt x="6449432" y="1932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C16A18-CF4D-4C1F-EBB1-B07CB977CE04}"/>
              </a:ext>
            </a:extLst>
          </p:cNvPr>
          <p:cNvSpPr>
            <a:spLocks noGrp="1"/>
          </p:cNvSpPr>
          <p:nvPr>
            <p:ph type="title"/>
          </p:nvPr>
        </p:nvSpPr>
        <p:spPr>
          <a:xfrm>
            <a:off x="2587214" y="557783"/>
            <a:ext cx="6798833" cy="3130807"/>
          </a:xfrm>
        </p:spPr>
        <p:txBody>
          <a:bodyPr vert="horz" lIns="91440" tIns="45720" rIns="91440" bIns="45720" rtlCol="0" anchor="b">
            <a:normAutofit/>
          </a:bodyPr>
          <a:lstStyle/>
          <a:p>
            <a:r>
              <a:rPr lang="en-US" sz="5400"/>
              <a:t>Thank You !!!</a:t>
            </a:r>
          </a:p>
        </p:txBody>
      </p:sp>
    </p:spTree>
    <p:extLst>
      <p:ext uri="{BB962C8B-B14F-4D97-AF65-F5344CB8AC3E}">
        <p14:creationId xmlns:p14="http://schemas.microsoft.com/office/powerpoint/2010/main" val="387080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2" name="Rectangle 65">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3" name="Rectangle 67">
            <a:extLst>
              <a:ext uri="{FF2B5EF4-FFF2-40B4-BE49-F238E27FC236}">
                <a16:creationId xmlns:a16="http://schemas.microsoft.com/office/drawing/2014/main" id="{282D207A-5C97-40F9-A51B-5A3BB6000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09600" y="4853827"/>
            <a:ext cx="6172200" cy="1365998"/>
          </a:xfrm>
        </p:spPr>
        <p:txBody>
          <a:bodyPr anchor="ctr">
            <a:normAutofit/>
          </a:bodyPr>
          <a:lstStyle/>
          <a:p>
            <a:pPr algn="ctr">
              <a:lnSpc>
                <a:spcPct val="90000"/>
              </a:lnSpc>
            </a:pPr>
            <a:r>
              <a:rPr lang="en-US" sz="4400" dirty="0"/>
              <a:t>Neural Networks for Stock Prediction</a:t>
            </a:r>
            <a:endParaRPr lang="en-US" dirty="0"/>
          </a:p>
        </p:txBody>
      </p:sp>
      <p:pic>
        <p:nvPicPr>
          <p:cNvPr id="5" name="Picture 5" descr="Graphical user interface&#10;&#10;Description automatically generated">
            <a:extLst>
              <a:ext uri="{FF2B5EF4-FFF2-40B4-BE49-F238E27FC236}">
                <a16:creationId xmlns:a16="http://schemas.microsoft.com/office/drawing/2014/main" id="{01771C9B-4C3D-4A1F-B833-0F91BC5CFF1A}"/>
              </a:ext>
            </a:extLst>
          </p:cNvPr>
          <p:cNvPicPr>
            <a:picLocks noChangeAspect="1"/>
          </p:cNvPicPr>
          <p:nvPr/>
        </p:nvPicPr>
        <p:blipFill rotWithShape="1">
          <a:blip r:embed="rId2"/>
          <a:srcRect t="16808" b="14407"/>
          <a:stretch/>
        </p:blipFill>
        <p:spPr>
          <a:xfrm>
            <a:off x="20" y="1"/>
            <a:ext cx="12191980" cy="4717301"/>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70ED-B361-4B4E-B974-2C5F050BFF72}"/>
              </a:ext>
            </a:extLst>
          </p:cNvPr>
          <p:cNvSpPr>
            <a:spLocks noGrp="1"/>
          </p:cNvSpPr>
          <p:nvPr>
            <p:ph type="title"/>
          </p:nvPr>
        </p:nvSpPr>
        <p:spPr/>
        <p:txBody>
          <a:bodyPr/>
          <a:lstStyle/>
          <a:p>
            <a:pPr algn="ctr"/>
            <a:r>
              <a:rPr lang="en-US" dirty="0">
                <a:cs typeface="Posterama"/>
              </a:rPr>
              <a:t>Project members (Group id – 03)</a:t>
            </a:r>
          </a:p>
        </p:txBody>
      </p:sp>
      <p:sp>
        <p:nvSpPr>
          <p:cNvPr id="3" name="Content Placeholder 2">
            <a:extLst>
              <a:ext uri="{FF2B5EF4-FFF2-40B4-BE49-F238E27FC236}">
                <a16:creationId xmlns:a16="http://schemas.microsoft.com/office/drawing/2014/main" id="{3C4CA3B8-5EB6-4B6C-8BC9-612D4CF83412}"/>
              </a:ext>
            </a:extLst>
          </p:cNvPr>
          <p:cNvSpPr>
            <a:spLocks noGrp="1"/>
          </p:cNvSpPr>
          <p:nvPr>
            <p:ph idx="1"/>
          </p:nvPr>
        </p:nvSpPr>
        <p:spPr>
          <a:xfrm>
            <a:off x="609600" y="2106204"/>
            <a:ext cx="10972800" cy="4248200"/>
          </a:xfrm>
        </p:spPr>
        <p:txBody>
          <a:bodyPr vert="horz" lIns="91440" tIns="45720" rIns="91440" bIns="45720" rtlCol="0" anchor="t">
            <a:normAutofit fontScale="77500" lnSpcReduction="20000"/>
          </a:bodyPr>
          <a:lstStyle/>
          <a:p>
            <a:pPr marL="342900" indent="-342900">
              <a:buFont typeface="Wingdings" panose="020B0504020202020204" pitchFamily="34" charset="0"/>
              <a:buChar char="v"/>
            </a:pPr>
            <a:r>
              <a:rPr lang="en-US" b="1" dirty="0"/>
              <a:t>Varun Shah (Project Guide) - 202011021</a:t>
            </a:r>
          </a:p>
          <a:p>
            <a:pPr marL="342900" indent="-342900">
              <a:buFont typeface="Arial" panose="020B0504020202020204" pitchFamily="34" charset="0"/>
              <a:buChar char="•"/>
            </a:pPr>
            <a:r>
              <a:rPr lang="en-US" b="1" dirty="0">
                <a:ea typeface="+mn-lt"/>
                <a:cs typeface="+mn-lt"/>
              </a:rPr>
              <a:t>202112001  Vineeta Gurnani</a:t>
            </a:r>
            <a:endParaRPr lang="en-US" dirty="0"/>
          </a:p>
          <a:p>
            <a:pPr marL="342900" indent="-342900">
              <a:buFont typeface="Arial" panose="020B0504020202020204" pitchFamily="34" charset="0"/>
              <a:buChar char="•"/>
            </a:pPr>
            <a:r>
              <a:rPr lang="en-US" b="1" dirty="0">
                <a:ea typeface="+mn-lt"/>
                <a:cs typeface="+mn-lt"/>
              </a:rPr>
              <a:t>202112015  Atharva Vaze</a:t>
            </a:r>
            <a:endParaRPr lang="en-US" dirty="0"/>
          </a:p>
          <a:p>
            <a:pPr marL="342900" indent="-342900">
              <a:buFont typeface="Arial" panose="020B0504020202020204" pitchFamily="34" charset="0"/>
              <a:buChar char="•"/>
            </a:pPr>
            <a:r>
              <a:rPr lang="en-US" b="1" dirty="0">
                <a:ea typeface="+mn-lt"/>
                <a:cs typeface="+mn-lt"/>
              </a:rPr>
              <a:t>202112041  Abhinav Kakade</a:t>
            </a:r>
            <a:endParaRPr lang="en-US" dirty="0"/>
          </a:p>
          <a:p>
            <a:pPr marL="342900" indent="-342900">
              <a:buFont typeface="Arial" panose="020B0504020202020204" pitchFamily="34" charset="0"/>
              <a:buChar char="•"/>
            </a:pPr>
            <a:r>
              <a:rPr lang="en-US" b="1" dirty="0">
                <a:ea typeface="+mn-lt"/>
                <a:cs typeface="+mn-lt"/>
              </a:rPr>
              <a:t>202112049  Varsha </a:t>
            </a:r>
            <a:r>
              <a:rPr lang="en-US" b="1" dirty="0" err="1">
                <a:ea typeface="+mn-lt"/>
                <a:cs typeface="+mn-lt"/>
              </a:rPr>
              <a:t>Bhootra</a:t>
            </a:r>
            <a:endParaRPr lang="en-US" dirty="0" err="1"/>
          </a:p>
          <a:p>
            <a:pPr marL="342900" indent="-342900">
              <a:buFont typeface="Arial" panose="020B0504020202020204" pitchFamily="34" charset="0"/>
              <a:buChar char="•"/>
            </a:pPr>
            <a:r>
              <a:rPr lang="en-US" b="1" dirty="0">
                <a:ea typeface="+mn-lt"/>
                <a:cs typeface="+mn-lt"/>
              </a:rPr>
              <a:t>202112060  Yash Trivedi</a:t>
            </a:r>
            <a:endParaRPr lang="en-US" dirty="0"/>
          </a:p>
          <a:p>
            <a:pPr marL="342900" indent="-342900">
              <a:buFont typeface="Arial" panose="020B0504020202020204" pitchFamily="34" charset="0"/>
              <a:buChar char="•"/>
            </a:pPr>
            <a:r>
              <a:rPr lang="en-US" b="1" dirty="0">
                <a:ea typeface="+mn-lt"/>
                <a:cs typeface="+mn-lt"/>
              </a:rPr>
              <a:t>202112071  Aman Goyal</a:t>
            </a:r>
            <a:endParaRPr lang="en-US" dirty="0"/>
          </a:p>
          <a:p>
            <a:pPr marL="342900" indent="-342900">
              <a:buFont typeface="Arial" panose="020B0504020202020204" pitchFamily="34" charset="0"/>
              <a:buChar char="•"/>
            </a:pPr>
            <a:r>
              <a:rPr lang="en-US" b="1" dirty="0">
                <a:ea typeface="+mn-lt"/>
                <a:cs typeface="+mn-lt"/>
              </a:rPr>
              <a:t>202112074  Karan Patel</a:t>
            </a:r>
            <a:endParaRPr lang="en-US" dirty="0">
              <a:ea typeface="+mn-lt"/>
              <a:cs typeface="+mn-lt"/>
            </a:endParaRPr>
          </a:p>
          <a:p>
            <a:pPr marL="342900" indent="-342900">
              <a:buFont typeface="Arial" panose="020B0504020202020204" pitchFamily="34" charset="0"/>
              <a:buChar char="•"/>
            </a:pPr>
            <a:r>
              <a:rPr lang="en-US" b="1" dirty="0">
                <a:ea typeface="+mn-lt"/>
                <a:cs typeface="+mn-lt"/>
              </a:rPr>
              <a:t>202112080  Nurudin </a:t>
            </a:r>
            <a:r>
              <a:rPr lang="en-US" b="1" dirty="0" err="1">
                <a:ea typeface="+mn-lt"/>
                <a:cs typeface="+mn-lt"/>
              </a:rPr>
              <a:t>Kudarati</a:t>
            </a:r>
            <a:endParaRPr lang="en-US" dirty="0" err="1"/>
          </a:p>
          <a:p>
            <a:pPr marL="342900" indent="-342900">
              <a:buFont typeface="Arial" panose="020B0504020202020204" pitchFamily="34" charset="0"/>
              <a:buChar char="•"/>
            </a:pPr>
            <a:r>
              <a:rPr lang="en-US" b="1" dirty="0">
                <a:ea typeface="+mn-lt"/>
                <a:cs typeface="+mn-lt"/>
              </a:rPr>
              <a:t>202112091  Harshit Agarwal</a:t>
            </a:r>
            <a:endParaRPr lang="en-US" dirty="0"/>
          </a:p>
          <a:p>
            <a:pPr marL="342900" indent="-342900">
              <a:buFont typeface="Arial" panose="020B0504020202020204" pitchFamily="34" charset="0"/>
              <a:buChar char="•"/>
            </a:pPr>
            <a:r>
              <a:rPr lang="en-US" b="1" dirty="0">
                <a:ea typeface="+mn-lt"/>
                <a:cs typeface="+mn-lt"/>
              </a:rPr>
              <a:t>202112096  Hani Patel</a:t>
            </a:r>
            <a:endParaRPr lang="en-US" dirty="0"/>
          </a:p>
          <a:p>
            <a:pPr marL="342900" indent="-342900">
              <a:buFont typeface="Arial" panose="020B0504020202020204" pitchFamily="34" charset="0"/>
              <a:buChar char="•"/>
            </a:pPr>
            <a:r>
              <a:rPr lang="en-US" b="1" dirty="0">
                <a:ea typeface="+mn-lt"/>
                <a:cs typeface="+mn-lt"/>
              </a:rPr>
              <a:t>202112115  Divyansh Jain</a:t>
            </a:r>
            <a:endParaRPr lang="en-US" dirty="0"/>
          </a:p>
        </p:txBody>
      </p:sp>
    </p:spTree>
    <p:extLst>
      <p:ext uri="{BB962C8B-B14F-4D97-AF65-F5344CB8AC3E}">
        <p14:creationId xmlns:p14="http://schemas.microsoft.com/office/powerpoint/2010/main" val="258947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7EB1-A5BA-45B7-8ECB-4CF0FBF83856}"/>
              </a:ext>
            </a:extLst>
          </p:cNvPr>
          <p:cNvSpPr>
            <a:spLocks noGrp="1"/>
          </p:cNvSpPr>
          <p:nvPr>
            <p:ph type="title"/>
          </p:nvPr>
        </p:nvSpPr>
        <p:spPr/>
        <p:txBody>
          <a:bodyPr/>
          <a:lstStyle/>
          <a:p>
            <a:pPr algn="ctr"/>
            <a:r>
              <a:rPr lang="en-US" dirty="0">
                <a:cs typeface="Posterama"/>
              </a:rPr>
              <a:t>Introduction </a:t>
            </a:r>
          </a:p>
        </p:txBody>
      </p:sp>
      <p:sp>
        <p:nvSpPr>
          <p:cNvPr id="3" name="Content Placeholder 2">
            <a:extLst>
              <a:ext uri="{FF2B5EF4-FFF2-40B4-BE49-F238E27FC236}">
                <a16:creationId xmlns:a16="http://schemas.microsoft.com/office/drawing/2014/main" id="{483EC328-E01A-41A3-9428-058DA974A6E5}"/>
              </a:ext>
            </a:extLst>
          </p:cNvPr>
          <p:cNvSpPr>
            <a:spLocks noGrp="1"/>
          </p:cNvSpPr>
          <p:nvPr>
            <p:ph idx="1"/>
          </p:nvPr>
        </p:nvSpPr>
        <p:spPr>
          <a:xfrm>
            <a:off x="609600" y="2106204"/>
            <a:ext cx="10972800" cy="5884384"/>
          </a:xfrm>
        </p:spPr>
        <p:txBody>
          <a:bodyPr vert="horz" lIns="91440" tIns="45720" rIns="91440" bIns="45720" rtlCol="0" anchor="t">
            <a:normAutofit fontScale="92500" lnSpcReduction="10000"/>
          </a:bodyPr>
          <a:lstStyle/>
          <a:p>
            <a:pPr marL="342900" indent="-342900" algn="just">
              <a:buFont typeface="Arial" panose="020B0504020202020204" pitchFamily="34" charset="0"/>
              <a:buChar char="•"/>
            </a:pPr>
            <a:r>
              <a:rPr lang="en-US" dirty="0">
                <a:ea typeface="+mn-lt"/>
                <a:cs typeface="+mn-lt"/>
              </a:rPr>
              <a:t>Every day there are millions of people who buy and sell stocks of various companies. </a:t>
            </a:r>
            <a:endParaRPr lang="en-US"/>
          </a:p>
          <a:p>
            <a:pPr marL="342900" indent="-342900" algn="just">
              <a:buFont typeface="Arial" panose="020B0504020202020204" pitchFamily="34" charset="0"/>
              <a:buChar char="•"/>
            </a:pPr>
            <a:r>
              <a:rPr lang="en-US" dirty="0">
                <a:ea typeface="+mn-lt"/>
                <a:cs typeface="+mn-lt"/>
              </a:rPr>
              <a:t>Thus, Terabytes or even Petabytes of data are being generated from different exchanges.</a:t>
            </a:r>
          </a:p>
          <a:p>
            <a:pPr marL="342900" indent="-342900" algn="just">
              <a:buFont typeface="Arial" panose="020B0504020202020204" pitchFamily="34" charset="0"/>
              <a:buChar char="•"/>
            </a:pPr>
            <a:r>
              <a:rPr lang="en-US" dirty="0">
                <a:ea typeface="+mn-lt"/>
                <a:cs typeface="+mn-lt"/>
              </a:rPr>
              <a:t>Financial organizations and retail traders can extract a great amount of information which can help them in their trading decisions. </a:t>
            </a:r>
            <a:endParaRPr lang="en-US">
              <a:ea typeface="+mn-lt"/>
              <a:cs typeface="+mn-lt"/>
            </a:endParaRPr>
          </a:p>
          <a:p>
            <a:pPr marL="342900" indent="-342900" algn="just">
              <a:buFont typeface="Arial" panose="020B0504020202020204" pitchFamily="34" charset="0"/>
              <a:buChar char="•"/>
            </a:pPr>
            <a:r>
              <a:rPr lang="en-US" dirty="0">
                <a:ea typeface="+mn-lt"/>
                <a:cs typeface="+mn-lt"/>
              </a:rPr>
              <a:t>Financial market is largely based on the daily trading of stock so by the use of machine learning techniques one can create prediction models which can predict the stock prices in advance.</a:t>
            </a:r>
            <a:endParaRPr lang="en-US"/>
          </a:p>
          <a:p>
            <a:pPr marL="342900" indent="-342900" algn="just">
              <a:buFont typeface="Arial" panose="020B0504020202020204" pitchFamily="34" charset="0"/>
              <a:buChar char="•"/>
            </a:pPr>
            <a:r>
              <a:rPr lang="en-US" dirty="0">
                <a:ea typeface="+mn-lt"/>
                <a:cs typeface="+mn-lt"/>
              </a:rPr>
              <a:t>The intended combination of sentiment analysis and Neural networks is used to establish a statistical relationship between historic numerical data records of a particular stock and other sentimental factors which can affect the stock prices.</a:t>
            </a:r>
            <a:endParaRPr lang="en-US" dirty="0"/>
          </a:p>
          <a:p>
            <a:pPr marL="342900" indent="-342900" algn="just">
              <a:buFont typeface="Arial" panose="020B0504020202020204" pitchFamily="34" charset="0"/>
              <a:buChar char="•"/>
            </a:pPr>
            <a:r>
              <a:rPr lang="en-US" dirty="0">
                <a:ea typeface="+mn-lt"/>
                <a:cs typeface="+mn-lt"/>
              </a:rPr>
              <a:t>Long short-term memory (LSTM) is an artificial recurrent neural network (RNN) architecture that you can use in the deep learning field. We can process an entire sequence of data.</a:t>
            </a:r>
            <a:endParaRPr lang="en-US" dirty="0"/>
          </a:p>
          <a:p>
            <a:pPr marL="342900" indent="-342900" algn="just">
              <a:buFont typeface="Arial" panose="020B0504020202020204" pitchFamily="34" charset="0"/>
              <a:buChar char="•"/>
            </a:pPr>
            <a:endParaRPr lang="en-US" dirty="0"/>
          </a:p>
          <a:p>
            <a:pPr algn="just"/>
            <a:br>
              <a:rPr lang="en-US" dirty="0"/>
            </a:br>
            <a:endParaRPr lang="en-US" dirty="0"/>
          </a:p>
          <a:p>
            <a:br>
              <a:rPr lang="en-US" dirty="0"/>
            </a:br>
            <a:endParaRPr lang="en-US" dirty="0"/>
          </a:p>
        </p:txBody>
      </p:sp>
    </p:spTree>
    <p:extLst>
      <p:ext uri="{BB962C8B-B14F-4D97-AF65-F5344CB8AC3E}">
        <p14:creationId xmlns:p14="http://schemas.microsoft.com/office/powerpoint/2010/main" val="312145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2553-A344-47B8-801D-C1CEDB53C5C7}"/>
              </a:ext>
            </a:extLst>
          </p:cNvPr>
          <p:cNvSpPr>
            <a:spLocks noGrp="1"/>
          </p:cNvSpPr>
          <p:nvPr>
            <p:ph type="title"/>
          </p:nvPr>
        </p:nvSpPr>
        <p:spPr/>
        <p:txBody>
          <a:bodyPr/>
          <a:lstStyle/>
          <a:p>
            <a:pPr algn="ctr"/>
            <a:r>
              <a:rPr lang="en-US" dirty="0">
                <a:cs typeface="Posterama"/>
              </a:rPr>
              <a:t>Scope of our project</a:t>
            </a:r>
          </a:p>
        </p:txBody>
      </p:sp>
      <p:sp>
        <p:nvSpPr>
          <p:cNvPr id="3" name="Content Placeholder 2">
            <a:extLst>
              <a:ext uri="{FF2B5EF4-FFF2-40B4-BE49-F238E27FC236}">
                <a16:creationId xmlns:a16="http://schemas.microsoft.com/office/drawing/2014/main" id="{0310C9F8-3627-42F9-BDAB-2A9BE16AE6A5}"/>
              </a:ext>
            </a:extLst>
          </p:cNvPr>
          <p:cNvSpPr>
            <a:spLocks noGrp="1"/>
          </p:cNvSpPr>
          <p:nvPr>
            <p:ph idx="1"/>
          </p:nvPr>
        </p:nvSpPr>
        <p:spPr/>
        <p:txBody>
          <a:bodyPr vert="horz" lIns="91440" tIns="45720" rIns="91440" bIns="45720" rtlCol="0" anchor="t">
            <a:normAutofit/>
          </a:bodyPr>
          <a:lstStyle/>
          <a:p>
            <a:pPr marL="342900" indent="-342900">
              <a:buFont typeface="Arial" panose="020B0504020202020204" pitchFamily="34" charset="0"/>
              <a:buChar char="•"/>
            </a:pPr>
            <a:r>
              <a:rPr lang="en-US" dirty="0">
                <a:ea typeface="+mn-lt"/>
                <a:cs typeface="+mn-lt"/>
              </a:rPr>
              <a:t>With the introduction of Machine Learning and its strong algorithms, the most recent market research and Stock Market Prediction advancements have begun to include such approaches in analyzing stock market data.</a:t>
            </a:r>
          </a:p>
          <a:p>
            <a:pPr marL="342900" indent="-342900">
              <a:buFont typeface="Arial" panose="020B0504020202020204" pitchFamily="34" charset="0"/>
              <a:buChar char="•"/>
            </a:pPr>
            <a:r>
              <a:rPr lang="en-US" dirty="0">
                <a:ea typeface="+mn-lt"/>
                <a:cs typeface="+mn-lt"/>
              </a:rPr>
              <a:t>The total volume of the stocks in the market is provided, with this information, it is up to the job of a Machine Learning Data Scientist to look at the data and develop different algorithms that may help in finding appropriate stocks values.</a:t>
            </a:r>
          </a:p>
          <a:p>
            <a:pPr marL="342900" indent="-342900">
              <a:buFont typeface="Arial" panose="020B0504020202020204" pitchFamily="34" charset="0"/>
              <a:buChar char="•"/>
            </a:pPr>
            <a:r>
              <a:rPr lang="en-US" dirty="0">
                <a:ea typeface="+mn-lt"/>
                <a:cs typeface="+mn-lt"/>
              </a:rPr>
              <a:t>With the application of machine learning for stock market forecasts, the procedure has become much simpler. </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297008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E309E0-CBCC-4FC9-9547-B51695E89552}"/>
              </a:ext>
            </a:extLst>
          </p:cNvPr>
          <p:cNvSpPr>
            <a:spLocks noGrp="1"/>
          </p:cNvSpPr>
          <p:nvPr>
            <p:ph type="title"/>
          </p:nvPr>
        </p:nvSpPr>
        <p:spPr>
          <a:xfrm>
            <a:off x="609600" y="552782"/>
            <a:ext cx="5545870" cy="1658525"/>
          </a:xfrm>
        </p:spPr>
        <p:txBody>
          <a:bodyPr>
            <a:normAutofit/>
          </a:bodyPr>
          <a:lstStyle/>
          <a:p>
            <a:pPr algn="ctr">
              <a:lnSpc>
                <a:spcPct val="90000"/>
              </a:lnSpc>
            </a:pPr>
            <a:r>
              <a:rPr lang="en-US" sz="3700" dirty="0">
                <a:cs typeface="Posterama"/>
              </a:rPr>
              <a:t>Process Model(Iterative Waterfall model)</a:t>
            </a:r>
          </a:p>
        </p:txBody>
      </p:sp>
      <p:sp>
        <p:nvSpPr>
          <p:cNvPr id="8" name="Content Placeholder 7">
            <a:extLst>
              <a:ext uri="{FF2B5EF4-FFF2-40B4-BE49-F238E27FC236}">
                <a16:creationId xmlns:a16="http://schemas.microsoft.com/office/drawing/2014/main" id="{C6BCEEE4-8E8E-57C8-9A0B-524390C7545B}"/>
              </a:ext>
            </a:extLst>
          </p:cNvPr>
          <p:cNvSpPr>
            <a:spLocks noGrp="1"/>
          </p:cNvSpPr>
          <p:nvPr>
            <p:ph idx="1"/>
          </p:nvPr>
        </p:nvSpPr>
        <p:spPr>
          <a:xfrm>
            <a:off x="609600" y="2548521"/>
            <a:ext cx="6078223" cy="4232616"/>
          </a:xfrm>
        </p:spPr>
        <p:txBody>
          <a:bodyPr vert="horz" lIns="91440" tIns="45720" rIns="91440" bIns="45720" rtlCol="0" anchor="t">
            <a:normAutofit/>
          </a:bodyPr>
          <a:lstStyle/>
          <a:p>
            <a:pPr>
              <a:lnSpc>
                <a:spcPct val="100000"/>
              </a:lnSpc>
              <a:buFont typeface="Arial" panose="020B0504020202020204" pitchFamily="34" charset="0"/>
              <a:buChar char="•"/>
            </a:pPr>
            <a:r>
              <a:rPr lang="en-US" sz="1800" dirty="0">
                <a:ea typeface="+mn-lt"/>
                <a:cs typeface="+mn-lt"/>
              </a:rPr>
              <a:t> The Iterative Waterfall Model is an extension of the Classic Waterfall Model.</a:t>
            </a:r>
            <a:endParaRPr lang="en-US" sz="1800" dirty="0"/>
          </a:p>
          <a:p>
            <a:pPr>
              <a:lnSpc>
                <a:spcPct val="100000"/>
              </a:lnSpc>
              <a:buFont typeface="Arial" panose="020B0504020202020204" pitchFamily="34" charset="0"/>
              <a:buChar char="•"/>
            </a:pPr>
            <a:r>
              <a:rPr lang="en-US" sz="1800" dirty="0">
                <a:ea typeface="+mn-lt"/>
                <a:cs typeface="+mn-lt"/>
              </a:rPr>
              <a:t> There are some certain adjustments made in the Iterative Waterfall Model to boost the performance of software development.</a:t>
            </a:r>
            <a:endParaRPr lang="en-US" sz="1800" dirty="0"/>
          </a:p>
          <a:p>
            <a:pPr>
              <a:lnSpc>
                <a:spcPct val="100000"/>
              </a:lnSpc>
              <a:buFont typeface="Arial" panose="020B0504020202020204" pitchFamily="34" charset="0"/>
              <a:buChar char="•"/>
            </a:pPr>
            <a:r>
              <a:rPr lang="en-US" sz="1800" dirty="0">
                <a:ea typeface="+mn-lt"/>
                <a:cs typeface="+mn-lt"/>
              </a:rPr>
              <a:t> There is limited customer interaction in our project, and the requirements are defined before starting the development phase.</a:t>
            </a:r>
            <a:endParaRPr lang="en-US" sz="1800" dirty="0"/>
          </a:p>
          <a:p>
            <a:pPr>
              <a:lnSpc>
                <a:spcPct val="100000"/>
              </a:lnSpc>
              <a:buFont typeface="Arial" panose="020B0504020202020204" pitchFamily="34" charset="0"/>
              <a:buChar char="•"/>
            </a:pPr>
            <a:r>
              <a:rPr lang="en-US" sz="1800" dirty="0">
                <a:ea typeface="+mn-lt"/>
                <a:cs typeface="+mn-lt"/>
              </a:rPr>
              <a:t> There is a feedback path from one phase to its preceding stage.</a:t>
            </a:r>
            <a:endParaRPr lang="en-US" sz="1800" dirty="0"/>
          </a:p>
          <a:p>
            <a:pPr>
              <a:lnSpc>
                <a:spcPct val="100000"/>
              </a:lnSpc>
            </a:pPr>
            <a:br>
              <a:rPr lang="en-US" sz="1400" dirty="0"/>
            </a:br>
            <a:endParaRPr lang="en-US" sz="1400"/>
          </a:p>
        </p:txBody>
      </p:sp>
      <p:pic>
        <p:nvPicPr>
          <p:cNvPr id="4" name="Picture 4" descr="Diagram&#10;&#10;Description automatically generated">
            <a:extLst>
              <a:ext uri="{FF2B5EF4-FFF2-40B4-BE49-F238E27FC236}">
                <a16:creationId xmlns:a16="http://schemas.microsoft.com/office/drawing/2014/main" id="{753E5572-2FF3-46B1-83D9-E8425733ED6E}"/>
              </a:ext>
            </a:extLst>
          </p:cNvPr>
          <p:cNvPicPr>
            <a:picLocks noChangeAspect="1"/>
          </p:cNvPicPr>
          <p:nvPr/>
        </p:nvPicPr>
        <p:blipFill>
          <a:blip r:embed="rId2"/>
          <a:stretch>
            <a:fillRect/>
          </a:stretch>
        </p:blipFill>
        <p:spPr>
          <a:xfrm>
            <a:off x="7398949" y="1836444"/>
            <a:ext cx="4289283" cy="3094873"/>
          </a:xfrm>
          <a:prstGeom prst="rect">
            <a:avLst/>
          </a:prstGeom>
        </p:spPr>
      </p:pic>
    </p:spTree>
    <p:extLst>
      <p:ext uri="{BB962C8B-B14F-4D97-AF65-F5344CB8AC3E}">
        <p14:creationId xmlns:p14="http://schemas.microsoft.com/office/powerpoint/2010/main" val="2172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5521-02D7-494F-AD96-7E6DCAAAAE31}"/>
              </a:ext>
            </a:extLst>
          </p:cNvPr>
          <p:cNvSpPr>
            <a:spLocks noGrp="1"/>
          </p:cNvSpPr>
          <p:nvPr>
            <p:ph type="title"/>
          </p:nvPr>
        </p:nvSpPr>
        <p:spPr/>
        <p:txBody>
          <a:bodyPr/>
          <a:lstStyle/>
          <a:p>
            <a:pPr algn="ctr"/>
            <a:r>
              <a:rPr lang="en-US" dirty="0">
                <a:cs typeface="Posterama"/>
              </a:rPr>
              <a:t>Users of our system</a:t>
            </a:r>
          </a:p>
        </p:txBody>
      </p:sp>
      <p:sp>
        <p:nvSpPr>
          <p:cNvPr id="3" name="Content Placeholder 2">
            <a:extLst>
              <a:ext uri="{FF2B5EF4-FFF2-40B4-BE49-F238E27FC236}">
                <a16:creationId xmlns:a16="http://schemas.microsoft.com/office/drawing/2014/main" id="{2FE20425-8DFB-476D-BF96-02742FCBC808}"/>
              </a:ext>
            </a:extLst>
          </p:cNvPr>
          <p:cNvSpPr>
            <a:spLocks noGrp="1"/>
          </p:cNvSpPr>
          <p:nvPr>
            <p:ph idx="1"/>
          </p:nvPr>
        </p:nvSpPr>
        <p:spPr>
          <a:xfrm>
            <a:off x="609600" y="2106204"/>
            <a:ext cx="10972800" cy="4047117"/>
          </a:xfrm>
        </p:spPr>
        <p:txBody>
          <a:bodyPr vert="horz" lIns="91440" tIns="45720" rIns="91440" bIns="45720" rtlCol="0" anchor="t">
            <a:normAutofit/>
          </a:bodyPr>
          <a:lstStyle/>
          <a:p>
            <a:r>
              <a:rPr lang="en-US" dirty="0"/>
              <a:t>Users :-</a:t>
            </a:r>
          </a:p>
          <a:p>
            <a:pPr marL="285750" indent="-285750" algn="just">
              <a:buFont typeface="Arial"/>
              <a:buChar char="•"/>
            </a:pPr>
            <a:r>
              <a:rPr lang="en-US" dirty="0">
                <a:ea typeface="+mn-lt"/>
                <a:cs typeface="+mn-lt"/>
              </a:rPr>
              <a:t>Users can register, login and create his/her profile.</a:t>
            </a:r>
            <a:endParaRPr lang="en-US" dirty="0"/>
          </a:p>
          <a:p>
            <a:pPr marL="285750" indent="-285750" algn="just">
              <a:buFont typeface="Arial"/>
              <a:buChar char="•"/>
            </a:pPr>
            <a:r>
              <a:rPr lang="en-US" dirty="0">
                <a:ea typeface="+mn-lt"/>
                <a:cs typeface="+mn-lt"/>
              </a:rPr>
              <a:t>Users can view the stock prediction </a:t>
            </a:r>
            <a:endParaRPr lang="en-US" dirty="0"/>
          </a:p>
          <a:p>
            <a:pPr marL="285750" indent="-285750" algn="just">
              <a:buFont typeface="Arial"/>
              <a:buChar char="•"/>
            </a:pPr>
            <a:r>
              <a:rPr lang="en-US" dirty="0">
                <a:ea typeface="+mn-lt"/>
                <a:cs typeface="+mn-lt"/>
              </a:rPr>
              <a:t>Users can compare the stock prices.</a:t>
            </a:r>
            <a:endParaRPr lang="en-US" dirty="0"/>
          </a:p>
          <a:p>
            <a:pPr marL="285750" indent="-285750" algn="just">
              <a:buFont typeface="Arial"/>
              <a:buChar char="•"/>
            </a:pPr>
            <a:r>
              <a:rPr lang="en-US" dirty="0">
                <a:ea typeface="+mn-lt"/>
                <a:cs typeface="+mn-lt"/>
              </a:rPr>
              <a:t>Users can view information about the stock market.</a:t>
            </a:r>
            <a:endParaRPr lang="en-US" dirty="0"/>
          </a:p>
          <a:p>
            <a:pPr marL="285750" indent="-285750" algn="just">
              <a:buFont typeface="Arial"/>
              <a:buChar char="•"/>
            </a:pPr>
            <a:r>
              <a:rPr lang="en-US" dirty="0">
                <a:ea typeface="+mn-lt"/>
                <a:cs typeface="+mn-lt"/>
              </a:rPr>
              <a:t>Users can also provide feedback.</a:t>
            </a:r>
            <a:endParaRPr lang="en-US" dirty="0"/>
          </a:p>
          <a:p>
            <a:endParaRPr lang="en-US" dirty="0"/>
          </a:p>
        </p:txBody>
      </p:sp>
    </p:spTree>
    <p:extLst>
      <p:ext uri="{BB962C8B-B14F-4D97-AF65-F5344CB8AC3E}">
        <p14:creationId xmlns:p14="http://schemas.microsoft.com/office/powerpoint/2010/main" val="308871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FC97-C976-C000-933D-F15ED3A06341}"/>
              </a:ext>
            </a:extLst>
          </p:cNvPr>
          <p:cNvSpPr>
            <a:spLocks noGrp="1"/>
          </p:cNvSpPr>
          <p:nvPr>
            <p:ph type="title"/>
          </p:nvPr>
        </p:nvSpPr>
        <p:spPr/>
        <p:txBody>
          <a:bodyPr/>
          <a:lstStyle/>
          <a:p>
            <a:pPr algn="ctr"/>
            <a:r>
              <a:rPr lang="en-US" dirty="0">
                <a:cs typeface="Posterama"/>
              </a:rPr>
              <a:t>Stakeholders of our system</a:t>
            </a:r>
          </a:p>
        </p:txBody>
      </p:sp>
      <p:sp>
        <p:nvSpPr>
          <p:cNvPr id="3" name="Content Placeholder 2">
            <a:extLst>
              <a:ext uri="{FF2B5EF4-FFF2-40B4-BE49-F238E27FC236}">
                <a16:creationId xmlns:a16="http://schemas.microsoft.com/office/drawing/2014/main" id="{29DA816F-6E52-590F-D39C-086131C60935}"/>
              </a:ext>
            </a:extLst>
          </p:cNvPr>
          <p:cNvSpPr>
            <a:spLocks noGrp="1"/>
          </p:cNvSpPr>
          <p:nvPr>
            <p:ph idx="1"/>
          </p:nvPr>
        </p:nvSpPr>
        <p:spPr/>
        <p:txBody>
          <a:bodyPr vert="horz" lIns="91440" tIns="45720" rIns="91440" bIns="45720" rtlCol="0" anchor="t">
            <a:normAutofit/>
          </a:bodyPr>
          <a:lstStyle/>
          <a:p>
            <a:r>
              <a:rPr lang="en-US" dirty="0"/>
              <a:t>Admin :-</a:t>
            </a:r>
          </a:p>
          <a:p>
            <a:pPr marL="285750" indent="-285750" algn="just">
              <a:buFont typeface="Arial"/>
              <a:buChar char="•"/>
            </a:pPr>
            <a:r>
              <a:rPr lang="en-US" dirty="0">
                <a:ea typeface="+mn-lt"/>
                <a:cs typeface="+mn-lt"/>
              </a:rPr>
              <a:t>Admin has all the rights to view the user's activities as he/she is the owner of the website.</a:t>
            </a:r>
            <a:endParaRPr lang="en-US" dirty="0"/>
          </a:p>
          <a:p>
            <a:pPr marL="285750" indent="-285750" algn="just">
              <a:buFont typeface="Arial"/>
              <a:buChar char="•"/>
            </a:pPr>
            <a:r>
              <a:rPr lang="en-US" dirty="0">
                <a:ea typeface="+mn-lt"/>
                <a:cs typeface="+mn-lt"/>
              </a:rPr>
              <a:t>Admin can compute the performance and result.</a:t>
            </a:r>
            <a:endParaRPr lang="en-US" dirty="0"/>
          </a:p>
          <a:p>
            <a:pPr marL="285750" indent="-285750" algn="just">
              <a:buFont typeface="Arial"/>
              <a:buChar char="•"/>
            </a:pPr>
            <a:r>
              <a:rPr lang="en-US" dirty="0">
                <a:ea typeface="+mn-lt"/>
                <a:cs typeface="+mn-lt"/>
              </a:rPr>
              <a:t>Admin can view the  stock prices.</a:t>
            </a:r>
            <a:endParaRPr lang="en-US" dirty="0"/>
          </a:p>
          <a:p>
            <a:pPr marL="285750" indent="-285750" algn="just">
              <a:buFont typeface="Arial"/>
              <a:buChar char="•"/>
            </a:pPr>
            <a:r>
              <a:rPr lang="en-US" dirty="0">
                <a:ea typeface="+mn-lt"/>
                <a:cs typeface="+mn-lt"/>
              </a:rPr>
              <a:t>Admin can also view the information about the stock market and update them.</a:t>
            </a:r>
            <a:endParaRPr lang="en-US" dirty="0"/>
          </a:p>
          <a:p>
            <a:pPr marL="285750" indent="-285750" algn="just">
              <a:buFont typeface="Arial"/>
              <a:buChar char="•"/>
            </a:pPr>
            <a:r>
              <a:rPr lang="en-US" dirty="0">
                <a:ea typeface="+mn-lt"/>
                <a:cs typeface="+mn-lt"/>
              </a:rPr>
              <a:t>Admin can view the feedback provided by the user.</a:t>
            </a:r>
            <a:endParaRPr lang="en-US" dirty="0"/>
          </a:p>
          <a:p>
            <a:endParaRPr lang="en-US" dirty="0"/>
          </a:p>
          <a:p>
            <a:endParaRPr lang="en-US" dirty="0"/>
          </a:p>
        </p:txBody>
      </p:sp>
    </p:spTree>
    <p:extLst>
      <p:ext uri="{BB962C8B-B14F-4D97-AF65-F5344CB8AC3E}">
        <p14:creationId xmlns:p14="http://schemas.microsoft.com/office/powerpoint/2010/main" val="296872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BEE0-BF2E-9869-5EAD-A821CFA726CC}"/>
              </a:ext>
            </a:extLst>
          </p:cNvPr>
          <p:cNvSpPr>
            <a:spLocks noGrp="1"/>
          </p:cNvSpPr>
          <p:nvPr>
            <p:ph type="title"/>
          </p:nvPr>
        </p:nvSpPr>
        <p:spPr/>
        <p:txBody>
          <a:bodyPr/>
          <a:lstStyle/>
          <a:p>
            <a:pPr algn="ctr"/>
            <a:r>
              <a:rPr lang="en-US" dirty="0">
                <a:cs typeface="Posterama"/>
              </a:rPr>
              <a:t>Other Stakeholders</a:t>
            </a:r>
          </a:p>
        </p:txBody>
      </p:sp>
      <p:sp>
        <p:nvSpPr>
          <p:cNvPr id="3" name="Content Placeholder 2">
            <a:extLst>
              <a:ext uri="{FF2B5EF4-FFF2-40B4-BE49-F238E27FC236}">
                <a16:creationId xmlns:a16="http://schemas.microsoft.com/office/drawing/2014/main" id="{40F3A7E6-35C9-915F-CE0D-F6FCADAD0C87}"/>
              </a:ext>
            </a:extLst>
          </p:cNvPr>
          <p:cNvSpPr>
            <a:spLocks noGrp="1"/>
          </p:cNvSpPr>
          <p:nvPr>
            <p:ph idx="1"/>
          </p:nvPr>
        </p:nvSpPr>
        <p:spPr/>
        <p:txBody>
          <a:bodyPr vert="horz" lIns="91440" tIns="45720" rIns="91440" bIns="45720" rtlCol="0" anchor="t">
            <a:normAutofit/>
          </a:bodyPr>
          <a:lstStyle/>
          <a:p>
            <a:pPr marL="342900" indent="-342900" algn="just">
              <a:buFont typeface="Arial" panose="020B0504020202020204" pitchFamily="34" charset="0"/>
              <a:buChar char="•"/>
            </a:pPr>
            <a:r>
              <a:rPr lang="en-US" dirty="0">
                <a:ea typeface="+mn-lt"/>
                <a:cs typeface="+mn-lt"/>
              </a:rPr>
              <a:t>Government</a:t>
            </a:r>
            <a:endParaRPr lang="en-US" dirty="0"/>
          </a:p>
          <a:p>
            <a:pPr marL="342900" indent="-342900" algn="just">
              <a:buFont typeface="Arial" panose="020B0504020202020204" pitchFamily="34" charset="0"/>
              <a:buChar char="•"/>
            </a:pPr>
            <a:r>
              <a:rPr lang="en-US" dirty="0">
                <a:ea typeface="+mn-lt"/>
                <a:cs typeface="+mn-lt"/>
              </a:rPr>
              <a:t>Financial Institutes</a:t>
            </a:r>
            <a:endParaRPr lang="en-US" dirty="0"/>
          </a:p>
          <a:p>
            <a:pPr marL="342900" indent="-342900" algn="just">
              <a:buFont typeface="Arial" panose="020B0504020202020204" pitchFamily="34" charset="0"/>
              <a:buChar char="•"/>
            </a:pPr>
            <a:r>
              <a:rPr lang="en-US" dirty="0">
                <a:ea typeface="+mn-lt"/>
                <a:cs typeface="+mn-lt"/>
              </a:rPr>
              <a:t>Stock Market Investors</a:t>
            </a:r>
            <a:endParaRPr lang="en-US" dirty="0"/>
          </a:p>
          <a:p>
            <a:pPr marL="342900" indent="-342900" algn="just">
              <a:buFont typeface="Arial" panose="020B0504020202020204" pitchFamily="34" charset="0"/>
              <a:buChar char="•"/>
            </a:pPr>
            <a:r>
              <a:rPr lang="en-US" dirty="0">
                <a:ea typeface="+mn-lt"/>
                <a:cs typeface="+mn-lt"/>
              </a:rPr>
              <a:t>NSE India</a:t>
            </a:r>
            <a:endParaRPr lang="en-US" dirty="0"/>
          </a:p>
          <a:p>
            <a:pPr marL="342900" indent="-342900" algn="just">
              <a:buFont typeface="Arial" panose="020B0504020202020204" pitchFamily="34" charset="0"/>
              <a:buChar char="•"/>
            </a:pPr>
            <a:r>
              <a:rPr lang="en-US" dirty="0">
                <a:ea typeface="+mn-lt"/>
                <a:cs typeface="+mn-lt"/>
              </a:rPr>
              <a:t>BSE India</a:t>
            </a:r>
            <a:endParaRPr lang="en-US" dirty="0"/>
          </a:p>
          <a:p>
            <a:pPr marL="342900" indent="-342900" algn="just">
              <a:buFont typeface="Arial" panose="020B0504020202020204" pitchFamily="34" charset="0"/>
              <a:buChar char="•"/>
            </a:pPr>
            <a:r>
              <a:rPr lang="en-US" dirty="0">
                <a:ea typeface="+mn-lt"/>
                <a:cs typeface="+mn-lt"/>
              </a:rPr>
              <a:t>Stock Market Researcher and Analyst</a:t>
            </a:r>
            <a:endParaRPr lang="en-US" dirty="0"/>
          </a:p>
          <a:p>
            <a:pPr marL="342900" indent="-342900" algn="just">
              <a:buFont typeface="Arial" panose="020B0504020202020204" pitchFamily="34" charset="0"/>
              <a:buChar char="•"/>
            </a:pPr>
            <a:r>
              <a:rPr lang="en-US" dirty="0">
                <a:ea typeface="+mn-lt"/>
                <a:cs typeface="+mn-lt"/>
              </a:rPr>
              <a:t>Investment Research firms</a:t>
            </a:r>
            <a:endParaRPr lang="en-US" dirty="0"/>
          </a:p>
          <a:p>
            <a:br>
              <a:rPr lang="en-US" dirty="0"/>
            </a:br>
            <a:endParaRPr lang="en-US" dirty="0"/>
          </a:p>
        </p:txBody>
      </p:sp>
    </p:spTree>
    <p:extLst>
      <p:ext uri="{BB962C8B-B14F-4D97-AF65-F5344CB8AC3E}">
        <p14:creationId xmlns:p14="http://schemas.microsoft.com/office/powerpoint/2010/main" val="330579947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SplashVTI</vt:lpstr>
      <vt:lpstr>IT-632 Software Engineering</vt:lpstr>
      <vt:lpstr>Neural Networks for Stock Prediction</vt:lpstr>
      <vt:lpstr>Project members (Group id – 03)</vt:lpstr>
      <vt:lpstr>Introduction </vt:lpstr>
      <vt:lpstr>Scope of our project</vt:lpstr>
      <vt:lpstr>Process Model(Iterative Waterfall model)</vt:lpstr>
      <vt:lpstr>Users of our system</vt:lpstr>
      <vt:lpstr>Stakeholders of our system</vt:lpstr>
      <vt:lpstr>Other Stakeholders</vt:lpstr>
      <vt:lpstr>Requirement Gathering </vt:lpstr>
      <vt:lpstr>Functional Requirements </vt:lpstr>
      <vt:lpstr>Non Functional Requirements</vt:lpstr>
      <vt:lpstr>Use Case Actors and Functionalities</vt:lpstr>
      <vt:lpstr>What is a Use Case Diagram?</vt:lpstr>
      <vt:lpstr>Preview of our data representation graph</vt:lpstr>
      <vt:lpstr>Contribution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407</cp:revision>
  <dcterms:created xsi:type="dcterms:W3CDTF">2022-03-20T11:34:29Z</dcterms:created>
  <dcterms:modified xsi:type="dcterms:W3CDTF">2022-03-21T16:37:42Z</dcterms:modified>
</cp:coreProperties>
</file>