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68" r:id="rId4"/>
    <p:sldId id="269" r:id="rId5"/>
    <p:sldId id="270" r:id="rId6"/>
    <p:sldId id="257" r:id="rId7"/>
    <p:sldId id="259" r:id="rId8"/>
    <p:sldId id="260" r:id="rId9"/>
    <p:sldId id="261" r:id="rId10"/>
    <p:sldId id="262" r:id="rId11"/>
    <p:sldId id="263" r:id="rId12"/>
    <p:sldId id="264" r:id="rId13"/>
    <p:sldId id="265" r:id="rId14"/>
    <p:sldId id="266"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91" d="100"/>
          <a:sy n="91" d="100"/>
        </p:scale>
        <p:origin x="38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EABAE8-FA7E-43FC-B4F0-ED394187438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199094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ABAE8-FA7E-43FC-B4F0-ED394187438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238010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ABAE8-FA7E-43FC-B4F0-ED394187438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8361DB-8F75-47DC-973E-CE8639EE29C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707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EABAE8-FA7E-43FC-B4F0-ED394187438F}"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1731663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EABAE8-FA7E-43FC-B4F0-ED394187438F}"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8361DB-8F75-47DC-973E-CE8639EE29C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9077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EABAE8-FA7E-43FC-B4F0-ED394187438F}"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1163371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ABAE8-FA7E-43FC-B4F0-ED394187438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2271269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ABAE8-FA7E-43FC-B4F0-ED394187438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29703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ABAE8-FA7E-43FC-B4F0-ED394187438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409708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ABAE8-FA7E-43FC-B4F0-ED394187438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394505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EABAE8-FA7E-43FC-B4F0-ED394187438F}"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35568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EABAE8-FA7E-43FC-B4F0-ED394187438F}" type="datetimeFigureOut">
              <a:rPr lang="en-IN" smtClean="0"/>
              <a:t>11-09-2022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416528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EABAE8-FA7E-43FC-B4F0-ED394187438F}" type="datetimeFigureOut">
              <a:rPr lang="en-IN" smtClean="0"/>
              <a:t>11-09-2022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69225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ABAE8-FA7E-43FC-B4F0-ED394187438F}" type="datetimeFigureOut">
              <a:rPr lang="en-IN" smtClean="0"/>
              <a:t>11-09-2022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291455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ABAE8-FA7E-43FC-B4F0-ED394187438F}"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144216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ABAE8-FA7E-43FC-B4F0-ED394187438F}"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8361DB-8F75-47DC-973E-CE8639EE29C6}" type="slidenum">
              <a:rPr lang="en-IN" smtClean="0"/>
              <a:t>‹#›</a:t>
            </a:fld>
            <a:endParaRPr lang="en-IN"/>
          </a:p>
        </p:txBody>
      </p:sp>
    </p:spTree>
    <p:extLst>
      <p:ext uri="{BB962C8B-B14F-4D97-AF65-F5344CB8AC3E}">
        <p14:creationId xmlns:p14="http://schemas.microsoft.com/office/powerpoint/2010/main" val="90504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EABAE8-FA7E-43FC-B4F0-ED394187438F}" type="datetimeFigureOut">
              <a:rPr lang="en-IN" smtClean="0"/>
              <a:t>11-09-2022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E8361DB-8F75-47DC-973E-CE8639EE29C6}" type="slidenum">
              <a:rPr lang="en-IN" smtClean="0"/>
              <a:t>‹#›</a:t>
            </a:fld>
            <a:endParaRPr lang="en-IN"/>
          </a:p>
        </p:txBody>
      </p:sp>
    </p:spTree>
    <p:extLst>
      <p:ext uri="{BB962C8B-B14F-4D97-AF65-F5344CB8AC3E}">
        <p14:creationId xmlns:p14="http://schemas.microsoft.com/office/powerpoint/2010/main" val="9383283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siderintelligence.com/insights/millennials/" TargetMode="External"/><Relationship Id="rId2" Type="http://schemas.openxmlformats.org/officeDocument/2006/relationships/hyperlink" Target="https://www.insiderintelligence.com/insights/digital-banking-tren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AEF1-CA77-9951-7A80-0CD3A91A7508}"/>
              </a:ext>
            </a:extLst>
          </p:cNvPr>
          <p:cNvSpPr>
            <a:spLocks noGrp="1"/>
          </p:cNvSpPr>
          <p:nvPr>
            <p:ph type="ctrTitle"/>
          </p:nvPr>
        </p:nvSpPr>
        <p:spPr>
          <a:xfrm>
            <a:off x="6933140" y="486648"/>
            <a:ext cx="4797204" cy="3056652"/>
          </a:xfrm>
        </p:spPr>
        <p:txBody>
          <a:bodyPr>
            <a:normAutofit fontScale="90000"/>
          </a:bodyPr>
          <a:lstStyle/>
          <a:p>
            <a:pPr algn="ctr"/>
            <a:r>
              <a:rPr lang="en-US" dirty="0">
                <a:solidFill>
                  <a:schemeClr val="accent6">
                    <a:lumMod val="40000"/>
                    <a:lumOff val="60000"/>
                  </a:schemeClr>
                </a:solidFill>
              </a:rPr>
              <a:t>Project   </a:t>
            </a:r>
            <a:br>
              <a:rPr lang="en-US" dirty="0">
                <a:solidFill>
                  <a:schemeClr val="accent6">
                    <a:lumMod val="40000"/>
                    <a:lumOff val="60000"/>
                  </a:schemeClr>
                </a:solidFill>
              </a:rPr>
            </a:br>
            <a:r>
              <a:rPr lang="en-US" dirty="0">
                <a:solidFill>
                  <a:schemeClr val="accent6">
                    <a:lumMod val="40000"/>
                    <a:lumOff val="60000"/>
                  </a:schemeClr>
                </a:solidFill>
              </a:rPr>
              <a:t>On </a:t>
            </a:r>
            <a:br>
              <a:rPr lang="en-US" dirty="0">
                <a:solidFill>
                  <a:schemeClr val="accent6">
                    <a:lumMod val="40000"/>
                    <a:lumOff val="60000"/>
                  </a:schemeClr>
                </a:solidFill>
              </a:rPr>
            </a:br>
            <a:r>
              <a:rPr lang="en-US" dirty="0">
                <a:solidFill>
                  <a:schemeClr val="accent6">
                    <a:lumMod val="40000"/>
                    <a:lumOff val="60000"/>
                  </a:schemeClr>
                </a:solidFill>
              </a:rPr>
              <a:t>Banking </a:t>
            </a:r>
            <a:br>
              <a:rPr lang="en-US" dirty="0">
                <a:solidFill>
                  <a:schemeClr val="accent6">
                    <a:lumMod val="40000"/>
                    <a:lumOff val="60000"/>
                  </a:schemeClr>
                </a:solidFill>
              </a:rPr>
            </a:br>
            <a:r>
              <a:rPr lang="en-US" dirty="0">
                <a:solidFill>
                  <a:schemeClr val="accent6">
                    <a:lumMod val="40000"/>
                    <a:lumOff val="60000"/>
                  </a:schemeClr>
                </a:solidFill>
              </a:rPr>
              <a:t>Management</a:t>
            </a:r>
            <a:endParaRPr lang="en-IN" dirty="0">
              <a:solidFill>
                <a:schemeClr val="accent6">
                  <a:lumMod val="40000"/>
                  <a:lumOff val="60000"/>
                </a:schemeClr>
              </a:solidFill>
            </a:endParaRPr>
          </a:p>
        </p:txBody>
      </p:sp>
      <p:sp>
        <p:nvSpPr>
          <p:cNvPr id="3" name="Subtitle 2">
            <a:extLst>
              <a:ext uri="{FF2B5EF4-FFF2-40B4-BE49-F238E27FC236}">
                <a16:creationId xmlns:a16="http://schemas.microsoft.com/office/drawing/2014/main" id="{737B9D5A-85F3-8316-2EEE-90B70E3E510C}"/>
              </a:ext>
            </a:extLst>
          </p:cNvPr>
          <p:cNvSpPr>
            <a:spLocks noGrp="1"/>
          </p:cNvSpPr>
          <p:nvPr>
            <p:ph type="subTitle" idx="1"/>
          </p:nvPr>
        </p:nvSpPr>
        <p:spPr>
          <a:xfrm>
            <a:off x="6724650" y="5159457"/>
            <a:ext cx="5214185" cy="1281419"/>
          </a:xfrm>
        </p:spPr>
        <p:txBody>
          <a:bodyPr>
            <a:normAutofit/>
          </a:bodyPr>
          <a:lstStyle/>
          <a:p>
            <a:pPr algn="r"/>
            <a:r>
              <a:rPr lang="en-US" sz="2400" b="1" dirty="0">
                <a:solidFill>
                  <a:schemeClr val="bg1"/>
                </a:solidFill>
              </a:rPr>
              <a:t>Aman Gupta</a:t>
            </a:r>
            <a:r>
              <a:rPr lang="en-IN" sz="2400" b="1" dirty="0">
                <a:solidFill>
                  <a:schemeClr val="bg1"/>
                </a:solidFill>
              </a:rPr>
              <a:t> :  190973106021</a:t>
            </a:r>
          </a:p>
          <a:p>
            <a:pPr algn="r"/>
            <a:r>
              <a:rPr lang="en-US" sz="2400" b="1" dirty="0">
                <a:solidFill>
                  <a:schemeClr val="bg1"/>
                </a:solidFill>
              </a:rPr>
              <a:t>Akarsh Aggarwal:  190973106015</a:t>
            </a:r>
          </a:p>
          <a:p>
            <a:endParaRPr lang="en-IN" dirty="0">
              <a:solidFill>
                <a:schemeClr val="bg1"/>
              </a:solidFill>
            </a:endParaRPr>
          </a:p>
        </p:txBody>
      </p:sp>
    </p:spTree>
    <p:extLst>
      <p:ext uri="{BB962C8B-B14F-4D97-AF65-F5344CB8AC3E}">
        <p14:creationId xmlns:p14="http://schemas.microsoft.com/office/powerpoint/2010/main" val="416460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DBBA-2632-3B94-B268-27E402716930}"/>
              </a:ext>
            </a:extLst>
          </p:cNvPr>
          <p:cNvSpPr>
            <a:spLocks noGrp="1"/>
          </p:cNvSpPr>
          <p:nvPr>
            <p:ph type="title"/>
          </p:nvPr>
        </p:nvSpPr>
        <p:spPr>
          <a:xfrm>
            <a:off x="4835809" y="64529"/>
            <a:ext cx="2520382" cy="881621"/>
          </a:xfrm>
        </p:spPr>
        <p:txBody>
          <a:bodyPr>
            <a:normAutofit fontScale="90000"/>
          </a:bodyPr>
          <a:lstStyle/>
          <a:p>
            <a:r>
              <a:rPr lang="en-US" b="1" u="sng" dirty="0">
                <a:effectLst/>
                <a:latin typeface="Century Gothic (Headings)"/>
                <a:ea typeface="Calibri" panose="020F0502020204030204" pitchFamily="34" charset="0"/>
                <a:cs typeface="Calibri" panose="020F0502020204030204" pitchFamily="34" charset="0"/>
              </a:rPr>
              <a:t>INTERFACES</a:t>
            </a:r>
            <a:endParaRPr lang="en-IN" dirty="0">
              <a:latin typeface="Century Gothic (Headings)"/>
            </a:endParaRPr>
          </a:p>
        </p:txBody>
      </p:sp>
      <p:pic>
        <p:nvPicPr>
          <p:cNvPr id="6" name="Content Placeholder 5">
            <a:extLst>
              <a:ext uri="{FF2B5EF4-FFF2-40B4-BE49-F238E27FC236}">
                <a16:creationId xmlns:a16="http://schemas.microsoft.com/office/drawing/2014/main" id="{2C6257D0-E2B0-C87A-99DE-EA1EEA4B79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8957" y="1720107"/>
            <a:ext cx="9982899" cy="5073363"/>
          </a:xfrm>
          <a:prstGeom prst="rect">
            <a:avLst/>
          </a:prstGeom>
          <a:noFill/>
          <a:ln>
            <a:noFill/>
          </a:ln>
        </p:spPr>
      </p:pic>
      <p:sp>
        <p:nvSpPr>
          <p:cNvPr id="5" name="Title 1">
            <a:extLst>
              <a:ext uri="{FF2B5EF4-FFF2-40B4-BE49-F238E27FC236}">
                <a16:creationId xmlns:a16="http://schemas.microsoft.com/office/drawing/2014/main" id="{95418414-30BB-F717-CA9C-35925F67BBF6}"/>
              </a:ext>
            </a:extLst>
          </p:cNvPr>
          <p:cNvSpPr txBox="1">
            <a:spLocks/>
          </p:cNvSpPr>
          <p:nvPr/>
        </p:nvSpPr>
        <p:spPr>
          <a:xfrm>
            <a:off x="1703472" y="591743"/>
            <a:ext cx="3027917" cy="88255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en-US" sz="28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6</a:t>
            </a:r>
            <a:r>
              <a:rPr lang="en-US" sz="2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IN" sz="28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8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MENU PAGE 1</a:t>
            </a:r>
            <a:r>
              <a:rPr lang="en-IN" sz="2800" b="1" baseline="30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a:t>
            </a: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ED1F08B-D0C3-9ADC-79FA-9775EAF6590F}"/>
              </a:ext>
            </a:extLst>
          </p:cNvPr>
          <p:cNvSpPr txBox="1"/>
          <p:nvPr/>
        </p:nvSpPr>
        <p:spPr>
          <a:xfrm>
            <a:off x="2235727" y="1210270"/>
            <a:ext cx="3171040" cy="923330"/>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You can see the Profile of user.</a:t>
            </a:r>
          </a:p>
          <a:p>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18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564806-4816-3AD3-03F4-CB84CD4B13F1}"/>
              </a:ext>
            </a:extLst>
          </p:cNvPr>
          <p:cNvSpPr txBox="1">
            <a:spLocks/>
          </p:cNvSpPr>
          <p:nvPr/>
        </p:nvSpPr>
        <p:spPr>
          <a:xfrm>
            <a:off x="4835809" y="-43189"/>
            <a:ext cx="2520382" cy="881621"/>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2">
                    <a:lumMod val="75000"/>
                  </a:schemeClr>
                </a:solidFill>
                <a:latin typeface="Century Gothic (Headings)"/>
                <a:ea typeface="Calibri" panose="020F0502020204030204" pitchFamily="34" charset="0"/>
                <a:cs typeface="Calibri" panose="020F0502020204030204" pitchFamily="34" charset="0"/>
              </a:rPr>
              <a:t>INTERFACES</a:t>
            </a:r>
            <a:endParaRPr lang="en-IN" dirty="0">
              <a:solidFill>
                <a:schemeClr val="accent2">
                  <a:lumMod val="75000"/>
                </a:schemeClr>
              </a:solidFill>
              <a:latin typeface="Century Gothic (Headings)"/>
            </a:endParaRPr>
          </a:p>
        </p:txBody>
      </p:sp>
      <p:sp>
        <p:nvSpPr>
          <p:cNvPr id="7" name="Title 1">
            <a:extLst>
              <a:ext uri="{FF2B5EF4-FFF2-40B4-BE49-F238E27FC236}">
                <a16:creationId xmlns:a16="http://schemas.microsoft.com/office/drawing/2014/main" id="{81592A62-6114-53F6-F0DF-A34DC004E8A6}"/>
              </a:ext>
            </a:extLst>
          </p:cNvPr>
          <p:cNvSpPr txBox="1">
            <a:spLocks/>
          </p:cNvSpPr>
          <p:nvPr/>
        </p:nvSpPr>
        <p:spPr>
          <a:xfrm>
            <a:off x="1737029" y="603462"/>
            <a:ext cx="3027917" cy="88255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en-US" sz="28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7</a:t>
            </a:r>
            <a:r>
              <a:rPr lang="en-US" sz="2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IN" sz="28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8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MENU PAGE 2</a:t>
            </a:r>
            <a:r>
              <a:rPr lang="en-IN" sz="2800" b="1" baseline="30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nd</a:t>
            </a: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A81509C-69F2-2282-8AEC-61F8268EC5D1}"/>
              </a:ext>
            </a:extLst>
          </p:cNvPr>
          <p:cNvSpPr txBox="1"/>
          <p:nvPr/>
        </p:nvSpPr>
        <p:spPr>
          <a:xfrm>
            <a:off x="2306972" y="1255810"/>
            <a:ext cx="3171040"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You can w</a:t>
            </a:r>
            <a:r>
              <a:rPr lang="en-IN" dirty="0">
                <a:latin typeface="Calibri" panose="020F0502020204030204" pitchFamily="34" charset="0"/>
                <a:ea typeface="Calibri" panose="020F0502020204030204" pitchFamily="34" charset="0"/>
                <a:cs typeface="Times New Roman" panose="02020603050405020304" pitchFamily="18" charset="0"/>
              </a:rPr>
              <a:t>ithdrawal of money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24EE7DDA-1A14-C6D4-CAFF-4566367AE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24793" y="1711354"/>
            <a:ext cx="9882231" cy="4924338"/>
          </a:xfrm>
          <a:prstGeom prst="rect">
            <a:avLst/>
          </a:prstGeom>
          <a:noFill/>
          <a:ln>
            <a:noFill/>
          </a:ln>
        </p:spPr>
      </p:pic>
    </p:spTree>
    <p:extLst>
      <p:ext uri="{BB962C8B-B14F-4D97-AF65-F5344CB8AC3E}">
        <p14:creationId xmlns:p14="http://schemas.microsoft.com/office/powerpoint/2010/main" val="140288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BFA90D5-DD38-1846-6357-ABBDA3D88999}"/>
              </a:ext>
            </a:extLst>
          </p:cNvPr>
          <p:cNvSpPr txBox="1">
            <a:spLocks/>
          </p:cNvSpPr>
          <p:nvPr/>
        </p:nvSpPr>
        <p:spPr>
          <a:xfrm>
            <a:off x="4835809" y="0"/>
            <a:ext cx="2520382" cy="881621"/>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2">
                    <a:lumMod val="75000"/>
                  </a:schemeClr>
                </a:solidFill>
                <a:latin typeface="Century Gothic (Headings)"/>
                <a:ea typeface="Calibri" panose="020F0502020204030204" pitchFamily="34" charset="0"/>
                <a:cs typeface="Calibri" panose="020F0502020204030204" pitchFamily="34" charset="0"/>
              </a:rPr>
              <a:t>INTERFACES</a:t>
            </a:r>
            <a:endParaRPr lang="en-IN" dirty="0">
              <a:solidFill>
                <a:schemeClr val="accent2">
                  <a:lumMod val="75000"/>
                </a:schemeClr>
              </a:solidFill>
              <a:latin typeface="Century Gothic (Headings)"/>
            </a:endParaRPr>
          </a:p>
        </p:txBody>
      </p:sp>
      <p:sp>
        <p:nvSpPr>
          <p:cNvPr id="7" name="Title 1">
            <a:extLst>
              <a:ext uri="{FF2B5EF4-FFF2-40B4-BE49-F238E27FC236}">
                <a16:creationId xmlns:a16="http://schemas.microsoft.com/office/drawing/2014/main" id="{7BBBAC95-8555-7CE1-9A37-742C49AAF14E}"/>
              </a:ext>
            </a:extLst>
          </p:cNvPr>
          <p:cNvSpPr txBox="1">
            <a:spLocks/>
          </p:cNvSpPr>
          <p:nvPr/>
        </p:nvSpPr>
        <p:spPr>
          <a:xfrm>
            <a:off x="1560860" y="582287"/>
            <a:ext cx="3027917" cy="88255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en-US" sz="28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8</a:t>
            </a:r>
            <a:r>
              <a:rPr lang="en-US" sz="2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IN" sz="28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8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MENU PAGE 3</a:t>
            </a:r>
            <a:r>
              <a:rPr lang="en-IN" sz="2800" b="1" baseline="30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a:t>
            </a:r>
            <a:r>
              <a:rPr lang="en-IN" sz="2800" b="1" baseline="30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d</a:t>
            </a: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DC01F1B-9FB3-D2EA-38DA-8A327C9804D8}"/>
              </a:ext>
            </a:extLst>
          </p:cNvPr>
          <p:cNvSpPr txBox="1"/>
          <p:nvPr/>
        </p:nvSpPr>
        <p:spPr>
          <a:xfrm>
            <a:off x="2102949" y="1181048"/>
            <a:ext cx="3171040"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You can </a:t>
            </a:r>
            <a:r>
              <a:rPr lang="en-IN" dirty="0">
                <a:latin typeface="Calibri" panose="020F0502020204030204" pitchFamily="34" charset="0"/>
                <a:ea typeface="Calibri" panose="020F0502020204030204" pitchFamily="34" charset="0"/>
                <a:cs typeface="Times New Roman" panose="02020603050405020304" pitchFamily="18" charset="0"/>
              </a:rPr>
              <a:t>transfer the money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7A8E64EA-977C-8CE3-3766-B5E8D04A9C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15736" y="1764268"/>
            <a:ext cx="10058400" cy="4871424"/>
          </a:xfrm>
          <a:prstGeom prst="rect">
            <a:avLst/>
          </a:prstGeom>
          <a:noFill/>
          <a:ln>
            <a:noFill/>
          </a:ln>
        </p:spPr>
      </p:pic>
    </p:spTree>
    <p:extLst>
      <p:ext uri="{BB962C8B-B14F-4D97-AF65-F5344CB8AC3E}">
        <p14:creationId xmlns:p14="http://schemas.microsoft.com/office/powerpoint/2010/main" val="2358829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92EF3A3-6DC6-F230-B2B5-382BC62DB2BA}"/>
              </a:ext>
            </a:extLst>
          </p:cNvPr>
          <p:cNvSpPr txBox="1">
            <a:spLocks/>
          </p:cNvSpPr>
          <p:nvPr/>
        </p:nvSpPr>
        <p:spPr>
          <a:xfrm>
            <a:off x="4835809" y="-43190"/>
            <a:ext cx="2520382" cy="881621"/>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2">
                    <a:lumMod val="75000"/>
                  </a:schemeClr>
                </a:solidFill>
                <a:latin typeface="Century Gothic (Headings)"/>
                <a:ea typeface="Calibri" panose="020F0502020204030204" pitchFamily="34" charset="0"/>
                <a:cs typeface="Calibri" panose="020F0502020204030204" pitchFamily="34" charset="0"/>
              </a:rPr>
              <a:t>INTERFACES</a:t>
            </a:r>
            <a:endParaRPr lang="en-IN" dirty="0">
              <a:solidFill>
                <a:schemeClr val="accent2">
                  <a:lumMod val="75000"/>
                </a:schemeClr>
              </a:solidFill>
              <a:latin typeface="Century Gothic (Headings)"/>
            </a:endParaRPr>
          </a:p>
        </p:txBody>
      </p:sp>
      <p:sp>
        <p:nvSpPr>
          <p:cNvPr id="7" name="Title 1">
            <a:extLst>
              <a:ext uri="{FF2B5EF4-FFF2-40B4-BE49-F238E27FC236}">
                <a16:creationId xmlns:a16="http://schemas.microsoft.com/office/drawing/2014/main" id="{CDCDD787-D9CE-C2FE-AC93-FAC35011B7B4}"/>
              </a:ext>
            </a:extLst>
          </p:cNvPr>
          <p:cNvSpPr txBox="1">
            <a:spLocks/>
          </p:cNvSpPr>
          <p:nvPr/>
        </p:nvSpPr>
        <p:spPr>
          <a:xfrm>
            <a:off x="1476716" y="603462"/>
            <a:ext cx="3027917" cy="88255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en-US" sz="28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9</a:t>
            </a:r>
            <a:r>
              <a:rPr lang="en-US" sz="2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IN" sz="28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8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MENU PAGE 4</a:t>
            </a:r>
            <a:r>
              <a:rPr lang="en-IN" sz="2800" b="1" baseline="30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th</a:t>
            </a: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879E8B95-1CA8-0007-5C3A-5C1E7B9FD1DA}"/>
              </a:ext>
            </a:extLst>
          </p:cNvPr>
          <p:cNvSpPr txBox="1"/>
          <p:nvPr/>
        </p:nvSpPr>
        <p:spPr>
          <a:xfrm>
            <a:off x="1870745" y="1301349"/>
            <a:ext cx="4488110"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You can seen </a:t>
            </a:r>
            <a:r>
              <a:rPr lang="en-IN" dirty="0">
                <a:latin typeface="Calibri" panose="020F0502020204030204" pitchFamily="34" charset="0"/>
                <a:ea typeface="Calibri" panose="020F0502020204030204" pitchFamily="34" charset="0"/>
                <a:cs typeface="Times New Roman" panose="02020603050405020304" pitchFamily="18" charset="0"/>
              </a:rPr>
              <a:t>information about the customer.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5270214C-B55B-6924-F3C3-43A736DD0E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359017" y="1948933"/>
            <a:ext cx="9664117" cy="4544145"/>
          </a:xfrm>
          <a:prstGeom prst="rect">
            <a:avLst/>
          </a:prstGeom>
          <a:noFill/>
          <a:ln>
            <a:noFill/>
          </a:ln>
        </p:spPr>
      </p:pic>
    </p:spTree>
    <p:extLst>
      <p:ext uri="{BB962C8B-B14F-4D97-AF65-F5344CB8AC3E}">
        <p14:creationId xmlns:p14="http://schemas.microsoft.com/office/powerpoint/2010/main" val="2510893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4D837F-E99B-EAF3-7472-86D5DAB4B5A1}"/>
              </a:ext>
            </a:extLst>
          </p:cNvPr>
          <p:cNvSpPr txBox="1">
            <a:spLocks/>
          </p:cNvSpPr>
          <p:nvPr/>
        </p:nvSpPr>
        <p:spPr>
          <a:xfrm>
            <a:off x="4530120" y="-84667"/>
            <a:ext cx="2520382" cy="881621"/>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2">
                    <a:lumMod val="75000"/>
                  </a:schemeClr>
                </a:solidFill>
                <a:latin typeface="Century Gothic (Headings)"/>
                <a:ea typeface="Calibri" panose="020F0502020204030204" pitchFamily="34" charset="0"/>
                <a:cs typeface="Calibri" panose="020F0502020204030204" pitchFamily="34" charset="0"/>
              </a:rPr>
              <a:t>INTERFACES</a:t>
            </a:r>
            <a:endParaRPr lang="en-IN" dirty="0">
              <a:solidFill>
                <a:schemeClr val="accent2">
                  <a:lumMod val="75000"/>
                </a:schemeClr>
              </a:solidFill>
              <a:latin typeface="Century Gothic (Headings)"/>
            </a:endParaRPr>
          </a:p>
        </p:txBody>
      </p:sp>
      <p:sp>
        <p:nvSpPr>
          <p:cNvPr id="7" name="Title 1">
            <a:extLst>
              <a:ext uri="{FF2B5EF4-FFF2-40B4-BE49-F238E27FC236}">
                <a16:creationId xmlns:a16="http://schemas.microsoft.com/office/drawing/2014/main" id="{BE8E263B-3AA8-6F49-6D28-2FD28E5A11A4}"/>
              </a:ext>
            </a:extLst>
          </p:cNvPr>
          <p:cNvSpPr txBox="1">
            <a:spLocks/>
          </p:cNvSpPr>
          <p:nvPr/>
        </p:nvSpPr>
        <p:spPr>
          <a:xfrm>
            <a:off x="1518915" y="654232"/>
            <a:ext cx="3204087" cy="88255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en-US" sz="28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10</a:t>
            </a:r>
            <a:r>
              <a:rPr lang="en-US" sz="28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IN" sz="28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8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MENU PAGE 5</a:t>
            </a:r>
            <a:r>
              <a:rPr lang="en-IN" sz="2800" b="1" baseline="30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th</a:t>
            </a: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97573ED-82DB-1A91-D3DD-9C20AD72A6CC}"/>
              </a:ext>
            </a:extLst>
          </p:cNvPr>
          <p:cNvSpPr txBox="1"/>
          <p:nvPr/>
        </p:nvSpPr>
        <p:spPr>
          <a:xfrm>
            <a:off x="2164752" y="1281195"/>
            <a:ext cx="4488110"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You can </a:t>
            </a:r>
            <a:r>
              <a:rPr lang="en-IN" dirty="0">
                <a:latin typeface="Calibri" panose="020F0502020204030204" pitchFamily="34" charset="0"/>
                <a:ea typeface="Calibri" panose="020F0502020204030204" pitchFamily="34" charset="0"/>
                <a:cs typeface="Times New Roman" panose="02020603050405020304" pitchFamily="18" charset="0"/>
              </a:rPr>
              <a:t>seen Description of the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E9E780AD-A19B-1718-37A3-9B2D153600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85520" y="1853967"/>
            <a:ext cx="9336946" cy="4857225"/>
          </a:xfrm>
          <a:prstGeom prst="rect">
            <a:avLst/>
          </a:prstGeom>
          <a:noFill/>
          <a:ln>
            <a:noFill/>
          </a:ln>
        </p:spPr>
      </p:pic>
    </p:spTree>
    <p:extLst>
      <p:ext uri="{BB962C8B-B14F-4D97-AF65-F5344CB8AC3E}">
        <p14:creationId xmlns:p14="http://schemas.microsoft.com/office/powerpoint/2010/main" val="2041493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6B4CA-E892-1C13-5EEB-8F492CC9E87B}"/>
              </a:ext>
            </a:extLst>
          </p:cNvPr>
          <p:cNvSpPr>
            <a:spLocks noGrp="1"/>
          </p:cNvSpPr>
          <p:nvPr>
            <p:ph idx="1"/>
          </p:nvPr>
        </p:nvSpPr>
        <p:spPr>
          <a:xfrm>
            <a:off x="2530489" y="1397619"/>
            <a:ext cx="8915400" cy="4228463"/>
          </a:xfrm>
        </p:spPr>
        <p:txBody>
          <a:bodyPr/>
          <a:lstStyle/>
          <a:p>
            <a:r>
              <a:rPr lang="en-IN" sz="1800" dirty="0">
                <a:effectLst/>
                <a:latin typeface="Century Gothic (Body)"/>
                <a:ea typeface="Calibri" panose="020F0502020204030204" pitchFamily="34" charset="0"/>
                <a:cs typeface="Times New Roman" panose="02020603050405020304" pitchFamily="18" charset="0"/>
              </a:rPr>
              <a:t>The system can be designed for further enhancement .This could also be developed according to the growing needs of the customer.</a:t>
            </a:r>
          </a:p>
          <a:p>
            <a:pPr>
              <a:spcAft>
                <a:spcPts val="2160"/>
              </a:spcAft>
            </a:pPr>
            <a:r>
              <a:rPr lang="en-US" sz="1800" dirty="0">
                <a:solidFill>
                  <a:srgbClr val="333333"/>
                </a:solidFill>
                <a:latin typeface="Century Gothic (Body)"/>
                <a:ea typeface="Times New Roman" panose="02020603050405020304" pitchFamily="18" charset="0"/>
              </a:rPr>
              <a:t>This, coupled with growing regulatory pressures, is forcing businesses to protect the integrity, privacy and security of critical information. </a:t>
            </a:r>
          </a:p>
          <a:p>
            <a:pPr>
              <a:spcAft>
                <a:spcPts val="2160"/>
              </a:spcAft>
            </a:pPr>
            <a:r>
              <a:rPr lang="en-US" b="0" i="0" dirty="0">
                <a:effectLst/>
                <a:latin typeface="Century Gothic (Body)"/>
              </a:rPr>
              <a:t>An increasing demand for a </a:t>
            </a:r>
            <a:r>
              <a:rPr lang="en-US" b="0" i="0" u="none" strike="noStrike" dirty="0">
                <a:effectLst/>
                <a:latin typeface="Century Gothic (Body)"/>
                <a:hlinkClick r:id="rId2"/>
              </a:rPr>
              <a:t>digital banking</a:t>
            </a:r>
            <a:r>
              <a:rPr lang="en-US" b="0" i="0" dirty="0">
                <a:effectLst/>
                <a:latin typeface="Century Gothic (Body)"/>
              </a:rPr>
              <a:t> experience from </a:t>
            </a:r>
            <a:r>
              <a:rPr lang="en-US" b="0" i="0" u="none" strike="noStrike" dirty="0">
                <a:effectLst/>
                <a:latin typeface="Century Gothic (Body)"/>
                <a:hlinkClick r:id="rId3"/>
              </a:rPr>
              <a:t>millennials</a:t>
            </a:r>
            <a:r>
              <a:rPr lang="en-US" b="0" i="0" dirty="0">
                <a:effectLst/>
                <a:latin typeface="Century Gothic (Body)"/>
              </a:rPr>
              <a:t> and Gen </a:t>
            </a:r>
            <a:r>
              <a:rPr lang="en-US" b="0" i="0" dirty="0" err="1">
                <a:effectLst/>
                <a:latin typeface="Century Gothic (Body)"/>
              </a:rPr>
              <a:t>Zers</a:t>
            </a:r>
            <a:r>
              <a:rPr lang="en-US" b="0" i="0" dirty="0">
                <a:effectLst/>
                <a:latin typeface="Century Gothic (Body)"/>
              </a:rPr>
              <a:t> is transforming how the entire banking industry operates. </a:t>
            </a:r>
          </a:p>
          <a:p>
            <a:r>
              <a:rPr lang="en-US" b="0" i="0" dirty="0">
                <a:effectLst/>
                <a:latin typeface="Century Gothic (Body)"/>
              </a:rPr>
              <a:t>Consumers’ growing desire to access financial services from digital channels has led to a surge in new banking technologies that are reconceptualizing the banking industry. </a:t>
            </a:r>
          </a:p>
          <a:p>
            <a:endParaRPr lang="en-IN" dirty="0"/>
          </a:p>
        </p:txBody>
      </p:sp>
      <p:sp>
        <p:nvSpPr>
          <p:cNvPr id="4" name="Title 3">
            <a:extLst>
              <a:ext uri="{FF2B5EF4-FFF2-40B4-BE49-F238E27FC236}">
                <a16:creationId xmlns:a16="http://schemas.microsoft.com/office/drawing/2014/main" id="{BA32C281-B836-D16E-3E3F-14EDD4976607}"/>
              </a:ext>
            </a:extLst>
          </p:cNvPr>
          <p:cNvSpPr>
            <a:spLocks noGrp="1"/>
          </p:cNvSpPr>
          <p:nvPr>
            <p:ph type="title"/>
          </p:nvPr>
        </p:nvSpPr>
        <p:spPr>
          <a:xfrm>
            <a:off x="4220869" y="495937"/>
            <a:ext cx="3750262" cy="901682"/>
          </a:xfrm>
        </p:spPr>
        <p:txBody>
          <a:bodyPr>
            <a:normAutofit/>
          </a:bodyPr>
          <a:lstStyle/>
          <a:p>
            <a:r>
              <a:rPr lang="en-US" b="1" dirty="0"/>
              <a:t>FUTURE SCOPE</a:t>
            </a:r>
            <a:endParaRPr lang="en-IN" b="1" dirty="0"/>
          </a:p>
        </p:txBody>
      </p:sp>
    </p:spTree>
    <p:extLst>
      <p:ext uri="{BB962C8B-B14F-4D97-AF65-F5344CB8AC3E}">
        <p14:creationId xmlns:p14="http://schemas.microsoft.com/office/powerpoint/2010/main" val="2922317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377ED-755A-9241-F1CC-92346329E5A0}"/>
              </a:ext>
            </a:extLst>
          </p:cNvPr>
          <p:cNvSpPr>
            <a:spLocks noGrp="1"/>
          </p:cNvSpPr>
          <p:nvPr>
            <p:ph idx="1"/>
          </p:nvPr>
        </p:nvSpPr>
        <p:spPr>
          <a:xfrm>
            <a:off x="2958327" y="1540188"/>
            <a:ext cx="8131919" cy="4743165"/>
          </a:xfrm>
        </p:spPr>
        <p:txBody>
          <a:bodyPr>
            <a:normAutofit/>
          </a:bodyPr>
          <a:lstStyle/>
          <a:p>
            <a:pPr algn="just">
              <a:lnSpc>
                <a:spcPct val="107000"/>
              </a:lnSpc>
              <a:spcAft>
                <a:spcPts val="800"/>
              </a:spcAft>
            </a:pPr>
            <a:r>
              <a:rPr lang="en-IN" sz="1700" dirty="0">
                <a:effectLst/>
                <a:latin typeface="Century Gothic (Body)"/>
                <a:ea typeface="Calibri" panose="020F0502020204030204" pitchFamily="34" charset="0"/>
                <a:cs typeface="Times New Roman" panose="02020603050405020304" pitchFamily="18" charset="0"/>
              </a:rPr>
              <a:t>This project developed, incorporated all the activities involved in the browsing centre.</a:t>
            </a:r>
          </a:p>
          <a:p>
            <a:pPr algn="just">
              <a:lnSpc>
                <a:spcPct val="107000"/>
              </a:lnSpc>
              <a:spcAft>
                <a:spcPts val="800"/>
              </a:spcAft>
            </a:pPr>
            <a:r>
              <a:rPr lang="en-IN" sz="1700" dirty="0">
                <a:effectLst/>
                <a:latin typeface="Century Gothic (Body)"/>
                <a:ea typeface="Calibri" panose="020F0502020204030204" pitchFamily="34" charset="0"/>
                <a:cs typeface="Times New Roman" panose="02020603050405020304" pitchFamily="18" charset="0"/>
              </a:rPr>
              <a:t> It provides all necessary information to the management as well as the customer with the use of this system; the user can simply sit in front of the system and monitor all the activities without any physical movement of the file. Management can service the customers request best in time.</a:t>
            </a:r>
          </a:p>
          <a:p>
            <a:pPr algn="just">
              <a:lnSpc>
                <a:spcPct val="107000"/>
              </a:lnSpc>
              <a:spcAft>
                <a:spcPts val="800"/>
              </a:spcAft>
            </a:pPr>
            <a:r>
              <a:rPr lang="en-IN" sz="1700" dirty="0">
                <a:effectLst/>
                <a:latin typeface="Century Gothic (Body)"/>
                <a:ea typeface="Calibri" panose="020F0502020204030204" pitchFamily="34" charset="0"/>
                <a:cs typeface="Times New Roman" panose="02020603050405020304" pitchFamily="18" charset="0"/>
              </a:rPr>
              <a:t>The system provides quickly and valuable information. These modules have been integrated for effective use of the management for future forecasting and for the current need.</a:t>
            </a:r>
          </a:p>
          <a:p>
            <a:pPr marL="0" indent="0" algn="ctr">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00009949-2828-3A3B-1D56-6B2F0E403B1D}"/>
              </a:ext>
            </a:extLst>
          </p:cNvPr>
          <p:cNvSpPr>
            <a:spLocks noGrp="1"/>
          </p:cNvSpPr>
          <p:nvPr>
            <p:ph type="title"/>
          </p:nvPr>
        </p:nvSpPr>
        <p:spPr>
          <a:xfrm>
            <a:off x="4399817" y="380830"/>
            <a:ext cx="3392365" cy="768462"/>
          </a:xfrm>
        </p:spPr>
        <p:txBody>
          <a:bodyPr/>
          <a:lstStyle/>
          <a:p>
            <a:r>
              <a:rPr lang="en-US" b="1" dirty="0"/>
              <a:t>CONCLUSION</a:t>
            </a:r>
            <a:endParaRPr lang="en-IN" b="1" dirty="0"/>
          </a:p>
        </p:txBody>
      </p:sp>
    </p:spTree>
    <p:extLst>
      <p:ext uri="{BB962C8B-B14F-4D97-AF65-F5344CB8AC3E}">
        <p14:creationId xmlns:p14="http://schemas.microsoft.com/office/powerpoint/2010/main" val="139579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916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43DD-20D6-9A63-FB2E-5361DC1E9E87}"/>
              </a:ext>
            </a:extLst>
          </p:cNvPr>
          <p:cNvSpPr>
            <a:spLocks noGrp="1"/>
          </p:cNvSpPr>
          <p:nvPr>
            <p:ph type="title"/>
          </p:nvPr>
        </p:nvSpPr>
        <p:spPr>
          <a:xfrm>
            <a:off x="4328275" y="490756"/>
            <a:ext cx="3535450" cy="973901"/>
          </a:xfrm>
        </p:spPr>
        <p:txBody>
          <a:bodyPr/>
          <a:lstStyle/>
          <a:p>
            <a:r>
              <a:rPr lang="en-US" b="1" dirty="0">
                <a:solidFill>
                  <a:schemeClr val="accent2">
                    <a:lumMod val="75000"/>
                  </a:schemeClr>
                </a:solidFill>
              </a:rPr>
              <a:t>INTRODUCTION</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CF07CED9-E713-1BC6-A1A8-AA2C69BC13AD}"/>
              </a:ext>
            </a:extLst>
          </p:cNvPr>
          <p:cNvSpPr>
            <a:spLocks noGrp="1"/>
          </p:cNvSpPr>
          <p:nvPr>
            <p:ph idx="1"/>
          </p:nvPr>
        </p:nvSpPr>
        <p:spPr>
          <a:xfrm>
            <a:off x="2781460" y="1707937"/>
            <a:ext cx="8534400" cy="4835475"/>
          </a:xfrm>
        </p:spPr>
        <p:txBody>
          <a:bodyPr>
            <a:normAutofit/>
          </a:bodyPr>
          <a:lstStyle/>
          <a:p>
            <a:pPr>
              <a:buClr>
                <a:schemeClr val="tx1"/>
              </a:buClr>
            </a:pPr>
            <a:r>
              <a:rPr lang="en-US" sz="2000" b="0" i="0" dirty="0">
                <a:solidFill>
                  <a:srgbClr val="333333"/>
                </a:solidFill>
                <a:effectLst/>
                <a:latin typeface="Century Gothic (Body)"/>
              </a:rPr>
              <a:t>Banking management is the study of modern banking theories, banking regulations and legislations, savings and loan assessments, and international monetary aspects and policies. </a:t>
            </a:r>
          </a:p>
          <a:p>
            <a:pPr>
              <a:buClr>
                <a:schemeClr val="tx1"/>
              </a:buClr>
            </a:pPr>
            <a:r>
              <a:rPr lang="en-IN" sz="2000" dirty="0">
                <a:effectLst/>
                <a:latin typeface="Century Gothic (Body)"/>
                <a:ea typeface="Open Sans" panose="020B0606030504020204" pitchFamily="34" charset="0"/>
                <a:cs typeface="Open Sans" panose="020B0606030504020204" pitchFamily="34" charset="0"/>
              </a:rPr>
              <a:t>The Banking Management suite provides a global accounting foundation that provides the all private banks with electronic banking facilities. </a:t>
            </a:r>
          </a:p>
          <a:p>
            <a:pPr>
              <a:buClr>
                <a:schemeClr val="tx1"/>
              </a:buClr>
            </a:pPr>
            <a:r>
              <a:rPr lang="en-IN" sz="2000" dirty="0">
                <a:effectLst/>
                <a:latin typeface="Century Gothic (Body)"/>
                <a:ea typeface="Open Sans" panose="020B0606030504020204" pitchFamily="34" charset="0"/>
                <a:cs typeface="Open Sans" panose="020B0606030504020204" pitchFamily="34" charset="0"/>
              </a:rPr>
              <a:t>It allows client of private banks to carry out their day to day banking transactions.</a:t>
            </a:r>
          </a:p>
          <a:p>
            <a:pPr>
              <a:buClr>
                <a:schemeClr val="tx1"/>
              </a:buClr>
            </a:pPr>
            <a:r>
              <a:rPr lang="en-IN" sz="2000" dirty="0">
                <a:effectLst/>
                <a:latin typeface="Century Gothic (Body)"/>
                <a:ea typeface="Open Sans" panose="020B0606030504020204" pitchFamily="34" charset="0"/>
                <a:cs typeface="Open Sans" panose="020B0606030504020204" pitchFamily="34" charset="0"/>
              </a:rPr>
              <a:t>The Banking </a:t>
            </a:r>
            <a:r>
              <a:rPr lang="en-IN" sz="2000" dirty="0">
                <a:latin typeface="Century Gothic (Body)"/>
                <a:ea typeface="Open Sans" panose="020B0606030504020204" pitchFamily="34" charset="0"/>
                <a:cs typeface="Open Sans" panose="020B0606030504020204" pitchFamily="34" charset="0"/>
              </a:rPr>
              <a:t>Management </a:t>
            </a:r>
            <a:r>
              <a:rPr lang="en-IN" sz="2000" dirty="0">
                <a:effectLst/>
                <a:latin typeface="Century Gothic (Body)"/>
                <a:ea typeface="Open Sans" panose="020B0606030504020204" pitchFamily="34" charset="0"/>
                <a:cs typeface="Open Sans" panose="020B0606030504020204" pitchFamily="34" charset="0"/>
              </a:rPr>
              <a:t>project is widely applicable with private banks. It can even be used in industries for their personal transactions (working).</a:t>
            </a:r>
            <a:endParaRPr lang="en-US" sz="2000" b="0" i="0" dirty="0">
              <a:solidFill>
                <a:srgbClr val="333333"/>
              </a:solidFill>
              <a:effectLst/>
              <a:latin typeface="Century Gothic (Body)"/>
              <a:ea typeface="Open Sans" panose="020B0606030504020204" pitchFamily="34" charset="0"/>
              <a:cs typeface="Open Sans" panose="020B0606030504020204" pitchFamily="34" charset="0"/>
            </a:endParaRPr>
          </a:p>
          <a:p>
            <a:pPr>
              <a:buClr>
                <a:schemeClr val="tx1"/>
              </a:buClr>
            </a:pPr>
            <a:endParaRPr lang="en-IN" dirty="0"/>
          </a:p>
        </p:txBody>
      </p:sp>
    </p:spTree>
    <p:extLst>
      <p:ext uri="{BB962C8B-B14F-4D97-AF65-F5344CB8AC3E}">
        <p14:creationId xmlns:p14="http://schemas.microsoft.com/office/powerpoint/2010/main" val="38161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ED66A-2D87-CC8C-F964-9D25A9D23A1D}"/>
              </a:ext>
            </a:extLst>
          </p:cNvPr>
          <p:cNvSpPr>
            <a:spLocks noGrp="1"/>
          </p:cNvSpPr>
          <p:nvPr>
            <p:ph idx="1"/>
          </p:nvPr>
        </p:nvSpPr>
        <p:spPr>
          <a:xfrm>
            <a:off x="2944536" y="1182847"/>
            <a:ext cx="8560076" cy="4924337"/>
          </a:xfrm>
        </p:spPr>
        <p:txBody>
          <a:bodyPr>
            <a:normAutofit lnSpcReduction="10000"/>
          </a:bodyPr>
          <a:lstStyle/>
          <a:p>
            <a:r>
              <a:rPr lang="en-US" sz="2000" dirty="0">
                <a:effectLst/>
                <a:latin typeface="Century Gothic (Body)"/>
                <a:ea typeface="Times New Roman" panose="02020603050405020304" pitchFamily="18" charset="0"/>
              </a:rPr>
              <a:t>All the academic programs and activities at AMX Bank work towards one purpose - to help customer develop lives of significance for themselves and for others, true to the traditions of the BANK Motto "Service Before Self".</a:t>
            </a:r>
          </a:p>
          <a:p>
            <a:r>
              <a:rPr lang="en-US" sz="2000" dirty="0">
                <a:latin typeface="Century Gothic (Body)"/>
                <a:ea typeface="Times New Roman" panose="02020603050405020304" pitchFamily="18" charset="0"/>
                <a:cs typeface="Times New Roman" panose="02020603050405020304" pitchFamily="18" charset="0"/>
              </a:rPr>
              <a:t>T</a:t>
            </a:r>
            <a:r>
              <a:rPr lang="en-US" sz="2000" dirty="0">
                <a:effectLst/>
                <a:latin typeface="Century Gothic (Body)"/>
                <a:ea typeface="Times New Roman" panose="02020603050405020304" pitchFamily="18" charset="0"/>
                <a:cs typeface="Times New Roman" panose="02020603050405020304" pitchFamily="18" charset="0"/>
              </a:rPr>
              <a:t>he mission of </a:t>
            </a:r>
            <a:r>
              <a:rPr lang="en-US" sz="2000" dirty="0">
                <a:effectLst/>
                <a:latin typeface="Century Gothic (Body)"/>
                <a:ea typeface="Times New Roman" panose="02020603050405020304" pitchFamily="18" charset="0"/>
              </a:rPr>
              <a:t>AMX Bank </a:t>
            </a:r>
            <a:r>
              <a:rPr lang="en-US" sz="2000" dirty="0">
                <a:effectLst/>
                <a:latin typeface="Century Gothic (Body)"/>
                <a:ea typeface="Times New Roman" panose="02020603050405020304" pitchFamily="18" charset="0"/>
                <a:cs typeface="Times New Roman" panose="02020603050405020304" pitchFamily="18" charset="0"/>
              </a:rPr>
              <a:t>“to open doors and open minds” and prepare the ground for the future of the nation.</a:t>
            </a:r>
            <a:endParaRPr lang="en-IN" sz="2000" dirty="0">
              <a:effectLst/>
              <a:latin typeface="Century Gothic (Body)"/>
              <a:ea typeface="Times New Roman" panose="02020603050405020304" pitchFamily="18" charset="0"/>
            </a:endParaRPr>
          </a:p>
          <a:p>
            <a:pPr algn="l"/>
            <a:r>
              <a:rPr lang="en-US" sz="2000" b="0" i="0" dirty="0">
                <a:solidFill>
                  <a:srgbClr val="262626"/>
                </a:solidFill>
                <a:effectLst/>
                <a:latin typeface="Century Gothic (Body)"/>
              </a:rPr>
              <a:t>Bank relationship management provides processes and technology that help a company track and manage all their bank relationships by:</a:t>
            </a:r>
          </a:p>
          <a:p>
            <a:pPr lvl="1">
              <a:buFont typeface="Arial" panose="020B0604020202020204" pitchFamily="34" charset="0"/>
              <a:buChar char="•"/>
            </a:pPr>
            <a:r>
              <a:rPr lang="en-US" sz="1800" b="0" i="0" dirty="0">
                <a:solidFill>
                  <a:srgbClr val="262626"/>
                </a:solidFill>
                <a:effectLst/>
                <a:latin typeface="Century Gothic (Body)"/>
              </a:rPr>
              <a:t>Providing a single view of all accounts and activities with a bank, worldwide. This includes bank accounts, insurance, lines of credit, and foreign exchange.</a:t>
            </a:r>
          </a:p>
          <a:p>
            <a:pPr lvl="1">
              <a:buFont typeface="Arial" panose="020B0604020202020204" pitchFamily="34" charset="0"/>
              <a:buChar char="•"/>
            </a:pPr>
            <a:r>
              <a:rPr lang="en-US" sz="1800" b="0" i="0" dirty="0">
                <a:solidFill>
                  <a:srgbClr val="262626"/>
                </a:solidFill>
                <a:effectLst/>
                <a:latin typeface="Century Gothic (Body)"/>
              </a:rPr>
              <a:t>Providing a single view of authorization rights or each person and for each account, and the tools to set, terminate and manage those rights (provisioning the account).</a:t>
            </a:r>
          </a:p>
          <a:p>
            <a:endParaRPr lang="en-IN" dirty="0"/>
          </a:p>
        </p:txBody>
      </p:sp>
    </p:spTree>
    <p:extLst>
      <p:ext uri="{BB962C8B-B14F-4D97-AF65-F5344CB8AC3E}">
        <p14:creationId xmlns:p14="http://schemas.microsoft.com/office/powerpoint/2010/main" val="56761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8175E-6E85-22E5-B82F-D66F0425FD67}"/>
              </a:ext>
            </a:extLst>
          </p:cNvPr>
          <p:cNvSpPr>
            <a:spLocks noGrp="1"/>
          </p:cNvSpPr>
          <p:nvPr>
            <p:ph idx="1"/>
          </p:nvPr>
        </p:nvSpPr>
        <p:spPr>
          <a:xfrm>
            <a:off x="2312375" y="981620"/>
            <a:ext cx="8915400" cy="5876379"/>
          </a:xfrm>
        </p:spPr>
        <p:txBody>
          <a:bodyPr>
            <a:normAutofit lnSpcReduction="10000"/>
          </a:bodyPr>
          <a:lstStyle/>
          <a:p>
            <a:pPr marL="0" indent="0" algn="ctr">
              <a:buNone/>
            </a:pPr>
            <a:r>
              <a:rPr lang="en-US" dirty="0">
                <a:latin typeface="Century Gothic (Body)"/>
              </a:rPr>
              <a:t>Banking System</a:t>
            </a:r>
            <a:r>
              <a:rPr lang="en-US" sz="1800" dirty="0">
                <a:latin typeface="Century Gothic (Body)"/>
              </a:rPr>
              <a:t> has three main objectives:</a:t>
            </a:r>
          </a:p>
          <a:p>
            <a:pPr>
              <a:buFont typeface="Wingdings" panose="05000000000000000000" pitchFamily="2" charset="2"/>
              <a:buChar char="v"/>
            </a:pPr>
            <a:r>
              <a:rPr lang="en-IN" sz="2000" b="1" dirty="0">
                <a:solidFill>
                  <a:srgbClr val="151515"/>
                </a:solidFill>
                <a:effectLst/>
                <a:latin typeface="Century Gothic (Body)"/>
                <a:ea typeface="Times New Roman" panose="02020603050405020304" pitchFamily="18" charset="0"/>
                <a:cs typeface="Times New Roman" panose="02020603050405020304" pitchFamily="18" charset="0"/>
              </a:rPr>
              <a:t>Changing Regulation of Banks.</a:t>
            </a:r>
          </a:p>
          <a:p>
            <a:pPr marL="0" indent="0">
              <a:buNone/>
            </a:pPr>
            <a:r>
              <a:rPr lang="en-IN" sz="2000" b="1" dirty="0">
                <a:solidFill>
                  <a:srgbClr val="151515"/>
                </a:solidFill>
                <a:effectLst/>
                <a:latin typeface="Century Gothic (Body)"/>
                <a:ea typeface="Calibri" panose="020F0502020204030204" pitchFamily="34" charset="0"/>
                <a:cs typeface="Times New Roman" panose="02020603050405020304" pitchFamily="18" charset="0"/>
              </a:rPr>
              <a:t>	</a:t>
            </a:r>
            <a:r>
              <a:rPr lang="en-IN" sz="1700" dirty="0">
                <a:solidFill>
                  <a:srgbClr val="151515"/>
                </a:solidFill>
                <a:effectLst/>
                <a:latin typeface="Century Gothic (Body)"/>
                <a:ea typeface="Times New Roman" panose="02020603050405020304" pitchFamily="18" charset="0"/>
                <a:cs typeface="Times New Roman" panose="02020603050405020304" pitchFamily="18" charset="0"/>
              </a:rPr>
              <a:t>Due to the bank failure, millions of depositors suffered from a great problem, as 	they didn’t get back their deposited money. To protect the interest of 	depositors, the deposit insurance scheme was made mandatory for banks.</a:t>
            </a:r>
          </a:p>
          <a:p>
            <a:pPr marL="0" indent="0">
              <a:buNone/>
            </a:pPr>
            <a:r>
              <a:rPr lang="en-IN" sz="1800" dirty="0">
                <a:solidFill>
                  <a:srgbClr val="151515"/>
                </a:solidFill>
                <a:effectLst/>
                <a:latin typeface="Century Gothic (Body)"/>
                <a:ea typeface="Times New Roman" panose="02020603050405020304" pitchFamily="18" charset="0"/>
                <a:cs typeface="Times New Roman" panose="02020603050405020304" pitchFamily="18" charset="0"/>
              </a:rPr>
              <a:t>	Some of the techniques followed by the bank regulatory authorities to 	control the activities of commercial banks are:</a:t>
            </a:r>
          </a:p>
          <a:p>
            <a:pPr lvl="2">
              <a:buFont typeface="+mj-lt"/>
              <a:buAutoNum type="arabicPeriod"/>
            </a:pPr>
            <a:r>
              <a:rPr lang="en-IN" sz="1600" dirty="0">
                <a:solidFill>
                  <a:srgbClr val="151515"/>
                </a:solidFill>
                <a:effectLst/>
                <a:latin typeface="Century Gothic (Body)"/>
                <a:ea typeface="Times New Roman" panose="02020603050405020304" pitchFamily="18" charset="0"/>
              </a:rPr>
              <a:t>Direction for the right price of bank services.</a:t>
            </a:r>
          </a:p>
          <a:p>
            <a:pPr lvl="2">
              <a:buFont typeface="+mj-lt"/>
              <a:buAutoNum type="arabicPeriod"/>
            </a:pPr>
            <a:r>
              <a:rPr lang="en-IN" sz="1600" dirty="0">
                <a:solidFill>
                  <a:srgbClr val="151515"/>
                </a:solidFill>
                <a:effectLst/>
                <a:latin typeface="Century Gothic (Body)"/>
                <a:ea typeface="Times New Roman" panose="02020603050405020304" pitchFamily="18" charset="0"/>
                <a:cs typeface="Times New Roman" panose="02020603050405020304" pitchFamily="18" charset="0"/>
              </a:rPr>
              <a:t>Introduction of deposit insurance.</a:t>
            </a:r>
            <a:endParaRPr lang="en-IN" sz="1600" dirty="0">
              <a:solidFill>
                <a:srgbClr val="151515"/>
              </a:solidFill>
              <a:effectLst/>
              <a:latin typeface="Century Gothic (Body)"/>
              <a:ea typeface="Calibri" panose="020F0502020204030204" pitchFamily="34" charset="0"/>
              <a:cs typeface="Times New Roman" panose="02020603050405020304" pitchFamily="18" charset="0"/>
            </a:endParaRPr>
          </a:p>
          <a:p>
            <a:pPr lvl="2">
              <a:buFont typeface="+mj-lt"/>
              <a:buAutoNum type="arabicPeriod"/>
            </a:pPr>
            <a:r>
              <a:rPr lang="en-IN" sz="1600" dirty="0">
                <a:solidFill>
                  <a:srgbClr val="151515"/>
                </a:solidFill>
                <a:effectLst/>
                <a:latin typeface="Century Gothic (Body)"/>
                <a:ea typeface="Times New Roman" panose="02020603050405020304" pitchFamily="18" charset="0"/>
              </a:rPr>
              <a:t>Direction for adequate liquidity.</a:t>
            </a:r>
            <a:endParaRPr lang="en-IN" sz="1600" dirty="0">
              <a:solidFill>
                <a:srgbClr val="151515"/>
              </a:solidFill>
              <a:latin typeface="Century Gothic (Body)"/>
              <a:ea typeface="Times New Roman" panose="02020603050405020304" pitchFamily="18" charset="0"/>
            </a:endParaRPr>
          </a:p>
          <a:p>
            <a:pPr lvl="2">
              <a:buFont typeface="+mj-lt"/>
              <a:buAutoNum type="arabicPeriod"/>
            </a:pPr>
            <a:r>
              <a:rPr lang="en-IN" sz="1600" dirty="0">
                <a:solidFill>
                  <a:srgbClr val="151515"/>
                </a:solidFill>
                <a:effectLst/>
                <a:latin typeface="Century Gothic (Body)"/>
                <a:ea typeface="Times New Roman" panose="02020603050405020304" pitchFamily="18" charset="0"/>
                <a:cs typeface="Times New Roman" panose="02020603050405020304" pitchFamily="18" charset="0"/>
              </a:rPr>
              <a:t>Direction for capital adequacy.</a:t>
            </a:r>
            <a:endParaRPr lang="en-IN" sz="1600" dirty="0">
              <a:solidFill>
                <a:srgbClr val="151515"/>
              </a:solidFill>
              <a:effectLst/>
              <a:latin typeface="Century Gothic (Body)"/>
              <a:ea typeface="Calibri" panose="020F0502020204030204" pitchFamily="34" charset="0"/>
              <a:cs typeface="Times New Roman" panose="02020603050405020304" pitchFamily="18" charset="0"/>
            </a:endParaRPr>
          </a:p>
          <a:p>
            <a:pPr lvl="2">
              <a:buFont typeface="+mj-lt"/>
              <a:buAutoNum type="arabicPeriod"/>
            </a:pPr>
            <a:r>
              <a:rPr lang="en-IN" sz="1600" dirty="0">
                <a:solidFill>
                  <a:srgbClr val="151515"/>
                </a:solidFill>
                <a:effectLst/>
                <a:latin typeface="Century Gothic (Body)"/>
                <a:ea typeface="Times New Roman" panose="02020603050405020304" pitchFamily="18" charset="0"/>
                <a:cs typeface="Times New Roman" panose="02020603050405020304" pitchFamily="18" charset="0"/>
              </a:rPr>
              <a:t>Direction for approval and non-approval of bank loan operation.</a:t>
            </a:r>
          </a:p>
          <a:p>
            <a:pPr indent="-285750">
              <a:buFont typeface="Wingdings" panose="05000000000000000000" pitchFamily="2" charset="2"/>
              <a:buChar char="v"/>
            </a:pPr>
            <a:r>
              <a:rPr lang="en-IN" sz="2000" b="1" dirty="0">
                <a:solidFill>
                  <a:srgbClr val="151515"/>
                </a:solidFill>
                <a:effectLst/>
                <a:latin typeface="Century Gothic (Body)"/>
                <a:ea typeface="Times New Roman" panose="02020603050405020304" pitchFamily="18" charset="0"/>
              </a:rPr>
              <a:t>Increasing competition due to Changing development</a:t>
            </a:r>
            <a:endParaRPr lang="en-IN" sz="2000" dirty="0">
              <a:solidFill>
                <a:srgbClr val="151515"/>
              </a:solidFill>
              <a:effectLst/>
              <a:latin typeface="Century Gothic (Body)"/>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800" dirty="0">
                <a:effectLst/>
                <a:latin typeface="Century Gothic (Body)"/>
                <a:ea typeface="Calibri" panose="020F0502020204030204" pitchFamily="34" charset="0"/>
                <a:cs typeface="Times New Roman" panose="02020603050405020304" pitchFamily="18" charset="0"/>
              </a:rPr>
              <a:t>	</a:t>
            </a:r>
            <a:r>
              <a:rPr lang="en-IN" sz="1700" dirty="0">
                <a:solidFill>
                  <a:srgbClr val="151515"/>
                </a:solidFill>
                <a:effectLst/>
                <a:latin typeface="Century Gothic (Body)"/>
                <a:ea typeface="Times New Roman" panose="02020603050405020304" pitchFamily="18" charset="0"/>
                <a:cs typeface="Times New Roman" panose="02020603050405020304" pitchFamily="18" charset="0"/>
              </a:rPr>
              <a:t>The number of served clients and quality dimensions of services is the basis of competition. The bank, which provides better service with high quality, is capable of being successful in competition.</a:t>
            </a:r>
            <a:endParaRPr lang="en-IN" sz="1700" dirty="0">
              <a:effectLst/>
              <a:latin typeface="Century Gothic (Body)"/>
              <a:ea typeface="Calibri" panose="020F0502020204030204" pitchFamily="34" charset="0"/>
              <a:cs typeface="Times New Roman" panose="02020603050405020304" pitchFamily="18" charset="0"/>
            </a:endParaRPr>
          </a:p>
          <a:p>
            <a:pPr marL="0" indent="0">
              <a:buNone/>
            </a:pPr>
            <a:endParaRPr lang="en-IN" sz="1800" dirty="0">
              <a:effectLst/>
              <a:latin typeface="Century Gothic (Body)"/>
              <a:ea typeface="Calibri" panose="020F0502020204030204" pitchFamily="34" charset="0"/>
              <a:cs typeface="Times New Roman" panose="02020603050405020304" pitchFamily="18" charset="0"/>
            </a:endParaRPr>
          </a:p>
          <a:p>
            <a:pPr marL="0" indent="0">
              <a:buNone/>
            </a:pPr>
            <a:endParaRPr lang="en-IN" sz="2000" dirty="0">
              <a:effectLst/>
              <a:latin typeface="Century Gothic (Body)"/>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IN" sz="1800" dirty="0">
              <a:latin typeface="Century Gothic (Body)"/>
            </a:endParaRPr>
          </a:p>
          <a:p>
            <a:pPr marL="0" indent="0">
              <a:buNone/>
            </a:pPr>
            <a:endParaRPr lang="en-IN" dirty="0">
              <a:latin typeface="Century Gothic (Body)"/>
            </a:endParaRPr>
          </a:p>
        </p:txBody>
      </p:sp>
      <p:sp>
        <p:nvSpPr>
          <p:cNvPr id="4" name="Title 1">
            <a:extLst>
              <a:ext uri="{FF2B5EF4-FFF2-40B4-BE49-F238E27FC236}">
                <a16:creationId xmlns:a16="http://schemas.microsoft.com/office/drawing/2014/main" id="{ADA39A61-E222-0644-7D45-B1AFDB80DD81}"/>
              </a:ext>
            </a:extLst>
          </p:cNvPr>
          <p:cNvSpPr>
            <a:spLocks noGrp="1"/>
          </p:cNvSpPr>
          <p:nvPr>
            <p:ph type="title"/>
          </p:nvPr>
        </p:nvSpPr>
        <p:spPr>
          <a:xfrm>
            <a:off x="4605569" y="188752"/>
            <a:ext cx="2863416" cy="792869"/>
          </a:xfrm>
        </p:spPr>
        <p:txBody>
          <a:bodyPr>
            <a:normAutofit/>
          </a:bodyPr>
          <a:lstStyle/>
          <a:p>
            <a:pPr algn="ctr"/>
            <a:r>
              <a:rPr lang="en-US" b="1" dirty="0"/>
              <a:t>OBJECTIVES</a:t>
            </a:r>
            <a:endParaRPr lang="en-IN" b="1" dirty="0"/>
          </a:p>
        </p:txBody>
      </p:sp>
    </p:spTree>
    <p:extLst>
      <p:ext uri="{BB962C8B-B14F-4D97-AF65-F5344CB8AC3E}">
        <p14:creationId xmlns:p14="http://schemas.microsoft.com/office/powerpoint/2010/main" val="301387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66E7C-597C-2769-450F-FD208CFD5D64}"/>
              </a:ext>
            </a:extLst>
          </p:cNvPr>
          <p:cNvSpPr>
            <a:spLocks noGrp="1"/>
          </p:cNvSpPr>
          <p:nvPr>
            <p:ph idx="1"/>
          </p:nvPr>
        </p:nvSpPr>
        <p:spPr>
          <a:xfrm>
            <a:off x="2589212" y="612395"/>
            <a:ext cx="8915400" cy="5981351"/>
          </a:xfrm>
        </p:spPr>
        <p:txBody>
          <a:bodyPr>
            <a:normAutofit/>
          </a:bodyPr>
          <a:lstStyle/>
          <a:p>
            <a:pPr>
              <a:lnSpc>
                <a:spcPct val="107000"/>
              </a:lnSpc>
              <a:spcBef>
                <a:spcPts val="1500"/>
              </a:spcBef>
              <a:spcAft>
                <a:spcPts val="1500"/>
              </a:spcAft>
            </a:pPr>
            <a:r>
              <a:rPr lang="en-IN" sz="1700" dirty="0">
                <a:solidFill>
                  <a:srgbClr val="151515"/>
                </a:solidFill>
                <a:effectLst/>
                <a:latin typeface="Century Gothic (Body)"/>
                <a:ea typeface="Times New Roman" panose="02020603050405020304" pitchFamily="18" charset="0"/>
                <a:cs typeface="Times New Roman" panose="02020603050405020304" pitchFamily="18" charset="0"/>
              </a:rPr>
              <a:t>Two banks jointly create new services that provide the customers with a sustainable competitive advantage.</a:t>
            </a:r>
            <a:endParaRPr lang="en-IN" sz="1700" dirty="0">
              <a:effectLst/>
              <a:latin typeface="Century Gothic (Body)"/>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700" dirty="0">
                <a:solidFill>
                  <a:srgbClr val="151515"/>
                </a:solidFill>
                <a:effectLst/>
                <a:latin typeface="Century Gothic (Body)"/>
                <a:ea typeface="Times New Roman" panose="02020603050405020304" pitchFamily="18" charset="0"/>
                <a:cs typeface="Times New Roman" panose="02020603050405020304" pitchFamily="18" charset="0"/>
              </a:rPr>
              <a:t>The bank, which can attract more clients, can create clients repeatedly. This technological environment absorbed more investment and new training.</a:t>
            </a:r>
          </a:p>
          <a:p>
            <a:pPr>
              <a:lnSpc>
                <a:spcPct val="107000"/>
              </a:lnSpc>
              <a:spcBef>
                <a:spcPts val="1500"/>
              </a:spcBef>
              <a:spcAft>
                <a:spcPts val="1500"/>
              </a:spcAft>
              <a:buFont typeface="Wingdings" panose="05000000000000000000" pitchFamily="2" charset="2"/>
              <a:buChar char="v"/>
            </a:pPr>
            <a:r>
              <a:rPr lang="en-IN" sz="2000" b="1" dirty="0">
                <a:solidFill>
                  <a:srgbClr val="151515"/>
                </a:solidFill>
                <a:effectLst/>
                <a:latin typeface="Century Gothic (Body)"/>
                <a:ea typeface="Times New Roman" panose="02020603050405020304" pitchFamily="18" charset="0"/>
              </a:rPr>
              <a:t>Increasing competition due to Changing development</a:t>
            </a:r>
            <a:endParaRPr lang="en-IN" sz="2000" dirty="0">
              <a:solidFill>
                <a:srgbClr val="151515"/>
              </a:solidFill>
              <a:effectLst/>
              <a:latin typeface="Century Gothic (Body)"/>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700" dirty="0">
                <a:solidFill>
                  <a:srgbClr val="151515"/>
                </a:solidFill>
                <a:effectLst/>
                <a:latin typeface="Century Gothic (Body)"/>
                <a:ea typeface="Times New Roman" panose="02020603050405020304" pitchFamily="18" charset="0"/>
                <a:cs typeface="Times New Roman" panose="02020603050405020304" pitchFamily="18" charset="0"/>
              </a:rPr>
              <a:t>In the international banking business, the bank faces an extensive amount of legislation in the event of a new problem. International relations, global or bilateral, create more competition in the banking business.</a:t>
            </a:r>
            <a:endParaRPr lang="en-IN" sz="1700" dirty="0">
              <a:effectLst/>
              <a:latin typeface="Century Gothic (Body)"/>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700" dirty="0">
                <a:solidFill>
                  <a:srgbClr val="151515"/>
                </a:solidFill>
                <a:effectLst/>
                <a:latin typeface="Century Gothic (Body)"/>
                <a:ea typeface="Times New Roman" panose="02020603050405020304" pitchFamily="18" charset="0"/>
                <a:cs typeface="Times New Roman" panose="02020603050405020304" pitchFamily="18" charset="0"/>
              </a:rPr>
              <a:t>Other factors, such as international trade and commerce, laws of found transfer, changes in social and cultural factors, establish a new operational management system that challenges the banking business.</a:t>
            </a:r>
            <a:endParaRPr lang="en-IN" sz="1700" dirty="0">
              <a:effectLst/>
              <a:latin typeface="Century Gothic (Body)"/>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700" dirty="0">
                <a:solidFill>
                  <a:srgbClr val="151515"/>
                </a:solidFill>
                <a:effectLst/>
                <a:latin typeface="Century Gothic (Body)"/>
                <a:ea typeface="Times New Roman" panose="02020603050405020304" pitchFamily="18" charset="0"/>
                <a:cs typeface="Times New Roman" panose="02020603050405020304" pitchFamily="18" charset="0"/>
              </a:rPr>
              <a:t>All these factors stated make bank management more complex and challenging.</a:t>
            </a:r>
            <a:endParaRPr lang="en-IN" sz="1700" dirty="0">
              <a:effectLst/>
              <a:latin typeface="Century Gothic (Body)"/>
              <a:ea typeface="Calibri" panose="020F0502020204030204" pitchFamily="34" charset="0"/>
              <a:cs typeface="Times New Roman" panose="02020603050405020304" pitchFamily="18" charset="0"/>
            </a:endParaRPr>
          </a:p>
          <a:p>
            <a:pPr>
              <a:lnSpc>
                <a:spcPct val="107000"/>
              </a:lnSpc>
              <a:spcBef>
                <a:spcPts val="1500"/>
              </a:spcBef>
              <a:spcAft>
                <a:spcPts val="1500"/>
              </a:spcAft>
            </a:pPr>
            <a:endParaRPr lang="en-IN" sz="1700" dirty="0">
              <a:solidFill>
                <a:srgbClr val="151515"/>
              </a:solidFill>
              <a:latin typeface="Century Gothic (Body)"/>
              <a:ea typeface="Calibri" panose="020F0502020204030204" pitchFamily="34" charset="0"/>
              <a:cs typeface="Times New Roman" panose="02020603050405020304" pitchFamily="18" charset="0"/>
            </a:endParaRPr>
          </a:p>
          <a:p>
            <a:pPr>
              <a:lnSpc>
                <a:spcPct val="107000"/>
              </a:lnSpc>
              <a:spcBef>
                <a:spcPts val="1500"/>
              </a:spcBef>
              <a:spcAft>
                <a:spcPts val="1500"/>
              </a:spcAft>
            </a:pPr>
            <a:endParaRPr lang="en-IN" sz="1700" dirty="0">
              <a:effectLst/>
              <a:latin typeface="Century Gothic (Body)"/>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0673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C4B0-450D-A5D7-A6A8-6514E541C4BD}"/>
              </a:ext>
            </a:extLst>
          </p:cNvPr>
          <p:cNvSpPr>
            <a:spLocks noGrp="1"/>
          </p:cNvSpPr>
          <p:nvPr>
            <p:ph type="title"/>
          </p:nvPr>
        </p:nvSpPr>
        <p:spPr>
          <a:xfrm>
            <a:off x="4218962" y="297343"/>
            <a:ext cx="4499815" cy="695353"/>
          </a:xfrm>
        </p:spPr>
        <p:txBody>
          <a:bodyPr>
            <a:normAutofit fontScale="90000"/>
          </a:bodyPr>
          <a:lstStyle/>
          <a:p>
            <a:r>
              <a:rPr lang="en-US" b="1" u="sng" dirty="0">
                <a:effectLst/>
                <a:latin typeface="Century Gothic (Headings)"/>
                <a:ea typeface="Calibri" panose="020F0502020204030204" pitchFamily="34" charset="0"/>
                <a:cs typeface="Calibri" panose="020F0502020204030204" pitchFamily="34" charset="0"/>
              </a:rPr>
              <a:t>Database</a:t>
            </a:r>
            <a:r>
              <a:rPr lang="en-US" b="1" u="sng" dirty="0">
                <a:effectLst/>
                <a:latin typeface="Calibri" panose="020F0502020204030204" pitchFamily="34" charset="0"/>
                <a:ea typeface="Calibri" panose="020F0502020204030204" pitchFamily="34" charset="0"/>
                <a:cs typeface="Calibri" panose="020F0502020204030204" pitchFamily="34" charset="0"/>
              </a:rPr>
              <a:t> </a:t>
            </a:r>
            <a:r>
              <a:rPr lang="en-US" b="1" u="sng" dirty="0">
                <a:effectLst/>
                <a:latin typeface="Century Gothic (Headings)"/>
                <a:ea typeface="Calibri" panose="020F0502020204030204" pitchFamily="34" charset="0"/>
                <a:cs typeface="Calibri" panose="020F0502020204030204" pitchFamily="34" charset="0"/>
              </a:rPr>
              <a:t>Table</a:t>
            </a:r>
            <a:r>
              <a:rPr lang="en-US" b="1" u="sng" dirty="0">
                <a:effectLst/>
                <a:latin typeface="Calibri" panose="020F0502020204030204" pitchFamily="34" charset="0"/>
                <a:ea typeface="Calibri" panose="020F0502020204030204" pitchFamily="34" charset="0"/>
                <a:cs typeface="Calibri" panose="020F0502020204030204" pitchFamily="34" charset="0"/>
              </a:rPr>
              <a:t> Design</a:t>
            </a:r>
            <a:endParaRPr lang="en-IN" sz="8800" dirty="0"/>
          </a:p>
        </p:txBody>
      </p:sp>
      <p:pic>
        <p:nvPicPr>
          <p:cNvPr id="13" name="Content Placeholder 12">
            <a:extLst>
              <a:ext uri="{FF2B5EF4-FFF2-40B4-BE49-F238E27FC236}">
                <a16:creationId xmlns:a16="http://schemas.microsoft.com/office/drawing/2014/main" id="{D21427EA-0968-9E20-65D2-DAE8FD38A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705" y="992696"/>
            <a:ext cx="4499815" cy="5776707"/>
          </a:xfrm>
        </p:spPr>
      </p:pic>
      <p:pic>
        <p:nvPicPr>
          <p:cNvPr id="4" name="Content Placeholder 4">
            <a:extLst>
              <a:ext uri="{FF2B5EF4-FFF2-40B4-BE49-F238E27FC236}">
                <a16:creationId xmlns:a16="http://schemas.microsoft.com/office/drawing/2014/main" id="{1F4EEB7C-DA41-9C22-541F-0244F5C9B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307" y="1764030"/>
            <a:ext cx="4345499" cy="2933805"/>
          </a:xfrm>
          <a:prstGeom prst="rect">
            <a:avLst/>
          </a:prstGeom>
        </p:spPr>
      </p:pic>
    </p:spTree>
    <p:extLst>
      <p:ext uri="{BB962C8B-B14F-4D97-AF65-F5344CB8AC3E}">
        <p14:creationId xmlns:p14="http://schemas.microsoft.com/office/powerpoint/2010/main" val="149822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8991-C522-B873-3976-AF03C6697AF1}"/>
              </a:ext>
            </a:extLst>
          </p:cNvPr>
          <p:cNvSpPr>
            <a:spLocks noGrp="1"/>
          </p:cNvSpPr>
          <p:nvPr>
            <p:ph type="title"/>
          </p:nvPr>
        </p:nvSpPr>
        <p:spPr>
          <a:xfrm>
            <a:off x="4536987" y="163861"/>
            <a:ext cx="2493328" cy="817652"/>
          </a:xfrm>
        </p:spPr>
        <p:txBody>
          <a:bodyPr>
            <a:normAutofit fontScale="90000"/>
          </a:bodyPr>
          <a:lstStyle/>
          <a:p>
            <a:r>
              <a:rPr lang="en-US" b="1" u="sng" dirty="0">
                <a:effectLst/>
                <a:latin typeface="Century Gothic (Headings)"/>
                <a:ea typeface="Calibri" panose="020F0502020204030204" pitchFamily="34" charset="0"/>
                <a:cs typeface="Calibri" panose="020F0502020204030204" pitchFamily="34" charset="0"/>
              </a:rPr>
              <a:t>INTERFACES</a:t>
            </a:r>
            <a:endParaRPr lang="en-IN" dirty="0">
              <a:latin typeface="Century Gothic (Headings)"/>
            </a:endParaRPr>
          </a:p>
        </p:txBody>
      </p:sp>
      <p:pic>
        <p:nvPicPr>
          <p:cNvPr id="5" name="Content Placeholder 4">
            <a:extLst>
              <a:ext uri="{FF2B5EF4-FFF2-40B4-BE49-F238E27FC236}">
                <a16:creationId xmlns:a16="http://schemas.microsoft.com/office/drawing/2014/main" id="{8748D2F3-360C-CA9B-2701-FDB90BBA50B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0810" y="1670927"/>
            <a:ext cx="3969546" cy="5031876"/>
          </a:xfrm>
          <a:prstGeom prst="rect">
            <a:avLst/>
          </a:prstGeom>
          <a:noFill/>
          <a:ln>
            <a:noFill/>
          </a:ln>
        </p:spPr>
      </p:pic>
      <p:sp>
        <p:nvSpPr>
          <p:cNvPr id="4" name="Title 1">
            <a:extLst>
              <a:ext uri="{FF2B5EF4-FFF2-40B4-BE49-F238E27FC236}">
                <a16:creationId xmlns:a16="http://schemas.microsoft.com/office/drawing/2014/main" id="{5C57542F-013E-5907-6792-A82CA5087E95}"/>
              </a:ext>
            </a:extLst>
          </p:cNvPr>
          <p:cNvSpPr txBox="1">
            <a:spLocks/>
          </p:cNvSpPr>
          <p:nvPr/>
        </p:nvSpPr>
        <p:spPr>
          <a:xfrm>
            <a:off x="1728840" y="773006"/>
            <a:ext cx="2808147" cy="70527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1</a:t>
            </a:r>
            <a:r>
              <a:rPr lang="en-US"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US" sz="28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IN" sz="28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Loading page</a:t>
            </a:r>
            <a:endParaRPr lang="en-IN"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08F6500D-5404-4771-B6C0-FFE0A27CE956}"/>
              </a:ext>
            </a:extLst>
          </p:cNvPr>
          <p:cNvSpPr txBox="1">
            <a:spLocks/>
          </p:cNvSpPr>
          <p:nvPr/>
        </p:nvSpPr>
        <p:spPr>
          <a:xfrm>
            <a:off x="6809423" y="792777"/>
            <a:ext cx="4920474" cy="705273"/>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2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2</a:t>
            </a:r>
            <a:r>
              <a:rPr lang="en-US" sz="144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US" sz="28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IN" sz="112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WELCOME PAGE OF PROJECT</a:t>
            </a:r>
            <a:endParaRPr lang="en-IN"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8027385-F0F8-8C41-858D-72FE5AF110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93313" y="1674518"/>
            <a:ext cx="4585240" cy="4913149"/>
          </a:xfrm>
          <a:prstGeom prst="rect">
            <a:avLst/>
          </a:prstGeom>
          <a:noFill/>
          <a:ln>
            <a:noFill/>
          </a:ln>
        </p:spPr>
      </p:pic>
    </p:spTree>
    <p:extLst>
      <p:ext uri="{BB962C8B-B14F-4D97-AF65-F5344CB8AC3E}">
        <p14:creationId xmlns:p14="http://schemas.microsoft.com/office/powerpoint/2010/main" val="323595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131E-1B3A-8D43-47C3-B501BBEA6F15}"/>
              </a:ext>
            </a:extLst>
          </p:cNvPr>
          <p:cNvSpPr>
            <a:spLocks noGrp="1"/>
          </p:cNvSpPr>
          <p:nvPr>
            <p:ph type="title"/>
          </p:nvPr>
        </p:nvSpPr>
        <p:spPr>
          <a:xfrm>
            <a:off x="5061300" y="140514"/>
            <a:ext cx="2453271" cy="957123"/>
          </a:xfrm>
        </p:spPr>
        <p:txBody>
          <a:bodyPr>
            <a:normAutofit fontScale="90000"/>
          </a:bodyPr>
          <a:lstStyle/>
          <a:p>
            <a:r>
              <a:rPr lang="en-US" b="1" u="sng" dirty="0">
                <a:effectLst/>
                <a:latin typeface="Century Gothic (Headings)"/>
                <a:ea typeface="Calibri" panose="020F0502020204030204" pitchFamily="34" charset="0"/>
                <a:cs typeface="Calibri" panose="020F0502020204030204" pitchFamily="34" charset="0"/>
              </a:rPr>
              <a:t>INTERFACES</a:t>
            </a:r>
            <a:endParaRPr lang="en-IN" dirty="0">
              <a:latin typeface="Century Gothic (Headings)"/>
            </a:endParaRPr>
          </a:p>
        </p:txBody>
      </p:sp>
      <p:pic>
        <p:nvPicPr>
          <p:cNvPr id="6" name="Content Placeholder 5">
            <a:extLst>
              <a:ext uri="{FF2B5EF4-FFF2-40B4-BE49-F238E27FC236}">
                <a16:creationId xmlns:a16="http://schemas.microsoft.com/office/drawing/2014/main" id="{5E17B258-6E84-2F29-BE2B-59BF53D85B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6272" y="2120706"/>
            <a:ext cx="4296239" cy="4112230"/>
          </a:xfrm>
          <a:prstGeom prst="rect">
            <a:avLst/>
          </a:prstGeom>
          <a:noFill/>
          <a:ln>
            <a:noFill/>
          </a:ln>
        </p:spPr>
      </p:pic>
      <p:sp>
        <p:nvSpPr>
          <p:cNvPr id="5" name="Title 1">
            <a:extLst>
              <a:ext uri="{FF2B5EF4-FFF2-40B4-BE49-F238E27FC236}">
                <a16:creationId xmlns:a16="http://schemas.microsoft.com/office/drawing/2014/main" id="{04985026-E587-030A-9681-453615D995E0}"/>
              </a:ext>
            </a:extLst>
          </p:cNvPr>
          <p:cNvSpPr txBox="1">
            <a:spLocks/>
          </p:cNvSpPr>
          <p:nvPr/>
        </p:nvSpPr>
        <p:spPr>
          <a:xfrm>
            <a:off x="821046" y="1097637"/>
            <a:ext cx="5083020" cy="882554"/>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en-US" sz="112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3</a:t>
            </a:r>
            <a:r>
              <a:rPr lang="en-US" sz="144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IN" sz="112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CUSTOMER LOGIN</a:t>
            </a:r>
            <a:r>
              <a:rPr lang="en-IN" sz="11200" b="1" u="sng"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112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PAGE</a:t>
            </a:r>
            <a:endParaRPr lang="en-IN" sz="112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E02D1A79-0983-9793-4292-5160D3272035}"/>
              </a:ext>
            </a:extLst>
          </p:cNvPr>
          <p:cNvSpPr txBox="1">
            <a:spLocks/>
          </p:cNvSpPr>
          <p:nvPr/>
        </p:nvSpPr>
        <p:spPr>
          <a:xfrm>
            <a:off x="7616250" y="1155849"/>
            <a:ext cx="2726422" cy="88255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en-US" sz="28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4</a:t>
            </a:r>
            <a:r>
              <a:rPr lang="en-US" sz="32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IN" sz="2800" b="1" u="sng"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FORGOT </a:t>
            </a:r>
            <a:r>
              <a:rPr lang="en-IN" sz="28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PAGE</a:t>
            </a:r>
            <a:endParaRPr lang="en-IN" sz="8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6">
            <a:extLst>
              <a:ext uri="{FF2B5EF4-FFF2-40B4-BE49-F238E27FC236}">
                <a16:creationId xmlns:a16="http://schemas.microsoft.com/office/drawing/2014/main" id="{D6031EB1-9F30-A414-4A76-5E9697D82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125455" y="2120705"/>
            <a:ext cx="4296238" cy="4171037"/>
          </a:xfrm>
          <a:prstGeom prst="rect">
            <a:avLst/>
          </a:prstGeom>
          <a:noFill/>
          <a:ln>
            <a:noFill/>
          </a:ln>
        </p:spPr>
      </p:pic>
    </p:spTree>
    <p:extLst>
      <p:ext uri="{BB962C8B-B14F-4D97-AF65-F5344CB8AC3E}">
        <p14:creationId xmlns:p14="http://schemas.microsoft.com/office/powerpoint/2010/main" val="2209290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BA21-F055-1534-3CA1-A9CF37BCEB6D}"/>
              </a:ext>
            </a:extLst>
          </p:cNvPr>
          <p:cNvSpPr>
            <a:spLocks noGrp="1"/>
          </p:cNvSpPr>
          <p:nvPr>
            <p:ph type="title"/>
          </p:nvPr>
        </p:nvSpPr>
        <p:spPr>
          <a:xfrm>
            <a:off x="4856780" y="0"/>
            <a:ext cx="2478438" cy="948734"/>
          </a:xfrm>
        </p:spPr>
        <p:txBody>
          <a:bodyPr>
            <a:normAutofit fontScale="90000"/>
          </a:bodyPr>
          <a:lstStyle/>
          <a:p>
            <a:r>
              <a:rPr lang="en-US" b="1" u="sng" dirty="0">
                <a:effectLst/>
                <a:latin typeface="Century Gothic (Headings)"/>
                <a:ea typeface="Calibri" panose="020F0502020204030204" pitchFamily="34" charset="0"/>
                <a:cs typeface="Calibri" panose="020F0502020204030204" pitchFamily="34" charset="0"/>
              </a:rPr>
              <a:t>INTERFACES</a:t>
            </a:r>
            <a:endParaRPr lang="en-IN" dirty="0">
              <a:latin typeface="Century Gothic (Headings)"/>
            </a:endParaRPr>
          </a:p>
        </p:txBody>
      </p:sp>
      <p:sp>
        <p:nvSpPr>
          <p:cNvPr id="6" name="TextBox 5">
            <a:extLst>
              <a:ext uri="{FF2B5EF4-FFF2-40B4-BE49-F238E27FC236}">
                <a16:creationId xmlns:a16="http://schemas.microsoft.com/office/drawing/2014/main" id="{08844EFB-4340-01BF-FA55-47C220093BB5}"/>
              </a:ext>
            </a:extLst>
          </p:cNvPr>
          <p:cNvSpPr txBox="1"/>
          <p:nvPr/>
        </p:nvSpPr>
        <p:spPr>
          <a:xfrm>
            <a:off x="486560" y="1510019"/>
            <a:ext cx="3405931" cy="646331"/>
          </a:xfrm>
          <a:prstGeom prst="rect">
            <a:avLst/>
          </a:prstGeom>
          <a:noFill/>
        </p:spPr>
        <p:txBody>
          <a:bodyPr wrap="square" rtlCol="0">
            <a:spAutoFit/>
          </a:bodyPr>
          <a:lstStyle/>
          <a:p>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page for recovering password.</a:t>
            </a:r>
          </a:p>
          <a:p>
            <a:endParaRPr lang="en-IN" dirty="0"/>
          </a:p>
        </p:txBody>
      </p:sp>
      <p:sp>
        <p:nvSpPr>
          <p:cNvPr id="3" name="Title 1">
            <a:extLst>
              <a:ext uri="{FF2B5EF4-FFF2-40B4-BE49-F238E27FC236}">
                <a16:creationId xmlns:a16="http://schemas.microsoft.com/office/drawing/2014/main" id="{1CB7667D-D133-2E87-1B30-B19EBD5959F2}"/>
              </a:ext>
            </a:extLst>
          </p:cNvPr>
          <p:cNvSpPr txBox="1">
            <a:spLocks/>
          </p:cNvSpPr>
          <p:nvPr/>
        </p:nvSpPr>
        <p:spPr>
          <a:xfrm>
            <a:off x="3622822" y="518360"/>
            <a:ext cx="4946355" cy="830511"/>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7000"/>
              </a:lnSpc>
              <a:spcAft>
                <a:spcPts val="800"/>
              </a:spcAft>
            </a:pPr>
            <a:r>
              <a:rPr lang="en-US" sz="112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5</a:t>
            </a:r>
            <a:r>
              <a:rPr lang="en-US" sz="144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IN" sz="112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CUSTOMER SIGNUP</a:t>
            </a:r>
            <a:r>
              <a:rPr lang="en-IN" sz="11200" b="1" u="sng"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11200" b="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PAGE</a:t>
            </a:r>
            <a:endParaRPr lang="en-IN" sz="112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5C1863E-CB8F-D390-22F0-2C930B1EE3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1155" y="1187724"/>
            <a:ext cx="4815282" cy="5608839"/>
          </a:xfrm>
          <a:prstGeom prst="rect">
            <a:avLst/>
          </a:prstGeom>
          <a:noFill/>
          <a:ln>
            <a:noFill/>
          </a:ln>
        </p:spPr>
      </p:pic>
    </p:spTree>
    <p:extLst>
      <p:ext uri="{BB962C8B-B14F-4D97-AF65-F5344CB8AC3E}">
        <p14:creationId xmlns:p14="http://schemas.microsoft.com/office/powerpoint/2010/main" val="1856348711"/>
      </p:ext>
    </p:extLst>
  </p:cSld>
  <p:clrMapOvr>
    <a:masterClrMapping/>
  </p:clrMapOvr>
</p:sld>
</file>

<file path=ppt/theme/theme1.xml><?xml version="1.0" encoding="utf-8"?>
<a:theme xmlns:a="http://schemas.openxmlformats.org/drawingml/2006/main" name="Theme1">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DC2B6E51-BA2A-44A9-8084-8DCB6369629C}" vid="{CCA77CF4-AECA-4502-9FA4-32FF9A5D83FE}"/>
    </a:ext>
  </a:extLst>
</a:theme>
</file>

<file path=docProps/app.xml><?xml version="1.0" encoding="utf-8"?>
<Properties xmlns="http://schemas.openxmlformats.org/officeDocument/2006/extended-properties" xmlns:vt="http://schemas.openxmlformats.org/officeDocument/2006/docPropsVTypes">
  <Template>Theme1</Template>
  <TotalTime>148</TotalTime>
  <Words>826</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Century Gothic (Body)</vt:lpstr>
      <vt:lpstr>Century Gothic (Headings)</vt:lpstr>
      <vt:lpstr>Wingdings</vt:lpstr>
      <vt:lpstr>Wingdings 3</vt:lpstr>
      <vt:lpstr>Theme1</vt:lpstr>
      <vt:lpstr>Project    On  Banking  Management</vt:lpstr>
      <vt:lpstr>INTRODUCTION</vt:lpstr>
      <vt:lpstr>PowerPoint Presentation</vt:lpstr>
      <vt:lpstr>OBJECTIVES</vt:lpstr>
      <vt:lpstr>PowerPoint Presentation</vt:lpstr>
      <vt:lpstr>Database Table Design</vt:lpstr>
      <vt:lpstr>INTERFACES</vt:lpstr>
      <vt:lpstr>INTERFACES</vt:lpstr>
      <vt:lpstr>INTERFACES</vt:lpstr>
      <vt:lpstr>INTERFACES</vt:lpstr>
      <vt:lpstr>PowerPoint Presentation</vt:lpstr>
      <vt:lpstr>PowerPoint Presentation</vt:lpstr>
      <vt:lpstr>PowerPoint Presentation</vt:lpstr>
      <vt:lpstr>PowerPoint Presentation</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Gupta</dc:creator>
  <cp:lastModifiedBy>Aman Gupta</cp:lastModifiedBy>
  <cp:revision>3</cp:revision>
  <dcterms:created xsi:type="dcterms:W3CDTF">2022-09-10T19:28:05Z</dcterms:created>
  <dcterms:modified xsi:type="dcterms:W3CDTF">2022-09-11T19:20:17Z</dcterms:modified>
</cp:coreProperties>
</file>