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ntent"/>
      <p:regular r:id="rId17"/>
      <p:bold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wjNQCbJDVpyrTyUVBTt17kgSh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nten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font" Target="fonts/Conten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cdc1f01e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9cdc1f01e2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3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4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6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5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0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342900" y="333376"/>
            <a:ext cx="11420099" cy="41814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6000"/>
              <a:t>Final Hackathon Presentation</a:t>
            </a:r>
            <a:br>
              <a:rPr lang="en-US" sz="6000"/>
            </a:br>
            <a:br>
              <a:rPr lang="en-US" sz="6000"/>
            </a:br>
            <a:r>
              <a:rPr lang="en-US" sz="4400"/>
              <a:t>Group -1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62144" y="5033639"/>
            <a:ext cx="11319857" cy="14909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Team Members: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Aman Barnwal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Anuj Sharma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Shivani Agrawal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cdc1f01e2_0_70"/>
          <p:cNvSpPr txBox="1"/>
          <p:nvPr>
            <p:ph idx="1" type="body"/>
          </p:nvPr>
        </p:nvSpPr>
        <p:spPr>
          <a:xfrm>
            <a:off x="4082100" y="2395650"/>
            <a:ext cx="4027800" cy="206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4400"/>
              <a:t>Demo</a:t>
            </a:r>
            <a:endParaRPr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FUTURE SCOPE:</a:t>
            </a:r>
            <a:endParaRPr/>
          </a:p>
        </p:txBody>
      </p:sp>
      <p:sp>
        <p:nvSpPr>
          <p:cNvPr id="216" name="Google Shape;216;p1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E</a:t>
            </a:r>
            <a:r>
              <a:rPr lang="en-US"/>
              <a:t>xpan</a:t>
            </a:r>
            <a:r>
              <a:rPr lang="en-US"/>
              <a:t>d</a:t>
            </a:r>
            <a:r>
              <a:rPr lang="en-US"/>
              <a:t> the card usage for other countries as well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Implement reward points functionality based on the transactions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Generate more detailed dashboard analysis report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Chatbot to solve customer queries fast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User friendly alerts : Security, offers and transaction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Add balance to travel card</a:t>
            </a:r>
            <a:endParaRPr/>
          </a:p>
          <a:p>
            <a:pPr indent="0" lvl="0" marL="1143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352425" y="2222287"/>
            <a:ext cx="11458575" cy="38260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YourCard – This commercial bank’s international travel card is very popular with not just its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own customers, but also many other bank customers. Business team is keen to provide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various card usage analysis as dashboard to consumers that shows consumer spend and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allows users to search easily.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Could your team help think and create personalized dashboard that consumer can access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from any of his / her devices/computers?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DESIGN THINKING STEPS INVOLVED: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295275" y="1847851"/>
            <a:ext cx="11430000" cy="476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>
              <a:latin typeface="Content"/>
              <a:ea typeface="Content"/>
              <a:cs typeface="Content"/>
              <a:sym typeface="Content"/>
            </a:endParaRPr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025114" y="3199530"/>
            <a:ext cx="2152650" cy="1590675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C000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EMPATHIZE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3019367" y="2245407"/>
            <a:ext cx="2152650" cy="1657350"/>
          </a:xfrm>
          <a:prstGeom prst="hexagon">
            <a:avLst>
              <a:gd fmla="val 25000" name="adj"/>
              <a:gd fmla="val 115470" name="vf"/>
            </a:avLst>
          </a:prstGeom>
          <a:noFill/>
          <a:ln cap="rnd" cmpd="sng" w="158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2998597" y="4141900"/>
            <a:ext cx="2152650" cy="165735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</a:t>
            </a:r>
            <a:endParaRPr b="1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035843" y="4954553"/>
            <a:ext cx="2152650" cy="1657350"/>
          </a:xfrm>
          <a:prstGeom prst="hexagon">
            <a:avLst>
              <a:gd fmla="val 25000" name="adj"/>
              <a:gd fmla="val 115470" name="vf"/>
            </a:avLst>
          </a:prstGeom>
          <a:noFill/>
          <a:ln cap="rnd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4882797" y="3132855"/>
            <a:ext cx="2152650" cy="165735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B050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IDEATE</a:t>
            </a:r>
            <a:endParaRPr b="1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4933950" y="4955667"/>
            <a:ext cx="2152650" cy="1616088"/>
          </a:xfrm>
          <a:prstGeom prst="hexagon">
            <a:avLst>
              <a:gd fmla="val 25000" name="adj"/>
              <a:gd fmla="val 115470" name="vf"/>
            </a:avLst>
          </a:prstGeom>
          <a:noFill/>
          <a:ln cap="rnd" cmpd="sng" w="158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6814072" y="2297816"/>
            <a:ext cx="2152650" cy="1657350"/>
          </a:xfrm>
          <a:prstGeom prst="hexagon">
            <a:avLst>
              <a:gd fmla="val 25000" name="adj"/>
              <a:gd fmla="val 115470" name="vf"/>
            </a:avLst>
          </a:prstGeom>
          <a:noFill/>
          <a:ln cap="rnd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865716" y="4104886"/>
            <a:ext cx="2152650" cy="165735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B0F0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PROTOTYPE</a:t>
            </a:r>
            <a:endParaRPr b="1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8808325" y="3143184"/>
            <a:ext cx="2152650" cy="165735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7F7F7F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  <a:endParaRPr b="1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8810794" y="4981422"/>
            <a:ext cx="2152650" cy="1657350"/>
          </a:xfrm>
          <a:prstGeom prst="hexagon">
            <a:avLst>
              <a:gd fmla="val 25000" name="adj"/>
              <a:gd fmla="val 115470" name="vf"/>
            </a:avLst>
          </a:prstGeom>
          <a:noFill/>
          <a:ln cap="rnd" cmpd="sng" w="158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225718" y="5029349"/>
            <a:ext cx="193535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Gathered information through observation and first-hand experience.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Helped in understanding the emotions involved.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253894" y="2673824"/>
            <a:ext cx="17873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Narrowed it down and listed the specific problem we’re aiming to solve.</a:t>
            </a:r>
            <a:endParaRPr b="1" sz="11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5151247" y="5409000"/>
            <a:ext cx="17728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Worked within the time limit, brainstormed the ideas among team.</a:t>
            </a:r>
            <a:endParaRPr b="1" sz="11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7035447" y="2743201"/>
            <a:ext cx="177287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Designed a prototype to test our solution by putting our ideas into action.</a:t>
            </a:r>
            <a:endParaRPr b="1" sz="110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8966722" y="5510015"/>
            <a:ext cx="186870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Tested our ideas and collected some of the feedbacks.</a:t>
            </a:r>
            <a:endParaRPr b="1" sz="11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STEP-1 ETHNOGRAPHIC RESEARCH</a:t>
            </a:r>
            <a:endParaRPr/>
          </a:p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647700" y="4010024"/>
            <a:ext cx="10725586" cy="18487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1432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i="0" sz="450"/>
          </a:p>
          <a:p>
            <a:pPr indent="-314325" lvl="0" marL="342900" rtl="0" algn="l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sz="450"/>
          </a:p>
          <a:p>
            <a:pPr indent="-314325" lvl="0" marL="342900" rtl="0" algn="l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i="0" sz="450"/>
          </a:p>
          <a:p>
            <a:pPr indent="-342900" lvl="0" marL="342900" rtl="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 sz="1600"/>
              <a:t>H</a:t>
            </a:r>
            <a:r>
              <a:rPr i="0" lang="en-US" sz="1600"/>
              <a:t>ow often do you travel overseas?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i="0" lang="en-US" sz="1600"/>
              <a:t>When you last travelled overseas can you recall what methods you used for making purchases whilst you were overseas? 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b="1" i="0" lang="en-US" sz="1600">
                <a:solidFill>
                  <a:srgbClr val="000000"/>
                </a:solidFill>
              </a:rPr>
              <a:t> </a:t>
            </a:r>
            <a:r>
              <a:rPr i="0" lang="en-US" sz="1600"/>
              <a:t>If you have not used a prepaid travel card, why not?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i="0" lang="en-US" sz="1600"/>
              <a:t>Do you recall what brand(s) of prepaid travel card you used?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i="0" lang="en-US" sz="1600"/>
              <a:t>Approximately how much money did you load (in total) onto your prepaid travel card?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i="0" lang="en-US" sz="1600"/>
              <a:t> How satisfied were you with the travel card?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 sz="1600"/>
              <a:t>What problems you faced while using the travel card?</a:t>
            </a:r>
            <a:endParaRPr i="0" sz="1600"/>
          </a:p>
          <a:p>
            <a:pPr indent="-342900" lvl="0" marL="342900" rtl="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i="0" lang="en-US" sz="1600"/>
              <a:t>Do you plan to use the prepaid travel card again on future overseas trips?</a:t>
            </a:r>
            <a:endParaRPr/>
          </a:p>
          <a:p>
            <a:pPr indent="-241300" lvl="0" marL="342900" rtl="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0" sz="1600"/>
          </a:p>
          <a:p>
            <a:pPr indent="-241300" lvl="0" marL="342900" rtl="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0" sz="1600"/>
          </a:p>
          <a:p>
            <a:pPr indent="-314325" lvl="0" marL="342900" rtl="0" algn="l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i="0" sz="450"/>
          </a:p>
          <a:p>
            <a:pPr indent="-314325" lvl="0" marL="342900" rtl="0" algn="l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i="0" sz="450"/>
          </a:p>
          <a:p>
            <a:pPr indent="-314325" lvl="0" marL="342900" rtl="0" algn="l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i="0" sz="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342900" rtl="0" algn="l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i="0" sz="450"/>
          </a:p>
          <a:p>
            <a:pPr indent="-314325" lvl="0" marL="342900" rtl="0" algn="l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STEP-2 DEFINING USER’S PERSONA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304800" y="-152400"/>
            <a:ext cx="11068486" cy="6362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351" y="1922518"/>
            <a:ext cx="6953250" cy="488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STEP-3 IDEATE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75865" y="2524125"/>
            <a:ext cx="1914960" cy="1295400"/>
          </a:xfrm>
          <a:prstGeom prst="rect">
            <a:avLst/>
          </a:prstGeom>
          <a:solidFill>
            <a:srgbClr val="00B050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Personalized dashboard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5990790" y="4438650"/>
            <a:ext cx="1986615" cy="1295400"/>
          </a:xfrm>
          <a:prstGeom prst="rect">
            <a:avLst/>
          </a:prstGeom>
          <a:solidFill>
            <a:srgbClr val="DD37D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Displaying card usage features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5990790" y="2524125"/>
            <a:ext cx="1986615" cy="1295400"/>
          </a:xfrm>
          <a:prstGeom prst="rect">
            <a:avLst/>
          </a:prstGeom>
          <a:solidFill>
            <a:srgbClr val="002060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Responsiveness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3495675" y="4438650"/>
            <a:ext cx="1914960" cy="1295400"/>
          </a:xfrm>
          <a:prstGeom prst="rect">
            <a:avLst/>
          </a:prstGeom>
          <a:solidFill>
            <a:srgbClr val="904B1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Easy and secured transactions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875865" y="4438650"/>
            <a:ext cx="1914960" cy="1295400"/>
          </a:xfrm>
          <a:prstGeom prst="rect">
            <a:avLst/>
          </a:prstGeom>
          <a:solidFill>
            <a:srgbClr val="00B0F0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Immediate customer care support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3495675" y="2524125"/>
            <a:ext cx="1914960" cy="1295400"/>
          </a:xfrm>
          <a:prstGeom prst="rect">
            <a:avLst/>
          </a:prstGeom>
          <a:solidFill>
            <a:srgbClr val="C00000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representation of expenses in base currency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8420099" y="2524125"/>
            <a:ext cx="1986615" cy="1295400"/>
          </a:xfrm>
          <a:prstGeom prst="rect">
            <a:avLst/>
          </a:prstGeom>
          <a:solidFill>
            <a:srgbClr val="FFC000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Expense search functionality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8420100" y="4438650"/>
            <a:ext cx="1986614" cy="1295400"/>
          </a:xfrm>
          <a:prstGeom prst="rect">
            <a:avLst/>
          </a:prstGeom>
          <a:solidFill>
            <a:srgbClr val="7F7F7F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COVID Insurance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STEP-4 PROTOTYPE</a:t>
            </a:r>
            <a:endParaRPr/>
          </a:p>
        </p:txBody>
      </p:sp>
      <p:pic>
        <p:nvPicPr>
          <p:cNvPr id="175" name="Google Shape;17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9326" y="2151478"/>
            <a:ext cx="7753878" cy="44497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TECHNOLOGIES USED:</a:t>
            </a:r>
            <a:endParaRPr/>
          </a:p>
        </p:txBody>
      </p:sp>
      <p:grpSp>
        <p:nvGrpSpPr>
          <p:cNvPr id="181" name="Google Shape;181;p9"/>
          <p:cNvGrpSpPr/>
          <p:nvPr/>
        </p:nvGrpSpPr>
        <p:grpSpPr>
          <a:xfrm>
            <a:off x="1789955" y="2929177"/>
            <a:ext cx="9393150" cy="3134827"/>
            <a:chOff x="58780" y="56598"/>
            <a:chExt cx="9393150" cy="3134827"/>
          </a:xfrm>
        </p:grpSpPr>
        <p:sp>
          <p:nvSpPr>
            <p:cNvPr id="182" name="Google Shape;182;p9"/>
            <p:cNvSpPr/>
            <p:nvPr/>
          </p:nvSpPr>
          <p:spPr>
            <a:xfrm rot="-5400000">
              <a:off x="-980158" y="1696905"/>
              <a:ext cx="2533459" cy="455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 txBox="1"/>
            <p:nvPr/>
          </p:nvSpPr>
          <p:spPr>
            <a:xfrm rot="-5400000">
              <a:off x="-980158" y="1696905"/>
              <a:ext cx="2533459" cy="455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01775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entury Gothic"/>
                <a:buNone/>
              </a:pPr>
              <a:r>
                <a:rPr lang="en-US" sz="3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FRONTEND</a:t>
              </a:r>
              <a:endParaRPr sz="3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14362" y="657966"/>
              <a:ext cx="2269281" cy="2533459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 txBox="1"/>
            <p:nvPr/>
          </p:nvSpPr>
          <p:spPr>
            <a:xfrm>
              <a:off x="514362" y="657966"/>
              <a:ext cx="2269281" cy="2533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575" lIns="163575" spcFirstLastPara="1" rIns="163575" wrap="square" tIns="4017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HTML5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CSS3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Angular 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Angular Material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JavaScript Charts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58780" y="56598"/>
              <a:ext cx="911163" cy="9111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22999" r="-22999" t="0"/>
              </a:stretch>
            </a:blip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 rot="-5400000">
              <a:off x="2353985" y="1696905"/>
              <a:ext cx="2533459" cy="455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 txBox="1"/>
            <p:nvPr/>
          </p:nvSpPr>
          <p:spPr>
            <a:xfrm rot="-5400000">
              <a:off x="2353985" y="1696905"/>
              <a:ext cx="2533459" cy="455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01775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entury Gothic"/>
                <a:buNone/>
              </a:pPr>
              <a:r>
                <a:rPr lang="en-US" sz="3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BACKEND</a:t>
              </a:r>
              <a:endParaRPr sz="3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3848505" y="657966"/>
              <a:ext cx="2269281" cy="2533459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 txBox="1"/>
            <p:nvPr/>
          </p:nvSpPr>
          <p:spPr>
            <a:xfrm>
              <a:off x="3848505" y="657966"/>
              <a:ext cx="2269281" cy="2533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575" lIns="163575" spcFirstLastPara="1" rIns="163575" wrap="square" tIns="4017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Spring Boot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Microservices Patterns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JWT Tokens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Swagger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3392923" y="56598"/>
              <a:ext cx="911163" cy="91116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-5999" r="-5998" t="0"/>
              </a:stretch>
            </a:blip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-5400000">
              <a:off x="5688128" y="1696905"/>
              <a:ext cx="2533459" cy="455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 txBox="1"/>
            <p:nvPr/>
          </p:nvSpPr>
          <p:spPr>
            <a:xfrm rot="-5400000">
              <a:off x="5688128" y="1696905"/>
              <a:ext cx="2533459" cy="455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01775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entury Gothic"/>
                <a:buNone/>
              </a:pPr>
              <a:r>
                <a:rPr lang="en-US" sz="3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DATABASE</a:t>
              </a:r>
              <a:endParaRPr sz="3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7182649" y="657966"/>
              <a:ext cx="2269281" cy="2533459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7182649" y="657966"/>
              <a:ext cx="2269281" cy="2533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575" lIns="163575" spcFirstLastPara="1" rIns="163575" wrap="square" tIns="4017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MongoDB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6727067" y="56598"/>
              <a:ext cx="911163" cy="91116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9"/>
          <p:cNvSpPr/>
          <p:nvPr/>
        </p:nvSpPr>
        <p:spPr>
          <a:xfrm>
            <a:off x="1147766" y="2501103"/>
            <a:ext cx="10348910" cy="4194972"/>
          </a:xfrm>
          <a:prstGeom prst="rect">
            <a:avLst/>
          </a:prstGeom>
          <a:noFill/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9"/>
          <p:cNvSpPr txBox="1"/>
          <p:nvPr/>
        </p:nvSpPr>
        <p:spPr>
          <a:xfrm rot="-5400000">
            <a:off x="-1049263" y="4519875"/>
            <a:ext cx="3829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DOCKER CONTAINER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60" y="2031035"/>
            <a:ext cx="940135" cy="94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STEP-5 TEST</a:t>
            </a:r>
            <a:endParaRPr/>
          </a:p>
        </p:txBody>
      </p:sp>
      <p:sp>
        <p:nvSpPr>
          <p:cNvPr id="205" name="Google Shape;205;p8"/>
          <p:cNvSpPr txBox="1"/>
          <p:nvPr>
            <p:ph idx="1" type="body"/>
          </p:nvPr>
        </p:nvSpPr>
        <p:spPr>
          <a:xfrm>
            <a:off x="818712" y="24328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Front-end Testing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e2e Tests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Jasmine and Protractor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 Unit Tests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Jasmine and Karma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Back-end Testing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JUnit and Mockito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Collected feedback from friends and family members</a:t>
            </a:r>
            <a:r>
              <a:rPr lang="en-US"/>
              <a:t>.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2020-09-24T11:15:47Z</dcterms:created>
  <dc:creator>Shivani Agrawal</dc:creator>
</cp:coreProperties>
</file>