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4" r:id="rId22"/>
    <p:sldId id="334" r:id="rId23"/>
    <p:sldId id="288" r:id="rId24"/>
    <p:sldId id="289" r:id="rId25"/>
    <p:sldId id="291" r:id="rId26"/>
    <p:sldId id="292" r:id="rId27"/>
    <p:sldId id="293" r:id="rId28"/>
    <p:sldId id="338" r:id="rId29"/>
    <p:sldId id="294" r:id="rId30"/>
    <p:sldId id="295" r:id="rId31"/>
    <p:sldId id="297" r:id="rId32"/>
    <p:sldId id="333" r:id="rId33"/>
    <p:sldId id="300" r:id="rId34"/>
    <p:sldId id="301" r:id="rId35"/>
    <p:sldId id="303" r:id="rId3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008000"/>
    <a:srgbClr val="563B0C"/>
    <a:srgbClr val="DF9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9" autoAdjust="0"/>
    <p:restoredTop sz="50000" autoAdjust="0"/>
  </p:normalViewPr>
  <p:slideViewPr>
    <p:cSldViewPr>
      <p:cViewPr varScale="1">
        <p:scale>
          <a:sx n="116" d="100"/>
          <a:sy n="116" d="100"/>
        </p:scale>
        <p:origin x="16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B1C3B4D-D587-4B37-8677-2796465FEEBB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0E0B875-D1ED-49B0-BFA8-4D56490DA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1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76CA125-5829-4804-83D1-F41E0578127C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8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BB7AD04-225C-4C12-A24E-7A9E21B13E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AD04-225C-4C12-A24E-7A9E21B13E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63775"/>
            <a:ext cx="8229600" cy="1470025"/>
          </a:xfrm>
        </p:spPr>
        <p:txBody>
          <a:bodyPr>
            <a:norm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&lt;Course Code&gt;</a:t>
            </a:r>
            <a:br>
              <a:rPr lang="en-US" dirty="0"/>
            </a:br>
            <a:r>
              <a:rPr lang="en-US" dirty="0"/>
              <a:t>&lt;Course Name&gt;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376" y="4191000"/>
            <a:ext cx="8211424" cy="15240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&lt;Chapter/Module #&gt;</a:t>
            </a:r>
          </a:p>
          <a:p>
            <a:r>
              <a:rPr lang="en-US" dirty="0"/>
              <a:t>&lt;Chapter/Module Title&gt;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76200"/>
            <a:ext cx="9144000" cy="151630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8" b="93229" l="6349" r="941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6" t="6843" r="5480" b="6001"/>
          <a:stretch/>
        </p:blipFill>
        <p:spPr>
          <a:xfrm>
            <a:off x="152400" y="76200"/>
            <a:ext cx="1273283" cy="1280020"/>
          </a:xfrm>
          <a:prstGeom prst="ellipse">
            <a:avLst/>
          </a:prstGeom>
          <a:ln w="1905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1600200" y="2286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YANBU UNIVERSITY COLLEGE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Women’s Campus</a:t>
            </a:r>
            <a:endParaRPr lang="en-US" sz="2000" b="1" baseline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152400" y="6842125"/>
            <a:ext cx="2133600" cy="168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" y="3962400"/>
            <a:ext cx="822960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-17478" y="1356220"/>
            <a:ext cx="9161477" cy="16778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" y="1143000"/>
            <a:ext cx="8991600" cy="0"/>
          </a:xfrm>
          <a:prstGeom prst="line">
            <a:avLst/>
          </a:prstGeom>
          <a:ln w="25400">
            <a:solidFill>
              <a:srgbClr val="563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8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89154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 rot="16200000">
            <a:off x="6896101" y="2095499"/>
            <a:ext cx="4343400" cy="15240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 rot="16200000">
            <a:off x="5562602" y="3276601"/>
            <a:ext cx="6857999" cy="3047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                                            </a:t>
            </a:r>
            <a:r>
              <a:rPr lang="en-US" sz="2800" dirty="0">
                <a:latin typeface="French Script MT" pitchFamily="66" charset="0"/>
              </a:rPr>
              <a:t>Chapter 1 Introduction</a:t>
            </a: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 rot="16200000">
            <a:off x="7596415" y="5281389"/>
            <a:ext cx="2895600" cy="257625"/>
          </a:xfrm>
          <a:prstGeom prst="rect">
            <a:avLst/>
          </a:prstGeom>
          <a:gradFill flip="none" rotWithShape="1">
            <a:gsLst>
              <a:gs pos="0">
                <a:srgbClr val="E28700">
                  <a:shade val="30000"/>
                  <a:satMod val="115000"/>
                </a:srgbClr>
              </a:gs>
              <a:gs pos="50000">
                <a:srgbClr val="E28700">
                  <a:shade val="67500"/>
                  <a:satMod val="115000"/>
                </a:srgbClr>
              </a:gs>
              <a:gs pos="100000">
                <a:srgbClr val="E287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000" b="0" kern="1200" smtClean="0">
                <a:solidFill>
                  <a:schemeClr val="lt1"/>
                </a:solidFill>
                <a:latin typeface="Frenc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CS101-122 by </a:t>
            </a:r>
            <a:r>
              <a:rPr dirty="0" err="1"/>
              <a:t>Fozia</a:t>
            </a:r>
            <a:r>
              <a:rPr dirty="0"/>
              <a:t> Noor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CS101-131 By Fozia Noor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B2E2-97A6-462D-875E-22645CD3D1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45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28600" y="14288"/>
            <a:ext cx="14478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76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 rot="16200000">
            <a:off x="-2171700" y="2095500"/>
            <a:ext cx="4343400" cy="1524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 flipH="1">
            <a:off x="-76200" y="4343400"/>
            <a:ext cx="152400" cy="2514600"/>
          </a:xfrm>
          <a:prstGeom prst="roundRect">
            <a:avLst/>
          </a:prstGeom>
          <a:solidFill>
            <a:srgbClr val="00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3352800" y="3276602"/>
            <a:ext cx="6857999" cy="3047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                                             </a:t>
            </a:r>
            <a:r>
              <a:rPr lang="en-US" sz="2800" dirty="0">
                <a:latin typeface="French Script MT" pitchFamily="66" charset="0"/>
              </a:rPr>
              <a:t>Chapter 1 Introduction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 rot="16200000">
            <a:off x="-1318987" y="5281390"/>
            <a:ext cx="2895600" cy="2576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2000" b="0" kern="1200" smtClean="0">
                <a:solidFill>
                  <a:schemeClr val="lt1"/>
                </a:solidFill>
                <a:latin typeface="Frenc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CS101-122 by Fozia Noor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57200"/>
            <a:ext cx="60960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CS101-131 By Fozia Noor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2B32D-1FEB-4D81-8F8F-3A545DA60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87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val="422040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5524503" y="3238500"/>
            <a:ext cx="6934200" cy="30479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                                                             </a:t>
            </a:r>
            <a:r>
              <a:rPr lang="en-US" sz="2800" dirty="0">
                <a:latin typeface="French Script MT" pitchFamily="66" charset="0"/>
              </a:rPr>
              <a:t>Module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763004" cy="792162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610600" cy="5105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6200" y="1143000"/>
            <a:ext cx="8991600" cy="0"/>
          </a:xfrm>
          <a:prstGeom prst="line">
            <a:avLst/>
          </a:prstGeom>
          <a:ln w="12700">
            <a:solidFill>
              <a:srgbClr val="563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 txBox="1">
            <a:spLocks/>
          </p:cNvSpPr>
          <p:nvPr userDrawn="1"/>
        </p:nvSpPr>
        <p:spPr>
          <a:xfrm rot="16200000">
            <a:off x="7658100" y="5228419"/>
            <a:ext cx="2667004" cy="2571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lang="en-US" sz="2000" b="0" kern="1200" dirty="0" smtClean="0">
                <a:solidFill>
                  <a:schemeClr val="lt1"/>
                </a:solidFill>
                <a:latin typeface="French Script MT" pitchFamily="6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b="1" dirty="0"/>
              <a:t>CS381</a:t>
            </a:r>
            <a:r>
              <a:rPr lang="en-GB" b="1" baseline="0" dirty="0"/>
              <a:t> </a:t>
            </a:r>
            <a:r>
              <a:rPr lang="en-GB" b="1" dirty="0"/>
              <a:t> by Fozia Noor</a:t>
            </a:r>
          </a:p>
        </p:txBody>
      </p:sp>
    </p:spTree>
    <p:extLst>
      <p:ext uri="{BB962C8B-B14F-4D97-AF65-F5344CB8AC3E}">
        <p14:creationId xmlns:p14="http://schemas.microsoft.com/office/powerpoint/2010/main" val="363148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" y="1143000"/>
            <a:ext cx="8991600" cy="0"/>
          </a:xfrm>
          <a:prstGeom prst="line">
            <a:avLst/>
          </a:prstGeom>
          <a:ln w="12700">
            <a:solidFill>
              <a:srgbClr val="563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200" y="1143000"/>
            <a:ext cx="8991600" cy="0"/>
          </a:xfrm>
          <a:prstGeom prst="line">
            <a:avLst/>
          </a:prstGeom>
          <a:ln w="12700">
            <a:solidFill>
              <a:srgbClr val="563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6200" y="1143000"/>
            <a:ext cx="8991600" cy="0"/>
          </a:xfrm>
          <a:prstGeom prst="line">
            <a:avLst/>
          </a:prstGeom>
          <a:ln w="12700">
            <a:solidFill>
              <a:srgbClr val="563B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5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4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897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Yanbu University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52400"/>
            <a:ext cx="9144000" cy="152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91296"/>
            <a:ext cx="9144000" cy="2286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705600"/>
            <a:ext cx="2133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627168"/>
            <a:ext cx="2971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n-lt"/>
              </a:rPr>
              <a:t>© </a:t>
            </a:r>
            <a:r>
              <a:rPr lang="en-US" sz="900" dirty="0" err="1">
                <a:latin typeface="+mn-lt"/>
              </a:rPr>
              <a:t>Yanbu</a:t>
            </a:r>
            <a:r>
              <a:rPr lang="en-US" sz="900" baseline="0" dirty="0">
                <a:latin typeface="+mn-lt"/>
              </a:rPr>
              <a:t> University College</a:t>
            </a:r>
            <a:endParaRPr lang="en-US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27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181600"/>
            <a:ext cx="3206339" cy="533400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>
                <a:solidFill>
                  <a:schemeClr val="accent4"/>
                </a:solidFill>
              </a:rPr>
              <a:t/>
            </a:r>
            <a:br>
              <a:rPr lang="en-US" sz="3200" i="1" dirty="0">
                <a:solidFill>
                  <a:schemeClr val="accent4"/>
                </a:solidFill>
              </a:rPr>
            </a:br>
            <a:r>
              <a:rPr lang="en-US" sz="3200" i="1" dirty="0">
                <a:solidFill>
                  <a:schemeClr val="accent4"/>
                </a:solidFill>
              </a:rPr>
              <a:t>JavaScript</a:t>
            </a:r>
            <a:br>
              <a:rPr lang="en-US" sz="3200" i="1" dirty="0">
                <a:solidFill>
                  <a:schemeClr val="accent4"/>
                </a:solidFill>
              </a:rPr>
            </a:br>
            <a:r>
              <a:rPr lang="en-US" sz="3200" i="1" dirty="0">
                <a:solidFill>
                  <a:schemeClr val="accent4"/>
                </a:solidFill>
              </a:rPr>
              <a:t>Introduction</a:t>
            </a:r>
            <a:r>
              <a:rPr lang="en-US" sz="3200" dirty="0">
                <a:solidFill>
                  <a:schemeClr val="accent4"/>
                </a:solidFill>
              </a:rPr>
              <a:t/>
            </a:r>
            <a:br>
              <a:rPr lang="en-US" sz="3200" dirty="0">
                <a:solidFill>
                  <a:schemeClr val="accent4"/>
                </a:solidFill>
              </a:rPr>
            </a:b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6337013"/>
            <a:ext cx="4495800" cy="978187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 By Fozia Noor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918" y="4343400"/>
            <a:ext cx="2406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Module 3:</a:t>
            </a:r>
            <a:endParaRPr lang="en-US" sz="3200" b="1" dirty="0">
              <a:latin typeface="+mj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8" y="1719404"/>
            <a:ext cx="3307903" cy="2123139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1996143"/>
            <a:ext cx="60217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Web Applications Development</a:t>
            </a:r>
          </a:p>
          <a:p>
            <a:pPr algn="ctr"/>
            <a:r>
              <a:rPr lang="en-GB" sz="32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CS381</a:t>
            </a:r>
            <a:endParaRPr lang="en-GB" sz="32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4114800"/>
            <a:ext cx="4309849" cy="219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301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2-05 at 4.54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391400" cy="1671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3886200"/>
            <a:ext cx="34290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JavaScript supports this separation by allowing links to an external file that contains the JavaScript.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By convention, JavaScript external files have the extension .</a:t>
            </a:r>
            <a:r>
              <a:rPr lang="en-US" sz="2000" dirty="0" err="1"/>
              <a:t>js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If multiple files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4900" y="4262497"/>
            <a:ext cx="7010400" cy="2062103"/>
          </a:xfrm>
          <a:prstGeom prst="rect">
            <a:avLst/>
          </a:prstGeom>
          <a:solidFill>
            <a:srgbClr val="B3D9FF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+mj-lt"/>
              </a:rPr>
              <a:t>&lt;head&gt;</a:t>
            </a:r>
          </a:p>
          <a:p>
            <a:r>
              <a:rPr lang="en-GB" sz="1600" dirty="0">
                <a:latin typeface="+mj-lt"/>
              </a:rPr>
              <a:t>   ...</a:t>
            </a:r>
          </a:p>
          <a:p>
            <a:r>
              <a:rPr lang="en-GB" sz="1600" dirty="0">
                <a:latin typeface="+mj-lt"/>
              </a:rPr>
              <a:t>   &lt;link </a:t>
            </a:r>
            <a:r>
              <a:rPr lang="en-GB" sz="1600" dirty="0" err="1">
                <a:latin typeface="+mj-lt"/>
              </a:rPr>
              <a:t>rel</a:t>
            </a:r>
            <a:r>
              <a:rPr lang="en-GB" sz="1600" dirty="0">
                <a:latin typeface="+mj-lt"/>
              </a:rPr>
              <a:t>="stylesheet" </a:t>
            </a:r>
            <a:r>
              <a:rPr lang="en-GB" sz="1600" dirty="0" err="1">
                <a:latin typeface="+mj-lt"/>
              </a:rPr>
              <a:t>href</a:t>
            </a:r>
            <a:r>
              <a:rPr lang="en-GB" sz="1600" dirty="0">
                <a:latin typeface="+mj-lt"/>
              </a:rPr>
              <a:t>="</a:t>
            </a:r>
            <a:r>
              <a:rPr lang="en-GB" sz="1600" dirty="0" err="1">
                <a:latin typeface="+mj-lt"/>
              </a:rPr>
              <a:t>css</a:t>
            </a:r>
            <a:r>
              <a:rPr lang="en-GB" sz="1600" dirty="0">
                <a:latin typeface="+mj-lt"/>
              </a:rPr>
              <a:t>/style.css"&gt;</a:t>
            </a:r>
          </a:p>
          <a:p>
            <a:r>
              <a:rPr lang="en-GB" sz="1600" dirty="0">
                <a:latin typeface="+mj-lt"/>
              </a:rPr>
              <a:t>   &lt;script </a:t>
            </a:r>
            <a:r>
              <a:rPr lang="en-GB" sz="1600" dirty="0" err="1">
                <a:latin typeface="+mj-lt"/>
              </a:rPr>
              <a:t>src</a:t>
            </a:r>
            <a:r>
              <a:rPr lang="en-GB" sz="1600" dirty="0">
                <a:latin typeface="+mj-lt"/>
              </a:rPr>
              <a:t>="</a:t>
            </a:r>
            <a:r>
              <a:rPr lang="en-GB" sz="1600" dirty="0" err="1">
                <a:latin typeface="+mj-lt"/>
              </a:rPr>
              <a:t>js</a:t>
            </a:r>
            <a:r>
              <a:rPr lang="en-GB" sz="1600" dirty="0">
                <a:latin typeface="+mj-lt"/>
              </a:rPr>
              <a:t>/script1.js"&gt;&lt;/script&gt;</a:t>
            </a:r>
          </a:p>
          <a:p>
            <a:r>
              <a:rPr lang="en-GB" sz="1600" dirty="0">
                <a:latin typeface="+mj-lt"/>
              </a:rPr>
              <a:t>   &lt;script </a:t>
            </a:r>
            <a:r>
              <a:rPr lang="en-GB" sz="1600" dirty="0" err="1">
                <a:latin typeface="+mj-lt"/>
              </a:rPr>
              <a:t>src</a:t>
            </a:r>
            <a:r>
              <a:rPr lang="en-GB" sz="1600" dirty="0">
                <a:latin typeface="+mj-lt"/>
              </a:rPr>
              <a:t>="</a:t>
            </a:r>
            <a:r>
              <a:rPr lang="en-GB" sz="1600" dirty="0" err="1">
                <a:latin typeface="+mj-lt"/>
              </a:rPr>
              <a:t>js</a:t>
            </a:r>
            <a:r>
              <a:rPr lang="en-GB" sz="1600" dirty="0">
                <a:latin typeface="+mj-lt"/>
              </a:rPr>
              <a:t>/script2.js"&gt;&lt;/script&gt;</a:t>
            </a:r>
          </a:p>
          <a:p>
            <a:r>
              <a:rPr lang="en-GB" sz="1600" dirty="0">
                <a:latin typeface="+mj-lt"/>
              </a:rPr>
              <a:t>   &lt;script </a:t>
            </a:r>
            <a:r>
              <a:rPr lang="en-GB" sz="1600" dirty="0" err="1">
                <a:latin typeface="+mj-lt"/>
              </a:rPr>
              <a:t>src</a:t>
            </a:r>
            <a:r>
              <a:rPr lang="en-GB" sz="1600" dirty="0">
                <a:latin typeface="+mj-lt"/>
              </a:rPr>
              <a:t>="</a:t>
            </a:r>
            <a:r>
              <a:rPr lang="en-GB" sz="1600" dirty="0" err="1">
                <a:latin typeface="+mj-lt"/>
              </a:rPr>
              <a:t>js</a:t>
            </a:r>
            <a:r>
              <a:rPr lang="en-GB" sz="1600" dirty="0">
                <a:latin typeface="+mj-lt"/>
              </a:rPr>
              <a:t>/anotherOne.js"&gt;&lt;/script&gt;</a:t>
            </a:r>
          </a:p>
          <a:p>
            <a:r>
              <a:rPr lang="en-GB" sz="1600" dirty="0">
                <a:latin typeface="+mj-lt"/>
              </a:rPr>
              <a:t>   ...</a:t>
            </a:r>
          </a:p>
          <a:p>
            <a:r>
              <a:rPr lang="en-GB" sz="1600" dirty="0">
                <a:latin typeface="+mj-lt"/>
              </a:rPr>
              <a:t>&lt;/head</a:t>
            </a:r>
          </a:p>
        </p:txBody>
      </p:sp>
    </p:spTree>
    <p:extLst>
      <p:ext uri="{BB962C8B-B14F-4D97-AF65-F5344CB8AC3E}">
        <p14:creationId xmlns:p14="http://schemas.microsoft.com/office/powerpoint/2010/main" val="402053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9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fundamental syntax for the most common programming constructs including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variables,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assignment,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conditionals,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loops, and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arrays </a:t>
            </a:r>
          </a:p>
        </p:txBody>
      </p:sp>
    </p:spTree>
    <p:extLst>
      <p:ext uri="{BB962C8B-B14F-4D97-AF65-F5344CB8AC3E}">
        <p14:creationId xmlns:p14="http://schemas.microsoft.com/office/powerpoint/2010/main" val="280460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JavaScript’s Reputation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724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Everything is type sensitive, including function, class, and variable names.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scope of variables in blocks is not supported. This means variables declared inside a loop may be accessible outside of the loop.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Semicolons are not required, but are permitted (and encouraged).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There is no integer type, only number.</a:t>
            </a:r>
          </a:p>
        </p:txBody>
      </p:sp>
    </p:spTree>
    <p:extLst>
      <p:ext uri="{BB962C8B-B14F-4D97-AF65-F5344CB8AC3E}">
        <p14:creationId xmlns:p14="http://schemas.microsoft.com/office/powerpoint/2010/main" val="323223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5438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Variables in JavaScript are dynamically typed, meaning a variable can be an integer, and then later a string, then later an object, if so desired.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This simplifies variable declarations, so that we do not require the familiar type fields like </a:t>
            </a:r>
            <a:r>
              <a:rPr lang="en-US" sz="2000" i="1" dirty="0" err="1"/>
              <a:t>int</a:t>
            </a:r>
            <a:r>
              <a:rPr lang="en-US" sz="2000" dirty="0"/>
              <a:t>, </a:t>
            </a:r>
            <a:r>
              <a:rPr lang="en-US" sz="2000" i="1" dirty="0"/>
              <a:t>char</a:t>
            </a:r>
            <a:r>
              <a:rPr lang="en-US" sz="2000" dirty="0"/>
              <a:t>, and </a:t>
            </a:r>
            <a:r>
              <a:rPr lang="en-US" sz="2000" i="1" dirty="0"/>
              <a:t>String</a:t>
            </a:r>
            <a:r>
              <a:rPr lang="en-US" sz="2000" dirty="0"/>
              <a:t>. Instead we use </a:t>
            </a:r>
            <a:r>
              <a:rPr lang="en-US" sz="2000" dirty="0" err="1"/>
              <a:t>var</a:t>
            </a:r>
            <a:r>
              <a:rPr lang="en-US" sz="2000" dirty="0"/>
              <a:t>/let.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Assignment can happen at declaration-time by appending the value to the declaration, or at run time with a simple right-to-left assignment.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000" dirty="0"/>
              <a:t>The first letter of a variable can only be "$", "_", "a" to "z", or "A" to "Z". 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0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Assignment</a:t>
            </a:r>
          </a:p>
        </p:txBody>
      </p:sp>
      <p:pic>
        <p:nvPicPr>
          <p:cNvPr id="7" name="Picture 6" descr="4071506013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057400"/>
            <a:ext cx="7192533" cy="1371600"/>
          </a:xfrm>
          <a:prstGeom prst="rect">
            <a:avLst/>
          </a:prstGeom>
        </p:spPr>
      </p:pic>
      <p:pic>
        <p:nvPicPr>
          <p:cNvPr id="8" name="Picture 7" descr="4071506014.ep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5257800" cy="1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True or not True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24480"/>
              </p:ext>
            </p:extLst>
          </p:nvPr>
        </p:nvGraphicFramePr>
        <p:xfrm>
          <a:off x="1066800" y="2209800"/>
          <a:ext cx="7010400" cy="3505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2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81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63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135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400"/>
                        </a:spcAft>
                      </a:pPr>
                      <a:r>
                        <a:rPr lang="en-CA" sz="1400"/>
                        <a:t>Operator</a:t>
                      </a:r>
                      <a:endParaRPr lang="en-CA" sz="180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400"/>
                        </a:spcAft>
                      </a:pPr>
                      <a:r>
                        <a:rPr lang="en-CA" sz="1400"/>
                        <a:t>Description</a:t>
                      </a:r>
                      <a:endParaRPr lang="en-CA" sz="180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1400"/>
                        </a:spcAft>
                      </a:pPr>
                      <a:r>
                        <a:rPr lang="en-CA" sz="1400"/>
                        <a:t>Matches (x=9)</a:t>
                      </a:r>
                      <a:endParaRPr lang="en-CA" sz="1800">
                        <a:solidFill>
                          <a:srgbClr val="1F497D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6263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==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Equals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(x==9) is true</a:t>
                      </a:r>
                      <a:br>
                        <a:rPr lang="en-CA" sz="1200"/>
                      </a:br>
                      <a:r>
                        <a:rPr lang="en-CA" sz="1200"/>
                        <a:t>(x=="9") is true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7555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===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Exactly equals, including type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(x==="9") is false</a:t>
                      </a: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(x===9) is true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21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&lt; , &gt;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Less than, Greater Than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(x&lt;5) is false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21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&lt;= , &gt;=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Less than or equal, greater than or equal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(x&lt;=9) is true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214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!=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Not equal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(4!=x) is true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91390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/>
                        <a:t>!==</a:t>
                      </a:r>
                      <a:endParaRPr lang="en-CA" sz="120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 dirty="0"/>
                        <a:t>Not equal in either value or type</a:t>
                      </a:r>
                      <a:endParaRPr lang="en-CA" sz="12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 dirty="0"/>
                        <a:t>(x!=="9") is true</a:t>
                      </a:r>
                    </a:p>
                    <a:p>
                      <a:pPr>
                        <a:lnSpc>
                          <a:spcPts val="16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</a:pPr>
                      <a:r>
                        <a:rPr lang="en-CA" sz="1200" dirty="0"/>
                        <a:t>(x!==9) is false</a:t>
                      </a:r>
                      <a:endParaRPr lang="en-CA" sz="1200" dirty="0">
                        <a:solidFill>
                          <a:srgbClr val="00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8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Boolean operators and, or, and not and their truth tables are listed. Syntactically they are represented with &amp;&amp; (and), || (or), and ! (not).</a:t>
            </a:r>
          </a:p>
        </p:txBody>
      </p:sp>
      <p:pic>
        <p:nvPicPr>
          <p:cNvPr id="5" name="Picture 4" descr="Screen Shot 2014-02-05 at 8.10.0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7068186" cy="25851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5236534"/>
            <a:ext cx="3457893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42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JavaScript’s syntax is almost identical to that of PHP, Java, or C when it comes to conditional structures.</a:t>
            </a:r>
          </a:p>
        </p:txBody>
      </p:sp>
      <p:pic>
        <p:nvPicPr>
          <p:cNvPr id="8" name="Picture 7" descr="Screen Shot 2014-02-05 at 8.11.0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183130" cy="2984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5029200"/>
            <a:ext cx="5715000" cy="393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223748" y="2362200"/>
            <a:ext cx="6548651" cy="5479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7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Like conditionals, loops use the ( ) and { } blocks to define the condition and the body of the loop.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While loops normally initialize a </a:t>
            </a:r>
            <a:r>
              <a:rPr lang="en-US" sz="2000" b="1" dirty="0"/>
              <a:t>loop control variable </a:t>
            </a:r>
            <a:r>
              <a:rPr lang="en-US" sz="2000" dirty="0"/>
              <a:t>before the loop, use it in the condition, and modify it within the loop.</a:t>
            </a:r>
          </a:p>
          <a:p>
            <a:pPr marL="400050" lvl="1" indent="0" algn="just">
              <a:buNone/>
            </a:pPr>
            <a:r>
              <a:rPr lang="da-DK" sz="2000" dirty="0"/>
              <a:t>var i=0;  // initialise the Loop Control Variable</a:t>
            </a:r>
          </a:p>
          <a:p>
            <a:pPr marL="400050" lvl="1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while</a:t>
            </a:r>
            <a:r>
              <a:rPr lang="en-US" sz="2000" b="1" dirty="0">
                <a:solidFill>
                  <a:schemeClr val="accent2"/>
                </a:solidFill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&lt; 10){ </a:t>
            </a:r>
            <a:r>
              <a:rPr lang="en-US" sz="2000" dirty="0"/>
              <a:t>//test the loop control variable</a:t>
            </a:r>
          </a:p>
          <a:p>
            <a:pPr marL="400050" lvl="1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++;  //increment the loop control variable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chemeClr val="accent2"/>
                </a:solidFill>
              </a:rPr>
              <a:t>}</a:t>
            </a:r>
          </a:p>
        </p:txBody>
      </p:sp>
      <p:pic>
        <p:nvPicPr>
          <p:cNvPr id="5" name="Picture 4" descr="4071506015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95800"/>
            <a:ext cx="4038600" cy="8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is interactive glue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HTML is for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CSS is for style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JavaScript is the interactive glue between HTML and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It is the only programming language a browser can run (without installing any plugins or extensions), and it's a real standard of the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In the browser, JavaScript lies between HTML and CSS and will be used together with these two languages.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1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447800"/>
            <a:ext cx="7543800" cy="24897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/>
                </a:solidFill>
              </a:rPr>
              <a:t>Functions</a:t>
            </a:r>
            <a:r>
              <a:rPr lang="en-US" sz="2000" b="1" dirty="0"/>
              <a:t> </a:t>
            </a:r>
            <a:r>
              <a:rPr lang="en-US" sz="2000" dirty="0"/>
              <a:t>are the building block for modular code in JavaScript,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They are defined by using the reserved word </a:t>
            </a:r>
            <a:r>
              <a:rPr lang="en-US" sz="2000" b="1" dirty="0"/>
              <a:t>function</a:t>
            </a:r>
            <a:r>
              <a:rPr lang="en-US" sz="2000" dirty="0"/>
              <a:t> and then the function name and (optional) parameters.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Since JavaScript is dynamically typed, functions do not require a return type, nor do the parameters require type.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62000" y="3505200"/>
            <a:ext cx="7772400" cy="25527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600" dirty="0"/>
              <a:t>Therefore a function to raise x to the </a:t>
            </a:r>
            <a:r>
              <a:rPr lang="en-US" sz="2600" dirty="0" err="1"/>
              <a:t>yth</a:t>
            </a:r>
            <a:r>
              <a:rPr lang="en-US" sz="2600" dirty="0"/>
              <a:t> power might be defined as:</a:t>
            </a:r>
          </a:p>
          <a:p>
            <a:pPr marL="0" indent="0">
              <a:buFont typeface="Arial" pitchFamily="34" charset="0"/>
              <a:buNone/>
            </a:pPr>
            <a:r>
              <a:rPr lang="en-US" sz="2100" b="1" dirty="0">
                <a:solidFill>
                  <a:schemeClr val="accent1"/>
                </a:solidFill>
                <a:latin typeface="+mj-lt"/>
              </a:rPr>
              <a:t>function</a:t>
            </a:r>
            <a:r>
              <a:rPr lang="en-US" sz="2100" b="1" dirty="0">
                <a:latin typeface="+mj-lt"/>
              </a:rPr>
              <a:t> power(</a:t>
            </a:r>
            <a:r>
              <a:rPr lang="en-US" sz="2100" b="1" dirty="0" err="1">
                <a:latin typeface="+mj-lt"/>
              </a:rPr>
              <a:t>x,y</a:t>
            </a:r>
            <a:r>
              <a:rPr lang="en-US" sz="2100" b="1" dirty="0">
                <a:latin typeface="+mj-lt"/>
              </a:rPr>
              <a:t>){</a:t>
            </a:r>
          </a:p>
          <a:p>
            <a:pPr marL="0" indent="0">
              <a:buFont typeface="Arial" pitchFamily="34" charset="0"/>
              <a:buNone/>
            </a:pPr>
            <a:r>
              <a:rPr lang="en-US" sz="2100" dirty="0">
                <a:latin typeface="+mj-lt"/>
              </a:rPr>
              <a:t>	</a:t>
            </a:r>
            <a:r>
              <a:rPr lang="en-US" sz="2100" dirty="0" err="1">
                <a:latin typeface="+mj-lt"/>
              </a:rPr>
              <a:t>var</a:t>
            </a:r>
            <a:r>
              <a:rPr lang="en-US" sz="2100" dirty="0">
                <a:latin typeface="+mj-lt"/>
              </a:rPr>
              <a:t> pow=1;</a:t>
            </a:r>
          </a:p>
          <a:p>
            <a:pPr marL="0" indent="0">
              <a:buFont typeface="Arial" pitchFamily="34" charset="0"/>
              <a:buNone/>
            </a:pPr>
            <a:r>
              <a:rPr lang="da-DK" sz="2100" dirty="0">
                <a:latin typeface="+mj-lt"/>
              </a:rPr>
              <a:t>	for (var i=0;i&lt;y;i++){</a:t>
            </a:r>
          </a:p>
          <a:p>
            <a:pPr marL="0" indent="0">
              <a:buFont typeface="Arial" pitchFamily="34" charset="0"/>
              <a:buNone/>
            </a:pPr>
            <a:r>
              <a:rPr lang="da-DK" sz="2100" dirty="0">
                <a:latin typeface="+mj-lt"/>
              </a:rPr>
              <a:t>		pow = pow*x;</a:t>
            </a:r>
          </a:p>
          <a:p>
            <a:pPr marL="0" indent="0">
              <a:buFont typeface="Arial" pitchFamily="34" charset="0"/>
              <a:buNone/>
            </a:pPr>
            <a:r>
              <a:rPr lang="da-DK" sz="2100" dirty="0">
                <a:latin typeface="+mj-lt"/>
              </a:rPr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da-DK" sz="2100" dirty="0">
                <a:latin typeface="+mj-lt"/>
              </a:rPr>
              <a:t>	return pow;</a:t>
            </a:r>
          </a:p>
          <a:p>
            <a:pPr marL="0" indent="0">
              <a:buFont typeface="Arial" pitchFamily="34" charset="0"/>
              <a:buNone/>
            </a:pPr>
            <a:r>
              <a:rPr lang="da-DK" sz="2100" b="1" dirty="0">
                <a:latin typeface="+mj-lt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da-DK" sz="2100" dirty="0">
                <a:latin typeface="+mj-lt"/>
              </a:rPr>
              <a:t>And called as</a:t>
            </a:r>
          </a:p>
          <a:p>
            <a:pPr marL="0" indent="0">
              <a:buFont typeface="Arial" pitchFamily="34" charset="0"/>
              <a:buNone/>
            </a:pPr>
            <a:r>
              <a:rPr lang="en-US" sz="2100" b="1" dirty="0">
                <a:latin typeface="+mj-lt"/>
              </a:rPr>
              <a:t>power(2,10);</a:t>
            </a:r>
            <a:endParaRPr lang="en-US" sz="21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97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543800" cy="4419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alert() function makes the browser show a pop-up to the user, with whatever is passed being the message displayed.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 The following JavaScript code displays a simple hello world message in a pop-up:</a:t>
            </a:r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alert ( "Good Morning" 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Using alerts can get tedious fast. When using debugger tools in your browser you can write output to a log with:</a:t>
            </a:r>
          </a:p>
          <a:p>
            <a:pPr marL="0" indent="0" algn="just">
              <a:buNone/>
            </a:pPr>
            <a:r>
              <a:rPr lang="en-US" sz="2000" b="1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console.log("Put Messages Here");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482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9296400" cy="792162"/>
          </a:xfrm>
        </p:spPr>
        <p:txBody>
          <a:bodyPr/>
          <a:lstStyle/>
          <a:p>
            <a:r>
              <a:rPr lang="en-US" sz="3200" dirty="0"/>
              <a:t>Built-in JavaScript class: Number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The Number class can be used to transform strings into numbers</a:t>
            </a:r>
          </a:p>
          <a:p>
            <a:pPr marL="800100" lvl="2" indent="0">
              <a:buNone/>
            </a:pPr>
            <a:r>
              <a:rPr lang="en-US" dirty="0"/>
              <a:t>&gt;</a:t>
            </a:r>
            <a:r>
              <a:rPr lang="en-US" dirty="0" err="1"/>
              <a:t>var</a:t>
            </a:r>
            <a:r>
              <a:rPr lang="en-US" dirty="0"/>
              <a:t> n = Number('3.1416');</a:t>
            </a:r>
          </a:p>
          <a:p>
            <a:pPr marL="800100" lvl="2" indent="0">
              <a:buNone/>
            </a:pPr>
            <a:r>
              <a:rPr lang="en-US" dirty="0"/>
              <a:t>&gt; n;</a:t>
            </a:r>
          </a:p>
          <a:p>
            <a:pPr marL="800100" lvl="2" indent="0">
              <a:buNone/>
            </a:pPr>
            <a:r>
              <a:rPr lang="en-US" dirty="0"/>
              <a:t>3.1416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22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8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Objects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2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JavaScript is not a full-fledged object-oriented programming language.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does not support many of the patterns you’d expect from an object-oriented language like inheritance and polymorphism.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language does, however, support objects.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Objects can have </a:t>
            </a:r>
            <a:r>
              <a:rPr lang="en-US" sz="2000" b="1" dirty="0">
                <a:solidFill>
                  <a:schemeClr val="accent1"/>
                </a:solidFill>
              </a:rPr>
              <a:t>constructors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b="1" dirty="0">
                <a:solidFill>
                  <a:schemeClr val="accent1"/>
                </a:solidFill>
              </a:rPr>
              <a:t>properties</a:t>
            </a:r>
            <a:r>
              <a:rPr lang="en-US" sz="2000" dirty="0">
                <a:solidFill>
                  <a:schemeClr val="accent1"/>
                </a:solidFill>
              </a:rPr>
              <a:t>,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methods</a:t>
            </a:r>
            <a:r>
              <a:rPr lang="en-US" sz="2000" b="1" dirty="0"/>
              <a:t> </a:t>
            </a:r>
            <a:r>
              <a:rPr lang="en-US" sz="2000" dirty="0"/>
              <a:t>associated with them.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There are objects that are included in the JavaScript language; you can also define your own kind of objects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800600"/>
            <a:ext cx="61341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40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Normally to create a new object we use the new keyword, the class name, and ( ) brackets with </a:t>
            </a:r>
            <a:r>
              <a:rPr lang="en-US" sz="2000" i="1" dirty="0"/>
              <a:t>n </a:t>
            </a:r>
            <a:r>
              <a:rPr lang="en-US" sz="2000" dirty="0"/>
              <a:t>optional parameters inside, comma delimited as follows: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someObject</a:t>
            </a:r>
            <a:r>
              <a:rPr lang="en-US" sz="2000" dirty="0"/>
              <a:t> = </a:t>
            </a:r>
            <a:r>
              <a:rPr lang="en-US" sz="2000" b="1" dirty="0">
                <a:solidFill>
                  <a:schemeClr val="accent2"/>
                </a:solidFill>
              </a:rPr>
              <a:t>new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err="1"/>
              <a:t>ObjectName</a:t>
            </a:r>
            <a:r>
              <a:rPr lang="en-US" sz="2000" dirty="0">
                <a:solidFill>
                  <a:srgbClr val="CE2933"/>
                </a:solidFill>
              </a:rPr>
              <a:t>(</a:t>
            </a:r>
            <a:r>
              <a:rPr lang="en-US" sz="2000" dirty="0"/>
              <a:t>p1,p2,..., </a:t>
            </a:r>
            <a:r>
              <a:rPr lang="en-US" sz="2000" dirty="0" err="1"/>
              <a:t>pn</a:t>
            </a:r>
            <a:r>
              <a:rPr lang="en-US" sz="2000" dirty="0">
                <a:solidFill>
                  <a:srgbClr val="CE2933"/>
                </a:solidFill>
              </a:rPr>
              <a:t>)</a:t>
            </a:r>
            <a:r>
              <a:rPr lang="en-US" sz="2000" dirty="0"/>
              <a:t>;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For some classes, shortcut constructors are defined</a:t>
            </a:r>
          </a:p>
          <a:p>
            <a:pPr marL="400050" lvl="1" indent="0" algn="just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var</a:t>
            </a:r>
            <a:r>
              <a:rPr lang="en-US" sz="2000" dirty="0">
                <a:solidFill>
                  <a:schemeClr val="accent1"/>
                </a:solidFill>
              </a:rPr>
              <a:t> greeting = "Good Morning";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 err="1"/>
              <a:t>vs</a:t>
            </a:r>
            <a:r>
              <a:rPr lang="en-US" sz="2000" dirty="0"/>
              <a:t> the formal:</a:t>
            </a:r>
          </a:p>
          <a:p>
            <a:pPr marL="400050" lvl="1" indent="0" algn="just">
              <a:buNone/>
            </a:pPr>
            <a:r>
              <a:rPr lang="en-US" sz="2000" dirty="0" err="1">
                <a:solidFill>
                  <a:schemeClr val="accent1"/>
                </a:solidFill>
              </a:rPr>
              <a:t>var</a:t>
            </a:r>
            <a:r>
              <a:rPr lang="en-US" sz="2000" dirty="0">
                <a:solidFill>
                  <a:schemeClr val="accent1"/>
                </a:solidFill>
              </a:rPr>
              <a:t> greeting = new String("Good Morning");</a:t>
            </a:r>
          </a:p>
        </p:txBody>
      </p:sp>
    </p:spTree>
    <p:extLst>
      <p:ext uri="{BB962C8B-B14F-4D97-AF65-F5344CB8AC3E}">
        <p14:creationId xmlns:p14="http://schemas.microsoft.com/office/powerpoint/2010/main" val="297443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01000" cy="4724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Each object might have properties that can be accessed, depending on its definition.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When a property exists, it can be accessed using </a:t>
            </a:r>
            <a:r>
              <a:rPr lang="en-US" sz="2000" b="1" dirty="0"/>
              <a:t>dot notation </a:t>
            </a:r>
            <a:r>
              <a:rPr lang="en-US" sz="2000" dirty="0"/>
              <a:t>where a dot between the instance name and the property references that property.</a:t>
            </a:r>
          </a:p>
          <a:p>
            <a:pPr marL="0" indent="0">
              <a:buNone/>
            </a:pPr>
            <a:r>
              <a:rPr lang="en-US" sz="2000" i="1" dirty="0"/>
              <a:t>	//show </a:t>
            </a:r>
            <a:r>
              <a:rPr lang="en-US" sz="2000" i="1" dirty="0" err="1"/>
              <a:t>someObject.property</a:t>
            </a:r>
            <a:r>
              <a:rPr lang="en-US" sz="2000" i="1" dirty="0"/>
              <a:t> to the user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alert(</a:t>
            </a:r>
            <a:r>
              <a:rPr lang="en-US" sz="2000" b="1" dirty="0" err="1">
                <a:solidFill>
                  <a:schemeClr val="accent1"/>
                </a:solidFill>
              </a:rPr>
              <a:t>someObject</a:t>
            </a:r>
            <a:r>
              <a:rPr lang="en-US" sz="2000" b="1" dirty="0" err="1">
                <a:solidFill>
                  <a:srgbClr val="CE2933"/>
                </a:solidFill>
              </a:rPr>
              <a:t>.property</a:t>
            </a:r>
            <a:r>
              <a:rPr lang="en-US" sz="2000" dirty="0"/>
              <a:t>);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21464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8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543800" cy="4495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Objects can also have methods, which are </a:t>
            </a:r>
            <a:r>
              <a:rPr lang="en-US" sz="2000" b="1" dirty="0"/>
              <a:t>functions</a:t>
            </a:r>
            <a:r>
              <a:rPr lang="en-US" sz="2000" dirty="0"/>
              <a:t> associated with an instance of an object.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These methods are called using the same dot notation as for properties, but instead of accessing a variable, we are calling a method.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someObject</a:t>
            </a:r>
            <a:r>
              <a:rPr lang="en-US" sz="2000" b="1" dirty="0" err="1">
                <a:solidFill>
                  <a:srgbClr val="CE2933"/>
                </a:solidFill>
              </a:rPr>
              <a:t>.doSomething</a:t>
            </a:r>
            <a:r>
              <a:rPr lang="en-US" sz="2000" b="1" dirty="0">
                <a:solidFill>
                  <a:srgbClr val="CE2933"/>
                </a:solidFill>
              </a:rPr>
              <a:t>()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533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28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62103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486400"/>
            <a:ext cx="4638675" cy="10382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53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Included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467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number of useful objects are included with JavaScript including: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Array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Date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Math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String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Dom objects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198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chemeClr val="tx2"/>
                </a:solidFill>
              </a:rPr>
              <a:t>Javascript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4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Arrays are one of the most used data structures.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following code creates a new, empty array named greetings:</a:t>
            </a:r>
          </a:p>
          <a:p>
            <a:pPr lvl="2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/>
                </a:solidFill>
              </a:rPr>
              <a:t>var</a:t>
            </a:r>
            <a:r>
              <a:rPr lang="en-US" sz="2000" dirty="0">
                <a:solidFill>
                  <a:schemeClr val="accent1"/>
                </a:solidFill>
              </a:rPr>
              <a:t> greetings 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dirty="0">
                <a:solidFill>
                  <a:schemeClr val="accent1"/>
                </a:solidFill>
              </a:rPr>
              <a:t> Array();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000" dirty="0"/>
              <a:t>If only one element, this corresponds to the initial size of the array.</a:t>
            </a:r>
          </a:p>
          <a:p>
            <a:pPr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</a:rPr>
              <a:t>var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 err="1">
                <a:solidFill>
                  <a:srgbClr val="FF0000"/>
                </a:solidFill>
              </a:rPr>
              <a:t>myArray</a:t>
            </a:r>
            <a:r>
              <a:rPr lang="en-US" sz="2000" dirty="0">
                <a:solidFill>
                  <a:srgbClr val="FF0000"/>
                </a:solidFill>
              </a:rPr>
              <a:t> = new Array(3);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To initialize the array with values, the variable declaration would look like the following: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>
                <a:solidFill>
                  <a:schemeClr val="accent1"/>
                </a:solidFill>
              </a:rPr>
              <a:t>var</a:t>
            </a:r>
            <a:r>
              <a:rPr lang="en-US" sz="2000" dirty="0">
                <a:solidFill>
                  <a:schemeClr val="accent1"/>
                </a:solidFill>
              </a:rPr>
              <a:t> greetings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FF0000"/>
                </a:solidFill>
              </a:rPr>
              <a:t>new</a:t>
            </a:r>
            <a:r>
              <a:rPr lang="en-US" sz="2000" dirty="0"/>
              <a:t> Array</a:t>
            </a:r>
            <a:r>
              <a:rPr lang="en-US" sz="2000" dirty="0">
                <a:solidFill>
                  <a:srgbClr val="CE2933"/>
                </a:solidFill>
              </a:rPr>
              <a:t>("Good Morning", "Good Afternoon")</a:t>
            </a:r>
            <a:r>
              <a:rPr lang="en-US" sz="20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or, using the square bracket notation: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1"/>
                </a:solidFill>
              </a:rPr>
              <a:t>var</a:t>
            </a:r>
            <a:r>
              <a:rPr lang="en-US" sz="2000" dirty="0">
                <a:solidFill>
                  <a:schemeClr val="accent1"/>
                </a:solidFill>
              </a:rPr>
              <a:t> greetings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CE2933"/>
                </a:solidFill>
              </a:rPr>
              <a:t>["Good Morning", "Good Afternoon"]</a:t>
            </a:r>
            <a:r>
              <a:rPr lang="en-US" sz="20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You can add elements to an array using a new index or using the push method.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lvl="2" indent="-342900" algn="just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276850"/>
            <a:ext cx="7981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761628"/>
            <a:ext cx="2266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5552078"/>
            <a:ext cx="6057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115050"/>
            <a:ext cx="19526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60631"/>
            <a:ext cx="2505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528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0112" cy="4733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To access an element in the array you use the square bracket notation, with the index you wish to access inside the brackets.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alert ( greetings[0] 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One of the most common actions on an array is to traverse through the items sequentially.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Using the Array object’s length property to determine the maximum valid index. </a:t>
            </a:r>
          </a:p>
          <a:p>
            <a:pPr marL="400050" lvl="1" indent="0" algn="just">
              <a:buNone/>
            </a:pPr>
            <a:r>
              <a:rPr lang="en-US" sz="2000" dirty="0"/>
              <a:t>for (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greetings</a:t>
            </a:r>
            <a:r>
              <a:rPr lang="en-US" sz="2000" dirty="0" err="1">
                <a:solidFill>
                  <a:srgbClr val="CE2933"/>
                </a:solidFill>
              </a:rPr>
              <a:t>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pPr marL="400050" lvl="1" indent="0" algn="just">
              <a:buNone/>
            </a:pPr>
            <a:r>
              <a:rPr lang="en-US" sz="2000" dirty="0"/>
              <a:t>	alert(greetings[</a:t>
            </a:r>
            <a:r>
              <a:rPr lang="en-US" sz="2000" dirty="0" err="1"/>
              <a:t>i</a:t>
            </a:r>
            <a:r>
              <a:rPr lang="en-US" sz="2000" dirty="0"/>
              <a:t>]);}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pop method can be used to remove an item from the back of an array.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Additional methods: </a:t>
            </a:r>
            <a:r>
              <a:rPr lang="en-US" sz="2000" dirty="0" err="1"/>
              <a:t>concat</a:t>
            </a:r>
            <a:r>
              <a:rPr lang="en-US" sz="2000" dirty="0"/>
              <a:t>(), slice(), join(), reverse(), shift(), and sort()</a:t>
            </a:r>
          </a:p>
          <a:p>
            <a:pPr lvl="1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Content Placeholder 5" descr="4071506016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657600"/>
            <a:ext cx="3319130" cy="7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 appends at the end and returns the new length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 &gt;</a:t>
            </a:r>
            <a:r>
              <a:rPr lang="en-GB" sz="1600" dirty="0" err="1">
                <a:solidFill>
                  <a:srgbClr val="FF0000"/>
                </a:solidFill>
                <a:latin typeface="+mj-lt"/>
              </a:rPr>
              <a:t>var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 a = [3, 5, 1, 7, 'test'];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 &gt;</a:t>
            </a:r>
            <a:r>
              <a:rPr lang="en-GB" sz="1600" dirty="0" err="1">
                <a:solidFill>
                  <a:srgbClr val="FF0000"/>
                </a:solidFill>
                <a:latin typeface="+mj-lt"/>
              </a:rPr>
              <a:t>a.push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('new')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 6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 &gt; a;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[3, 5, 1, 7, "test", "new"]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removes the last element and returns it</a:t>
            </a:r>
          </a:p>
          <a:p>
            <a:pPr marL="400050" lvl="1" indent="0">
              <a:buNone/>
            </a:pPr>
            <a:r>
              <a:rPr lang="en-GB" sz="2000" dirty="0"/>
              <a:t>	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&gt; </a:t>
            </a:r>
            <a:r>
              <a:rPr lang="en-GB" sz="1600" dirty="0" err="1">
                <a:solidFill>
                  <a:srgbClr val="FF0000"/>
                </a:solidFill>
                <a:latin typeface="+mj-lt"/>
              </a:rPr>
              <a:t>a.pop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(); 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	"new"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	&gt; a;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	[3, 5, 1, 7, "test"]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Sort array</a:t>
            </a:r>
          </a:p>
          <a:p>
            <a:pPr marL="800100" lvl="2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 &gt; </a:t>
            </a:r>
            <a:r>
              <a:rPr lang="en-GB" sz="1600" dirty="0" err="1">
                <a:solidFill>
                  <a:srgbClr val="FF0000"/>
                </a:solidFill>
                <a:latin typeface="+mj-lt"/>
              </a:rPr>
              <a:t>var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 b = </a:t>
            </a:r>
            <a:r>
              <a:rPr lang="en-GB" sz="1600" dirty="0" err="1">
                <a:solidFill>
                  <a:srgbClr val="FF0000"/>
                </a:solidFill>
                <a:latin typeface="+mj-lt"/>
              </a:rPr>
              <a:t>a.sort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();</a:t>
            </a:r>
          </a:p>
          <a:p>
            <a:pPr marL="800100" lvl="2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 &gt; b;</a:t>
            </a:r>
          </a:p>
          <a:p>
            <a:pPr marL="800100" lvl="2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[1, 3, 5, 7, "test"]</a:t>
            </a:r>
          </a:p>
          <a:p>
            <a:pPr marL="800100" lvl="2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 &gt; a;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FF0000"/>
                </a:solidFill>
                <a:latin typeface="+mj-lt"/>
              </a:rPr>
              <a:t>   [1, 3, 5, 7, "test"] </a:t>
            </a:r>
          </a:p>
          <a:p>
            <a:pPr marL="0" indent="0">
              <a:buNone/>
            </a:pPr>
            <a:r>
              <a:rPr lang="en-GB" sz="2000" dirty="0"/>
              <a:t>&gt; 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Slide </a:t>
            </a:r>
            <a:fld id="{87077D61-A0D1-411E-9F45-559A4F96EA0C}" type="slidenum">
              <a:rPr lang="en-US" smtClean="0"/>
              <a:pPr/>
              <a:t>32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4038599"/>
            <a:ext cx="4267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000" dirty="0"/>
              <a:t>Use join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  <a:latin typeface="+mj-lt"/>
              </a:rPr>
              <a:t>&gt; </a:t>
            </a:r>
            <a:r>
              <a:rPr lang="en-GB" sz="1600" dirty="0" err="1">
                <a:solidFill>
                  <a:srgbClr val="FF0000"/>
                </a:solidFill>
                <a:latin typeface="+mj-lt"/>
              </a:rPr>
              <a:t>a.join</a:t>
            </a:r>
            <a:r>
              <a:rPr lang="en-GB" sz="1600" dirty="0">
                <a:solidFill>
                  <a:srgbClr val="FF0000"/>
                </a:solidFill>
                <a:latin typeface="+mj-lt"/>
              </a:rPr>
              <a:t>(' and ');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  <a:latin typeface="+mj-lt"/>
              </a:rPr>
              <a:t>"1 and 3 and 5 and 7 and test“</a:t>
            </a:r>
          </a:p>
        </p:txBody>
      </p:sp>
    </p:spTree>
    <p:extLst>
      <p:ext uri="{BB962C8B-B14F-4D97-AF65-F5344CB8AC3E}">
        <p14:creationId xmlns:p14="http://schemas.microsoft.com/office/powerpoint/2010/main" val="371123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84860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b="1" dirty="0"/>
              <a:t>Math class </a:t>
            </a:r>
            <a:r>
              <a:rPr lang="en-US" sz="2000" dirty="0"/>
              <a:t>allows one to access common mathematic functions and common values quickly in one place.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This static class contains methods such as max(), min(), </a:t>
            </a:r>
            <a:r>
              <a:rPr lang="en-US" sz="2000" dirty="0" err="1"/>
              <a:t>pow</a:t>
            </a:r>
            <a:r>
              <a:rPr lang="en-US" sz="2000" dirty="0"/>
              <a:t>(), </a:t>
            </a:r>
            <a:r>
              <a:rPr lang="en-US" sz="2000" dirty="0" err="1"/>
              <a:t>sqrt</a:t>
            </a:r>
            <a:r>
              <a:rPr lang="en-US" sz="2000" dirty="0"/>
              <a:t>(), and </a:t>
            </a:r>
            <a:r>
              <a:rPr lang="en-US" sz="2000" dirty="0" err="1"/>
              <a:t>exp</a:t>
            </a:r>
            <a:r>
              <a:rPr lang="en-US" sz="2000" dirty="0"/>
              <a:t>(), and trigonometric functions such as sin(), </a:t>
            </a:r>
            <a:r>
              <a:rPr lang="en-US" sz="2000" dirty="0" err="1"/>
              <a:t>cos</a:t>
            </a:r>
            <a:r>
              <a:rPr lang="en-US" sz="2000" dirty="0"/>
              <a:t>(), and </a:t>
            </a:r>
            <a:r>
              <a:rPr lang="en-US" sz="2000" dirty="0" err="1"/>
              <a:t>arctan</a:t>
            </a:r>
            <a:r>
              <a:rPr lang="en-US" sz="2000" dirty="0"/>
              <a:t>().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Many mathematical constants are defined such as PI and some others</a:t>
            </a:r>
          </a:p>
          <a:p>
            <a:pPr marL="400050" lvl="1" indent="0" algn="just">
              <a:buNone/>
            </a:pPr>
            <a:r>
              <a:rPr lang="en-US" sz="2000" dirty="0" err="1">
                <a:solidFill>
                  <a:srgbClr val="FF0000"/>
                </a:solidFill>
              </a:rPr>
              <a:t>Math.PI</a:t>
            </a:r>
            <a:r>
              <a:rPr lang="en-US" sz="2000" dirty="0">
                <a:solidFill>
                  <a:srgbClr val="FF0000"/>
                </a:solidFill>
              </a:rPr>
              <a:t>; </a:t>
            </a:r>
            <a:r>
              <a:rPr lang="en-US" sz="2000" i="1" dirty="0">
                <a:solidFill>
                  <a:srgbClr val="FF0000"/>
                </a:solidFill>
              </a:rPr>
              <a:t>// 3.141592657</a:t>
            </a:r>
          </a:p>
          <a:p>
            <a:pPr marL="400050" lvl="1" indent="0" algn="just">
              <a:buNone/>
            </a:pPr>
            <a:r>
              <a:rPr lang="en-US" sz="2000" dirty="0" err="1">
                <a:solidFill>
                  <a:srgbClr val="FF0000"/>
                </a:solidFill>
              </a:rPr>
              <a:t>Math.sqrt</a:t>
            </a:r>
            <a:r>
              <a:rPr lang="en-US" sz="2000" dirty="0">
                <a:solidFill>
                  <a:srgbClr val="FF0000"/>
                </a:solidFill>
              </a:rPr>
              <a:t>(4); </a:t>
            </a:r>
            <a:r>
              <a:rPr lang="en-US" sz="2000" i="1" dirty="0">
                <a:solidFill>
                  <a:srgbClr val="FF0000"/>
                </a:solidFill>
              </a:rPr>
              <a:t>// square root of 4 is 2.</a:t>
            </a:r>
          </a:p>
          <a:p>
            <a:pPr marL="400050" lvl="1" indent="0" algn="just">
              <a:buNone/>
            </a:pPr>
            <a:r>
              <a:rPr lang="en-US" sz="2000" dirty="0" err="1">
                <a:solidFill>
                  <a:srgbClr val="FF0000"/>
                </a:solidFill>
              </a:rPr>
              <a:t>Math.random</a:t>
            </a:r>
            <a:r>
              <a:rPr lang="en-US" sz="2000" dirty="0">
                <a:solidFill>
                  <a:srgbClr val="FF0000"/>
                </a:solidFill>
              </a:rPr>
              <a:t>(); </a:t>
            </a:r>
            <a:r>
              <a:rPr lang="en-US" sz="2000" i="1" dirty="0">
                <a:solidFill>
                  <a:srgbClr val="FF0000"/>
                </a:solidFill>
              </a:rPr>
              <a:t>// random number between 0 and 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9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String class has already been used without us even knowing it.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Constructor usage</a:t>
            </a:r>
          </a:p>
          <a:p>
            <a:pPr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/>
              <a:t>var</a:t>
            </a:r>
            <a:r>
              <a:rPr lang="en-US" sz="2000" dirty="0"/>
              <a:t> greet = new String("Good"); </a:t>
            </a:r>
            <a:r>
              <a:rPr lang="en-US" sz="2000" i="1" dirty="0"/>
              <a:t>// long form constructor</a:t>
            </a:r>
          </a:p>
          <a:p>
            <a:pPr lvl="1" indent="-342900" algn="just">
              <a:buFont typeface="Wingdings" panose="05000000000000000000" pitchFamily="2" charset="2"/>
              <a:buChar char="ü"/>
            </a:pPr>
            <a:r>
              <a:rPr lang="en-US" sz="2000" dirty="0" err="1"/>
              <a:t>var</a:t>
            </a:r>
            <a:r>
              <a:rPr lang="en-US" sz="2000" dirty="0"/>
              <a:t> greet = "Good"; </a:t>
            </a:r>
            <a:r>
              <a:rPr lang="en-US" sz="2000" i="1" dirty="0"/>
              <a:t>// shortcut constructor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Length of a string</a:t>
            </a:r>
          </a:p>
          <a:p>
            <a:pPr marL="0" indent="0" algn="just">
              <a:buNone/>
            </a:pPr>
            <a:r>
              <a:rPr lang="en-US" sz="2000" dirty="0"/>
              <a:t>	alert (</a:t>
            </a:r>
            <a:r>
              <a:rPr lang="en-US" sz="2000" dirty="0" err="1"/>
              <a:t>greet</a:t>
            </a:r>
            <a:r>
              <a:rPr lang="en-US" sz="2000" b="1" dirty="0" err="1">
                <a:solidFill>
                  <a:srgbClr val="CE2933"/>
                </a:solidFill>
              </a:rPr>
              <a:t>.length</a:t>
            </a:r>
            <a:r>
              <a:rPr lang="en-US" sz="2000" dirty="0"/>
              <a:t>); </a:t>
            </a:r>
            <a:r>
              <a:rPr lang="en-US" sz="2000" i="1" dirty="0"/>
              <a:t>// will display </a:t>
            </a:r>
            <a:r>
              <a:rPr lang="en-US" sz="2000" dirty="0"/>
              <a:t>"</a:t>
            </a:r>
            <a:r>
              <a:rPr lang="en-US" sz="2000" i="1" dirty="0"/>
              <a:t>4</a:t>
            </a:r>
            <a:r>
              <a:rPr lang="en-US" sz="2000" dirty="0"/>
              <a:t>“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2000" dirty="0"/>
              <a:t>A String number in an arithmetic expression is converted to Number, unless the formula is a pure addition.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Concatenation</a:t>
            </a:r>
          </a:p>
          <a:p>
            <a:pPr marL="400050" lvl="1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= </a:t>
            </a:r>
            <a:r>
              <a:rPr lang="en-US" sz="2000" dirty="0" err="1"/>
              <a:t>greet</a:t>
            </a:r>
            <a:r>
              <a:rPr lang="en-US" sz="2000" b="1" dirty="0" err="1">
                <a:solidFill>
                  <a:srgbClr val="CE2933"/>
                </a:solidFill>
              </a:rPr>
              <a:t>.concat</a:t>
            </a:r>
            <a:r>
              <a:rPr lang="en-US" sz="2000" dirty="0"/>
              <a:t>("Morning"); </a:t>
            </a:r>
            <a:r>
              <a:rPr lang="en-US" sz="2000" i="1" dirty="0"/>
              <a:t>// Long form concatenation</a:t>
            </a:r>
          </a:p>
          <a:p>
            <a:pPr marL="400050" lvl="1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= greet</a:t>
            </a:r>
            <a:r>
              <a:rPr lang="en-US" sz="2000" b="1" dirty="0">
                <a:solidFill>
                  <a:srgbClr val="CE2933"/>
                </a:solidFill>
              </a:rPr>
              <a:t> + </a:t>
            </a:r>
            <a:r>
              <a:rPr lang="en-US" sz="2000" dirty="0"/>
              <a:t>"Morning"; </a:t>
            </a:r>
            <a:r>
              <a:rPr lang="en-US" sz="2000" i="1" dirty="0"/>
              <a:t>// + operator concatenation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260" y="2598148"/>
            <a:ext cx="1896575" cy="107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511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543800" cy="4648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Date class is yet another helpful included object.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To display today’s date as a string, we would simply create a new object and use the </a:t>
            </a:r>
            <a:r>
              <a:rPr lang="en-US" sz="2000" dirty="0" err="1"/>
              <a:t>toString</a:t>
            </a:r>
            <a:r>
              <a:rPr lang="en-US" sz="2000" dirty="0"/>
              <a:t>() method.</a:t>
            </a:r>
          </a:p>
          <a:p>
            <a:pPr marL="400050" lvl="1" indent="0" algn="just">
              <a:buNone/>
            </a:pPr>
            <a:r>
              <a:rPr lang="en-US" sz="2000" dirty="0" err="1"/>
              <a:t>var</a:t>
            </a:r>
            <a:r>
              <a:rPr lang="en-US" sz="2000" dirty="0"/>
              <a:t> d = </a:t>
            </a:r>
            <a:r>
              <a:rPr lang="en-US" sz="2000" b="1" dirty="0">
                <a:solidFill>
                  <a:srgbClr val="CE2933"/>
                </a:solidFill>
              </a:rPr>
              <a:t>new Date();</a:t>
            </a:r>
          </a:p>
          <a:p>
            <a:pPr marL="400050" lvl="1" indent="0" algn="just">
              <a:buNone/>
            </a:pPr>
            <a:r>
              <a:rPr lang="en-US" sz="2000" i="1" dirty="0">
                <a:solidFill>
                  <a:schemeClr val="accent1"/>
                </a:solidFill>
              </a:rPr>
              <a:t>// This outputs Today is Mon Nov 12 2012 15:40:19 GMT-0700</a:t>
            </a:r>
          </a:p>
          <a:p>
            <a:pPr marL="400050" lvl="1" indent="0" algn="just">
              <a:buNone/>
            </a:pPr>
            <a:r>
              <a:rPr lang="en-US" sz="2000" dirty="0"/>
              <a:t>alert ("Today is "+ </a:t>
            </a:r>
            <a:r>
              <a:rPr lang="en-US" sz="2000" b="1" dirty="0" err="1">
                <a:solidFill>
                  <a:srgbClr val="CE2933"/>
                </a:solidFill>
              </a:rPr>
              <a:t>d.toString</a:t>
            </a:r>
            <a:r>
              <a:rPr lang="en-US" sz="2000" b="1" dirty="0">
                <a:solidFill>
                  <a:srgbClr val="CE2933"/>
                </a:solidFill>
              </a:rPr>
              <a:t>()</a:t>
            </a:r>
            <a:r>
              <a:rPr lang="en-US" sz="2000" dirty="0"/>
              <a:t>);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41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JavaScript runs right inside the browser without the need for the JVM.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JavaScript is object oriented, in that almost everything in the language is an object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Conversely, JavaScript is one of the world’s most popular languages, with fewer of the object-oriented features of Java,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1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Client-Side Scripting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Let the client compute</a:t>
            </a:r>
          </a:p>
        </p:txBody>
      </p:sp>
      <p:pic>
        <p:nvPicPr>
          <p:cNvPr id="4" name="Picture 3" descr="4071506001.eps.pn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689166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Does </a:t>
            </a:r>
            <a:r>
              <a:rPr lang="en-US" sz="3600" dirty="0" err="1"/>
              <a:t>Javascript</a:t>
            </a:r>
            <a:r>
              <a:rPr lang="en-US" sz="3600" dirty="0"/>
              <a:t> GO?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8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JavaScript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1628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JavaScript can be linked to an HTML page in a number of ways.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Inline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Embedded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29544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Inline JavaScript refers to the practice of including JavaScript code directly within certain HTML attributes</a:t>
            </a:r>
          </a:p>
        </p:txBody>
      </p:sp>
      <p:pic>
        <p:nvPicPr>
          <p:cNvPr id="5" name="Picture 4" descr="Screen Shot 2014-02-05 at 4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67000"/>
            <a:ext cx="7391400" cy="10358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3429000"/>
            <a:ext cx="34290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8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51" y="1403547"/>
            <a:ext cx="7543800" cy="4724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Embedded JavaScript refers to the practice of placing JavaScript code within a &lt;script&gt; element</a:t>
            </a:r>
            <a:endParaRPr lang="en-US" sz="2400" dirty="0"/>
          </a:p>
        </p:txBody>
      </p:sp>
      <p:pic>
        <p:nvPicPr>
          <p:cNvPr id="6" name="Picture 5" descr="Screen Shot 2014-02-05 at 4.54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6705600" cy="15878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71600" y="3655828"/>
            <a:ext cx="34290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9217"/>
      </p:ext>
    </p:extLst>
  </p:cSld>
  <p:clrMapOvr>
    <a:masterClrMapping/>
  </p:clrMapOvr>
</p:sld>
</file>

<file path=ppt/theme/theme1.xml><?xml version="1.0" encoding="utf-8"?>
<a:theme xmlns:a="http://schemas.openxmlformats.org/drawingml/2006/main" name="YUC Templat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ustom 2">
      <a:majorFont>
        <a:latin typeface="Courier New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YUC Template</Template>
  <TotalTime>14570</TotalTime>
  <Words>1331</Words>
  <Application>Microsoft Office PowerPoint</Application>
  <PresentationFormat>On-screen Show (4:3)</PresentationFormat>
  <Paragraphs>228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Cambria</vt:lpstr>
      <vt:lpstr>Courier New</vt:lpstr>
      <vt:lpstr>French Script MT</vt:lpstr>
      <vt:lpstr>Rockwell</vt:lpstr>
      <vt:lpstr>Times New Roman</vt:lpstr>
      <vt:lpstr>Wingdings</vt:lpstr>
      <vt:lpstr>YUC Template</vt:lpstr>
      <vt:lpstr> JavaScript Introduction </vt:lpstr>
      <vt:lpstr>JavaScript is interactive glue</vt:lpstr>
      <vt:lpstr>What IS Javascript</vt:lpstr>
      <vt:lpstr>What is JavaScript</vt:lpstr>
      <vt:lpstr>Client-Side Scripting</vt:lpstr>
      <vt:lpstr>Where Does Javascript GO?</vt:lpstr>
      <vt:lpstr>Where does JavaScript go?</vt:lpstr>
      <vt:lpstr>Inline JavaScript</vt:lpstr>
      <vt:lpstr>Embedded JavaScript</vt:lpstr>
      <vt:lpstr>External JavaScript</vt:lpstr>
      <vt:lpstr>Syntax</vt:lpstr>
      <vt:lpstr>JavaScript Syntax</vt:lpstr>
      <vt:lpstr>JavaScript’s Reputation</vt:lpstr>
      <vt:lpstr>Variables</vt:lpstr>
      <vt:lpstr>Variables</vt:lpstr>
      <vt:lpstr>Comparison Operators</vt:lpstr>
      <vt:lpstr>Logical Operators</vt:lpstr>
      <vt:lpstr>Conditionals</vt:lpstr>
      <vt:lpstr>Loops</vt:lpstr>
      <vt:lpstr>Functions</vt:lpstr>
      <vt:lpstr>Alert</vt:lpstr>
      <vt:lpstr>Built-in JavaScript class: Number </vt:lpstr>
      <vt:lpstr>Javascript Objects</vt:lpstr>
      <vt:lpstr>JavaScript Objects</vt:lpstr>
      <vt:lpstr>Constructors</vt:lpstr>
      <vt:lpstr>Properties</vt:lpstr>
      <vt:lpstr>Methods</vt:lpstr>
      <vt:lpstr>Example</vt:lpstr>
      <vt:lpstr>Objects Included in JavaScript</vt:lpstr>
      <vt:lpstr>Arrays</vt:lpstr>
      <vt:lpstr>Arrays</vt:lpstr>
      <vt:lpstr>Array methods</vt:lpstr>
      <vt:lpstr>Math</vt:lpstr>
      <vt:lpstr>String</vt:lpstr>
      <vt:lpstr>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Introduction</dc:title>
  <dc:creator>Fozia N. Khan</dc:creator>
  <cp:lastModifiedBy>Rouba Naji</cp:lastModifiedBy>
  <cp:revision>236</cp:revision>
  <dcterms:created xsi:type="dcterms:W3CDTF">2013-01-27T07:29:43Z</dcterms:created>
  <dcterms:modified xsi:type="dcterms:W3CDTF">2020-11-12T09:09:22Z</dcterms:modified>
</cp:coreProperties>
</file>