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A0FE8B-F4EB-4166-B9FB-07231EC532E5}" type="datetimeFigureOut">
              <a:rPr lang="en-GB" smtClean="0"/>
              <a:t>10/04/2022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186091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A0FE8B-F4EB-4166-B9FB-07231EC532E5}" type="datetimeFigureOut">
              <a:rPr lang="en-GB" smtClean="0"/>
              <a:t>10/04/2022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213133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A0FE8B-F4EB-4166-B9FB-07231EC532E5}" type="datetimeFigureOut">
              <a:rPr lang="en-GB" smtClean="0"/>
              <a:t>10/04/2022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70990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A0FE8B-F4EB-4166-B9FB-07231EC532E5}" type="datetimeFigureOut">
              <a:rPr lang="en-GB" smtClean="0"/>
              <a:t>10/04/2022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DFD7A7-09B8-4C3A-870C-85704D7A77B1}"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0356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A0FE8B-F4EB-4166-B9FB-07231EC532E5}" type="datetimeFigureOut">
              <a:rPr lang="en-GB" smtClean="0"/>
              <a:t>10/04/2022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775453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A0FE8B-F4EB-4166-B9FB-07231EC532E5}" type="datetimeFigureOut">
              <a:rPr lang="en-GB" smtClean="0"/>
              <a:t>10/04/2022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1346140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A0FE8B-F4EB-4166-B9FB-07231EC532E5}" type="datetimeFigureOut">
              <a:rPr lang="en-GB" smtClean="0"/>
              <a:t>10/04/2022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1333376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0FE8B-F4EB-4166-B9FB-07231EC532E5}" type="datetimeFigureOut">
              <a:rPr lang="en-GB" smtClean="0"/>
              <a:t>10/04/2022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59698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0FE8B-F4EB-4166-B9FB-07231EC532E5}" type="datetimeFigureOut">
              <a:rPr lang="en-GB" smtClean="0"/>
              <a:t>10/04/2022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161086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0FE8B-F4EB-4166-B9FB-07231EC532E5}" type="datetimeFigureOut">
              <a:rPr lang="en-GB" smtClean="0"/>
              <a:t>10/04/2022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121596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0FE8B-F4EB-4166-B9FB-07231EC532E5}" type="datetimeFigureOut">
              <a:rPr lang="en-GB" smtClean="0"/>
              <a:t>10/04/2022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389907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A0FE8B-F4EB-4166-B9FB-07231EC532E5}" type="datetimeFigureOut">
              <a:rPr lang="en-GB" smtClean="0"/>
              <a:t>10/04/2022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131257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A0FE8B-F4EB-4166-B9FB-07231EC532E5}" type="datetimeFigureOut">
              <a:rPr lang="en-GB" smtClean="0"/>
              <a:t>10/04/2022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325108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A0FE8B-F4EB-4166-B9FB-07231EC532E5}" type="datetimeFigureOut">
              <a:rPr lang="en-GB" smtClean="0"/>
              <a:t>10/04/2022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1210827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0FE8B-F4EB-4166-B9FB-07231EC532E5}" type="datetimeFigureOut">
              <a:rPr lang="en-GB" smtClean="0"/>
              <a:t>10/04/2022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267509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A0FE8B-F4EB-4166-B9FB-07231EC532E5}" type="datetimeFigureOut">
              <a:rPr lang="en-GB" smtClean="0"/>
              <a:t>10/04/2022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415287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A0FE8B-F4EB-4166-B9FB-07231EC532E5}" type="datetimeFigureOut">
              <a:rPr lang="en-GB" smtClean="0"/>
              <a:t>10/04/2022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DFD7A7-09B8-4C3A-870C-85704D7A77B1}" type="slidenum">
              <a:rPr lang="en-GB" smtClean="0"/>
              <a:t>‹#›</a:t>
            </a:fld>
            <a:endParaRPr lang="en-GB"/>
          </a:p>
        </p:txBody>
      </p:sp>
    </p:spTree>
    <p:extLst>
      <p:ext uri="{BB962C8B-B14F-4D97-AF65-F5344CB8AC3E}">
        <p14:creationId xmlns:p14="http://schemas.microsoft.com/office/powerpoint/2010/main" val="429424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A0FE8B-F4EB-4166-B9FB-07231EC532E5}" type="datetimeFigureOut">
              <a:rPr lang="en-GB" smtClean="0"/>
              <a:t>10/04/2022</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DFD7A7-09B8-4C3A-870C-85704D7A77B1}" type="slidenum">
              <a:rPr lang="en-GB" smtClean="0"/>
              <a:t>‹#›</a:t>
            </a:fld>
            <a:endParaRPr lang="en-GB"/>
          </a:p>
        </p:txBody>
      </p:sp>
    </p:spTree>
    <p:extLst>
      <p:ext uri="{BB962C8B-B14F-4D97-AF65-F5344CB8AC3E}">
        <p14:creationId xmlns:p14="http://schemas.microsoft.com/office/powerpoint/2010/main" val="29200109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8745-2352-446B-A7A3-BAEE37024268}"/>
              </a:ext>
            </a:extLst>
          </p:cNvPr>
          <p:cNvSpPr>
            <a:spLocks noGrp="1"/>
          </p:cNvSpPr>
          <p:nvPr>
            <p:ph type="ctrTitle"/>
          </p:nvPr>
        </p:nvSpPr>
        <p:spPr/>
        <p:txBody>
          <a:bodyPr/>
          <a:lstStyle/>
          <a:p>
            <a:r>
              <a:rPr lang="en-GB" dirty="0"/>
              <a:t>Writing Methodology for Research Project</a:t>
            </a:r>
          </a:p>
        </p:txBody>
      </p:sp>
      <p:sp>
        <p:nvSpPr>
          <p:cNvPr id="3" name="Subtitle 2">
            <a:extLst>
              <a:ext uri="{FF2B5EF4-FFF2-40B4-BE49-F238E27FC236}">
                <a16:creationId xmlns:a16="http://schemas.microsoft.com/office/drawing/2014/main" id="{D88DC0D5-8C71-48F2-9A81-47ED02E5636C}"/>
              </a:ext>
            </a:extLst>
          </p:cNvPr>
          <p:cNvSpPr>
            <a:spLocks noGrp="1"/>
          </p:cNvSpPr>
          <p:nvPr>
            <p:ph type="subTitle" idx="1"/>
          </p:nvPr>
        </p:nvSpPr>
        <p:spPr/>
        <p:txBody>
          <a:bodyPr/>
          <a:lstStyle/>
          <a:p>
            <a:r>
              <a:rPr lang="en-GB" dirty="0"/>
              <a:t>ENGL 332</a:t>
            </a:r>
          </a:p>
        </p:txBody>
      </p:sp>
    </p:spTree>
    <p:extLst>
      <p:ext uri="{BB962C8B-B14F-4D97-AF65-F5344CB8AC3E}">
        <p14:creationId xmlns:p14="http://schemas.microsoft.com/office/powerpoint/2010/main" val="911951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F519-FAA0-4751-AC6A-7C101C30655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88E5736-EBEA-40E9-A84F-9516EC7D3798}"/>
              </a:ext>
            </a:extLst>
          </p:cNvPr>
          <p:cNvSpPr>
            <a:spLocks noGrp="1"/>
          </p:cNvSpPr>
          <p:nvPr>
            <p:ph idx="1"/>
          </p:nvPr>
        </p:nvSpPr>
        <p:spPr/>
        <p:txBody>
          <a:bodyPr/>
          <a:lstStyle/>
          <a:p>
            <a:r>
              <a:rPr lang="en-GB" dirty="0"/>
              <a:t>Examples:</a:t>
            </a:r>
          </a:p>
          <a:p>
            <a:r>
              <a:rPr lang="en-GB" dirty="0"/>
              <a:t>Participants of the Research</a:t>
            </a:r>
          </a:p>
          <a:p>
            <a:r>
              <a:rPr lang="en-GB" dirty="0"/>
              <a:t>The participant of this research will be two classes at third intermediate school at </a:t>
            </a:r>
            <a:r>
              <a:rPr lang="en-GB" dirty="0" err="1"/>
              <a:t>Yanbuindustrial</a:t>
            </a:r>
            <a:r>
              <a:rPr lang="en-GB" dirty="0"/>
              <a:t> city. All participants are girls and their age is about 14-15 years old. Also the participants are EFL learners studying General English course in the first semester. The participants' English proficiency is low because they are beginners.</a:t>
            </a:r>
          </a:p>
        </p:txBody>
      </p:sp>
    </p:spTree>
    <p:extLst>
      <p:ext uri="{BB962C8B-B14F-4D97-AF65-F5344CB8AC3E}">
        <p14:creationId xmlns:p14="http://schemas.microsoft.com/office/powerpoint/2010/main" val="30466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D989-8CD8-4586-BC93-A96C5059D411}"/>
              </a:ext>
            </a:extLst>
          </p:cNvPr>
          <p:cNvSpPr>
            <a:spLocks noGrp="1"/>
          </p:cNvSpPr>
          <p:nvPr>
            <p:ph type="title"/>
          </p:nvPr>
        </p:nvSpPr>
        <p:spPr/>
        <p:txBody>
          <a:bodyPr/>
          <a:lstStyle/>
          <a:p>
            <a:r>
              <a:rPr lang="en-GB" dirty="0"/>
              <a:t>DATA COLLECTION PROCEDURE</a:t>
            </a:r>
          </a:p>
        </p:txBody>
      </p:sp>
      <p:sp>
        <p:nvSpPr>
          <p:cNvPr id="3" name="Content Placeholder 2">
            <a:extLst>
              <a:ext uri="{FF2B5EF4-FFF2-40B4-BE49-F238E27FC236}">
                <a16:creationId xmlns:a16="http://schemas.microsoft.com/office/drawing/2014/main" id="{EC613DA8-FD52-4EA7-AC4F-9D981CC89C92}"/>
              </a:ext>
            </a:extLst>
          </p:cNvPr>
          <p:cNvSpPr>
            <a:spLocks noGrp="1"/>
          </p:cNvSpPr>
          <p:nvPr>
            <p:ph idx="1"/>
          </p:nvPr>
        </p:nvSpPr>
        <p:spPr/>
        <p:txBody>
          <a:bodyPr>
            <a:normAutofit lnSpcReduction="10000"/>
          </a:bodyPr>
          <a:lstStyle/>
          <a:p>
            <a:r>
              <a:rPr lang="en-GB" dirty="0"/>
              <a:t>Describe the steps you will take to collect and analyse data.</a:t>
            </a:r>
          </a:p>
          <a:p>
            <a:r>
              <a:rPr lang="en-GB" dirty="0"/>
              <a:t>•Describe them in a chronological order.</a:t>
            </a:r>
          </a:p>
          <a:p>
            <a:r>
              <a:rPr lang="en-GB" dirty="0"/>
              <a:t>Example</a:t>
            </a:r>
          </a:p>
          <a:p>
            <a:r>
              <a:rPr lang="en-GB" dirty="0"/>
              <a:t>This research was applied to investigate the perception of Saudi EFL students on using MALL to improve the grammar skills. The researcher informed the participants about the research topic. The data in this research was collected through using a questionnaire. First, participants were given the questionnaire for three days. After that, the questionnaire was collected from participants to </a:t>
            </a:r>
            <a:r>
              <a:rPr lang="en-GB" dirty="0" err="1"/>
              <a:t>analyze</a:t>
            </a:r>
            <a:r>
              <a:rPr lang="en-GB" dirty="0"/>
              <a:t> data and the results were presented in the form of tables. </a:t>
            </a:r>
          </a:p>
        </p:txBody>
      </p:sp>
    </p:spTree>
    <p:extLst>
      <p:ext uri="{BB962C8B-B14F-4D97-AF65-F5344CB8AC3E}">
        <p14:creationId xmlns:p14="http://schemas.microsoft.com/office/powerpoint/2010/main" val="51860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A0F1-6B12-4D2D-A9F6-C8CAE561667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307AD3E-ED4F-4CC5-9F94-FD5F5F2AC39C}"/>
              </a:ext>
            </a:extLst>
          </p:cNvPr>
          <p:cNvSpPr>
            <a:spLocks noGrp="1"/>
          </p:cNvSpPr>
          <p:nvPr>
            <p:ph idx="1"/>
          </p:nvPr>
        </p:nvSpPr>
        <p:spPr/>
        <p:txBody>
          <a:bodyPr>
            <a:normAutofit lnSpcReduction="10000"/>
          </a:bodyPr>
          <a:lstStyle/>
          <a:p>
            <a:r>
              <a:rPr lang="en-GB" dirty="0"/>
              <a:t>In this research, Firstly, the researcher gave the students an online questionnaire with 9 close-ended questions based on a Likert scale and an open-ended question asking about their experience of using Twitter whether it was an experience that developed writing skill or not, along with general recommendations about applying this application in the academic field. Thus, the questionnaire’s link was shared with the students. Participants were required to click on the link in order to answer the questionnaire. The data was collected immediately after the participants complete their survey. Thirty participants participated in order to complete this survey. Finally, the researcher collected data and analysed the answers that were collected from the students.</a:t>
            </a:r>
          </a:p>
          <a:p>
            <a:endParaRPr lang="en-GB" dirty="0"/>
          </a:p>
          <a:p>
            <a:endParaRPr lang="en-GB" dirty="0"/>
          </a:p>
        </p:txBody>
      </p:sp>
    </p:spTree>
    <p:extLst>
      <p:ext uri="{BB962C8B-B14F-4D97-AF65-F5344CB8AC3E}">
        <p14:creationId xmlns:p14="http://schemas.microsoft.com/office/powerpoint/2010/main" val="2214392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FDCB-D603-40F2-B0E0-BDDE6169F1B3}"/>
              </a:ext>
            </a:extLst>
          </p:cNvPr>
          <p:cNvSpPr>
            <a:spLocks noGrp="1"/>
          </p:cNvSpPr>
          <p:nvPr>
            <p:ph type="title"/>
          </p:nvPr>
        </p:nvSpPr>
        <p:spPr/>
        <p:txBody>
          <a:bodyPr/>
          <a:lstStyle/>
          <a:p>
            <a:r>
              <a:rPr lang="en-GB" dirty="0"/>
              <a:t>What does Methodology Mean?</a:t>
            </a:r>
          </a:p>
        </p:txBody>
      </p:sp>
      <p:sp>
        <p:nvSpPr>
          <p:cNvPr id="3" name="Content Placeholder 2">
            <a:extLst>
              <a:ext uri="{FF2B5EF4-FFF2-40B4-BE49-F238E27FC236}">
                <a16:creationId xmlns:a16="http://schemas.microsoft.com/office/drawing/2014/main" id="{D8779EBC-82A7-41B1-8370-82D640316025}"/>
              </a:ext>
            </a:extLst>
          </p:cNvPr>
          <p:cNvSpPr>
            <a:spLocks noGrp="1"/>
          </p:cNvSpPr>
          <p:nvPr>
            <p:ph idx="1"/>
          </p:nvPr>
        </p:nvSpPr>
        <p:spPr/>
        <p:txBody>
          <a:bodyPr/>
          <a:lstStyle/>
          <a:p>
            <a:r>
              <a:rPr lang="en-GB" dirty="0"/>
              <a:t>The process used to collect information and data for the purpose of making business decisions. The methodology may include publication research, interviews, surveys and other research techniques, and could include both present and historical information.</a:t>
            </a:r>
          </a:p>
          <a:p>
            <a:endParaRPr lang="en-GB" dirty="0"/>
          </a:p>
        </p:txBody>
      </p:sp>
    </p:spTree>
    <p:extLst>
      <p:ext uri="{BB962C8B-B14F-4D97-AF65-F5344CB8AC3E}">
        <p14:creationId xmlns:p14="http://schemas.microsoft.com/office/powerpoint/2010/main" val="197244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0DBA-8596-43D6-A545-FC159F557170}"/>
              </a:ext>
            </a:extLst>
          </p:cNvPr>
          <p:cNvSpPr>
            <a:spLocks noGrp="1"/>
          </p:cNvSpPr>
          <p:nvPr>
            <p:ph type="title"/>
          </p:nvPr>
        </p:nvSpPr>
        <p:spPr/>
        <p:txBody>
          <a:bodyPr/>
          <a:lstStyle/>
          <a:p>
            <a:r>
              <a:rPr lang="en-GB" dirty="0"/>
              <a:t>Methodology in Research Projects</a:t>
            </a:r>
          </a:p>
        </p:txBody>
      </p:sp>
      <p:sp>
        <p:nvSpPr>
          <p:cNvPr id="3" name="Content Placeholder 2">
            <a:extLst>
              <a:ext uri="{FF2B5EF4-FFF2-40B4-BE49-F238E27FC236}">
                <a16:creationId xmlns:a16="http://schemas.microsoft.com/office/drawing/2014/main" id="{53C2E7C1-B175-4AD5-B8B8-DBB63E0A139F}"/>
              </a:ext>
            </a:extLst>
          </p:cNvPr>
          <p:cNvSpPr>
            <a:spLocks noGrp="1"/>
          </p:cNvSpPr>
          <p:nvPr>
            <p:ph idx="1"/>
          </p:nvPr>
        </p:nvSpPr>
        <p:spPr/>
        <p:txBody>
          <a:bodyPr/>
          <a:lstStyle/>
          <a:p>
            <a:r>
              <a:rPr lang="en-GB" dirty="0"/>
              <a:t>This section is an explanation of the proposed research design, indicating:</a:t>
            </a:r>
          </a:p>
          <a:p>
            <a:r>
              <a:rPr lang="en-GB" dirty="0"/>
              <a:t>-the kind of research (quantitative or qualitative research),</a:t>
            </a:r>
          </a:p>
          <a:p>
            <a:r>
              <a:rPr lang="en-GB" dirty="0"/>
              <a:t>-the research tools</a:t>
            </a:r>
          </a:p>
          <a:p>
            <a:r>
              <a:rPr lang="en-GB" dirty="0"/>
              <a:t>-the setting of the research project,</a:t>
            </a:r>
          </a:p>
          <a:p>
            <a:r>
              <a:rPr lang="en-GB" dirty="0"/>
              <a:t>-the participants of the study</a:t>
            </a:r>
          </a:p>
          <a:p>
            <a:r>
              <a:rPr lang="en-GB" dirty="0"/>
              <a:t>-the procedure to be used for data collection.</a:t>
            </a:r>
          </a:p>
        </p:txBody>
      </p:sp>
    </p:spTree>
    <p:extLst>
      <p:ext uri="{BB962C8B-B14F-4D97-AF65-F5344CB8AC3E}">
        <p14:creationId xmlns:p14="http://schemas.microsoft.com/office/powerpoint/2010/main" val="360188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D47F-00C7-43A5-94C7-87034F568AA5}"/>
              </a:ext>
            </a:extLst>
          </p:cNvPr>
          <p:cNvSpPr>
            <a:spLocks noGrp="1"/>
          </p:cNvSpPr>
          <p:nvPr>
            <p:ph type="title"/>
          </p:nvPr>
        </p:nvSpPr>
        <p:spPr/>
        <p:txBody>
          <a:bodyPr/>
          <a:lstStyle/>
          <a:p>
            <a:r>
              <a:rPr lang="en-GB" dirty="0"/>
              <a:t>The beginning</a:t>
            </a:r>
          </a:p>
        </p:txBody>
      </p:sp>
      <p:sp>
        <p:nvSpPr>
          <p:cNvPr id="3" name="Content Placeholder 2">
            <a:extLst>
              <a:ext uri="{FF2B5EF4-FFF2-40B4-BE49-F238E27FC236}">
                <a16:creationId xmlns:a16="http://schemas.microsoft.com/office/drawing/2014/main" id="{312D6749-6AB1-4BF6-BDD9-6737D29EDFC7}"/>
              </a:ext>
            </a:extLst>
          </p:cNvPr>
          <p:cNvSpPr>
            <a:spLocks noGrp="1"/>
          </p:cNvSpPr>
          <p:nvPr>
            <p:ph idx="1"/>
          </p:nvPr>
        </p:nvSpPr>
        <p:spPr/>
        <p:txBody>
          <a:bodyPr/>
          <a:lstStyle/>
          <a:p>
            <a:r>
              <a:rPr lang="en-GB" dirty="0"/>
              <a:t>You should have an introductory paragraph that describes what you will write about in the methodology section.</a:t>
            </a:r>
          </a:p>
          <a:p>
            <a:r>
              <a:rPr lang="en-GB" dirty="0"/>
              <a:t>Example:</a:t>
            </a:r>
          </a:p>
          <a:p>
            <a:r>
              <a:rPr lang="en-GB" dirty="0"/>
              <a:t>This section includes an explanation of the research process in detail. It covers research type, research tools, participants, and data collection procedures.</a:t>
            </a:r>
          </a:p>
        </p:txBody>
      </p:sp>
    </p:spTree>
    <p:extLst>
      <p:ext uri="{BB962C8B-B14F-4D97-AF65-F5344CB8AC3E}">
        <p14:creationId xmlns:p14="http://schemas.microsoft.com/office/powerpoint/2010/main" val="192903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00FD-82E1-4F40-946F-F6445B90AFDB}"/>
              </a:ext>
            </a:extLst>
          </p:cNvPr>
          <p:cNvSpPr>
            <a:spLocks noGrp="1"/>
          </p:cNvSpPr>
          <p:nvPr>
            <p:ph type="title"/>
          </p:nvPr>
        </p:nvSpPr>
        <p:spPr/>
        <p:txBody>
          <a:bodyPr/>
          <a:lstStyle/>
          <a:p>
            <a:r>
              <a:rPr lang="en-GB" dirty="0"/>
              <a:t>TYPE OF THE RESEARCH</a:t>
            </a:r>
          </a:p>
        </p:txBody>
      </p:sp>
      <p:sp>
        <p:nvSpPr>
          <p:cNvPr id="3" name="Content Placeholder 2">
            <a:extLst>
              <a:ext uri="{FF2B5EF4-FFF2-40B4-BE49-F238E27FC236}">
                <a16:creationId xmlns:a16="http://schemas.microsoft.com/office/drawing/2014/main" id="{1404EFF6-47C4-4E98-9A47-E555E9656B30}"/>
              </a:ext>
            </a:extLst>
          </p:cNvPr>
          <p:cNvSpPr>
            <a:spLocks noGrp="1"/>
          </p:cNvSpPr>
          <p:nvPr>
            <p:ph idx="1"/>
          </p:nvPr>
        </p:nvSpPr>
        <p:spPr/>
        <p:txBody>
          <a:bodyPr>
            <a:normAutofit fontScale="85000" lnSpcReduction="10000"/>
          </a:bodyPr>
          <a:lstStyle/>
          <a:p>
            <a:r>
              <a:rPr lang="en-GB" dirty="0"/>
              <a:t>Qualitative Research</a:t>
            </a:r>
          </a:p>
          <a:p>
            <a:r>
              <a:rPr lang="en-GB" dirty="0"/>
              <a:t>Deals with descriptions</a:t>
            </a:r>
          </a:p>
          <a:p>
            <a:r>
              <a:rPr lang="en-GB" dirty="0"/>
              <a:t>Data can be observed but not measured</a:t>
            </a:r>
          </a:p>
          <a:p>
            <a:r>
              <a:rPr lang="en-GB" dirty="0"/>
              <a:t>Answers, HOW?, WHY?</a:t>
            </a:r>
          </a:p>
          <a:p>
            <a:r>
              <a:rPr lang="en-GB" dirty="0"/>
              <a:t>Quantitative Research</a:t>
            </a:r>
          </a:p>
          <a:p>
            <a:r>
              <a:rPr lang="en-GB" dirty="0"/>
              <a:t>Deals with numbers</a:t>
            </a:r>
          </a:p>
          <a:p>
            <a:r>
              <a:rPr lang="en-GB" dirty="0"/>
              <a:t>Data can be measured</a:t>
            </a:r>
          </a:p>
          <a:p>
            <a:r>
              <a:rPr lang="en-GB" dirty="0"/>
              <a:t>Answers, How many?</a:t>
            </a:r>
          </a:p>
          <a:p>
            <a:r>
              <a:rPr lang="en-GB" dirty="0"/>
              <a:t>Real world researchers use several methods: ‘Multi-method approaches’</a:t>
            </a:r>
          </a:p>
        </p:txBody>
      </p:sp>
    </p:spTree>
    <p:extLst>
      <p:ext uri="{BB962C8B-B14F-4D97-AF65-F5344CB8AC3E}">
        <p14:creationId xmlns:p14="http://schemas.microsoft.com/office/powerpoint/2010/main" val="336689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2B1F-5EA2-409A-AE67-C104FD372C15}"/>
              </a:ext>
            </a:extLst>
          </p:cNvPr>
          <p:cNvSpPr>
            <a:spLocks noGrp="1"/>
          </p:cNvSpPr>
          <p:nvPr>
            <p:ph type="title"/>
          </p:nvPr>
        </p:nvSpPr>
        <p:spPr/>
        <p:txBody>
          <a:bodyPr/>
          <a:lstStyle/>
          <a:p>
            <a:r>
              <a:rPr lang="en-GB" dirty="0"/>
              <a:t>RESEARCH TOOLS</a:t>
            </a:r>
            <a:br>
              <a:rPr lang="en-GB" dirty="0"/>
            </a:br>
            <a:r>
              <a:rPr lang="en-GB" dirty="0"/>
              <a:t>•</a:t>
            </a:r>
          </a:p>
        </p:txBody>
      </p:sp>
      <p:sp>
        <p:nvSpPr>
          <p:cNvPr id="3" name="Content Placeholder 2">
            <a:extLst>
              <a:ext uri="{FF2B5EF4-FFF2-40B4-BE49-F238E27FC236}">
                <a16:creationId xmlns:a16="http://schemas.microsoft.com/office/drawing/2014/main" id="{EC4636AD-1E91-4A8A-8E02-B3F92E2FC0FF}"/>
              </a:ext>
            </a:extLst>
          </p:cNvPr>
          <p:cNvSpPr>
            <a:spLocks noGrp="1"/>
          </p:cNvSpPr>
          <p:nvPr>
            <p:ph idx="1"/>
          </p:nvPr>
        </p:nvSpPr>
        <p:spPr/>
        <p:txBody>
          <a:bodyPr/>
          <a:lstStyle/>
          <a:p>
            <a:r>
              <a:rPr lang="en-GB" dirty="0"/>
              <a:t>This section describes the research tools to be used in the research study.</a:t>
            </a:r>
          </a:p>
          <a:p>
            <a:r>
              <a:rPr lang="en-GB" dirty="0"/>
              <a:t>a. Questionnaires</a:t>
            </a:r>
          </a:p>
          <a:p>
            <a:r>
              <a:rPr lang="en-GB" dirty="0"/>
              <a:t>b. Interviews</a:t>
            </a:r>
          </a:p>
          <a:p>
            <a:r>
              <a:rPr lang="en-GB" dirty="0"/>
              <a:t>•Each tool should be described in its own section.</a:t>
            </a:r>
          </a:p>
        </p:txBody>
      </p:sp>
    </p:spTree>
    <p:extLst>
      <p:ext uri="{BB962C8B-B14F-4D97-AF65-F5344CB8AC3E}">
        <p14:creationId xmlns:p14="http://schemas.microsoft.com/office/powerpoint/2010/main" val="44229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07EA-0394-4157-91BE-684AD12C5C7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B6F0157-9727-46D5-B49D-9DD845D775AF}"/>
              </a:ext>
            </a:extLst>
          </p:cNvPr>
          <p:cNvSpPr>
            <a:spLocks noGrp="1"/>
          </p:cNvSpPr>
          <p:nvPr>
            <p:ph idx="1"/>
          </p:nvPr>
        </p:nvSpPr>
        <p:spPr/>
        <p:txBody>
          <a:bodyPr/>
          <a:lstStyle/>
          <a:p>
            <a:r>
              <a:rPr lang="en-GB" dirty="0"/>
              <a:t>Example:</a:t>
            </a:r>
          </a:p>
          <a:p>
            <a:r>
              <a:rPr lang="en-GB" dirty="0"/>
              <a:t>Questionnaire.  Students will be given a questionnaire to collect information about their attitudes towards learning. It will contain yes/no questions and multiple choices. The number of questions will be six questions, four of them will be yes/no questions and the rest will be multiple choices where they have to answer either with (strongly agree, agree, disagree or strongly disagree), or choose the suitable answer for them.</a:t>
            </a:r>
          </a:p>
        </p:txBody>
      </p:sp>
    </p:spTree>
    <p:extLst>
      <p:ext uri="{BB962C8B-B14F-4D97-AF65-F5344CB8AC3E}">
        <p14:creationId xmlns:p14="http://schemas.microsoft.com/office/powerpoint/2010/main" val="223285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BD9D-E2FF-4846-B7AE-00AC4CC058B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43BA440-96E1-477B-BB5B-257B32D0E523}"/>
              </a:ext>
            </a:extLst>
          </p:cNvPr>
          <p:cNvSpPr>
            <a:spLocks noGrp="1"/>
          </p:cNvSpPr>
          <p:nvPr>
            <p:ph idx="1"/>
          </p:nvPr>
        </p:nvSpPr>
        <p:spPr/>
        <p:txBody>
          <a:bodyPr/>
          <a:lstStyle/>
          <a:p>
            <a:r>
              <a:rPr lang="en-GB" dirty="0" err="1"/>
              <a:t>Questionnaire.A</a:t>
            </a:r>
            <a:r>
              <a:rPr lang="en-GB" dirty="0"/>
              <a:t> questionnaire will be distributed among the experimental group only. It will be designed to gather information about students' attitude and opinion about using PALS in reading classroom. The questionnaire will contain 6 questions related to PALS classroom environment, motivation, and attitude. The </a:t>
            </a:r>
            <a:r>
              <a:rPr lang="en-GB" dirty="0" err="1"/>
              <a:t>Likertscale</a:t>
            </a:r>
            <a:r>
              <a:rPr lang="en-GB" dirty="0"/>
              <a:t> consists of four responses "strongly agree", "agree", "disagree", and "strongly disagree" will be used.</a:t>
            </a:r>
          </a:p>
        </p:txBody>
      </p:sp>
    </p:spTree>
    <p:extLst>
      <p:ext uri="{BB962C8B-B14F-4D97-AF65-F5344CB8AC3E}">
        <p14:creationId xmlns:p14="http://schemas.microsoft.com/office/powerpoint/2010/main" val="47265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7E3D-BCA3-4A5B-8D0E-719C4A8C381D}"/>
              </a:ext>
            </a:extLst>
          </p:cNvPr>
          <p:cNvSpPr>
            <a:spLocks noGrp="1"/>
          </p:cNvSpPr>
          <p:nvPr>
            <p:ph type="title"/>
          </p:nvPr>
        </p:nvSpPr>
        <p:spPr/>
        <p:txBody>
          <a:bodyPr/>
          <a:lstStyle/>
          <a:p>
            <a:r>
              <a:rPr lang="en-GB" dirty="0"/>
              <a:t>PARTICIPANTS OF THE RESEARCH</a:t>
            </a:r>
          </a:p>
        </p:txBody>
      </p:sp>
      <p:sp>
        <p:nvSpPr>
          <p:cNvPr id="3" name="Content Placeholder 2">
            <a:extLst>
              <a:ext uri="{FF2B5EF4-FFF2-40B4-BE49-F238E27FC236}">
                <a16:creationId xmlns:a16="http://schemas.microsoft.com/office/drawing/2014/main" id="{4618C3A1-FC16-49B9-8B88-73104FF9083C}"/>
              </a:ext>
            </a:extLst>
          </p:cNvPr>
          <p:cNvSpPr>
            <a:spLocks noGrp="1"/>
          </p:cNvSpPr>
          <p:nvPr>
            <p:ph idx="1"/>
          </p:nvPr>
        </p:nvSpPr>
        <p:spPr/>
        <p:txBody>
          <a:bodyPr/>
          <a:lstStyle/>
          <a:p>
            <a:r>
              <a:rPr lang="en-GB" dirty="0"/>
              <a:t>Describe the following briefly:</a:t>
            </a:r>
          </a:p>
          <a:p>
            <a:r>
              <a:rPr lang="en-GB" dirty="0"/>
              <a:t>a. Number of participants----HOW MANY?</a:t>
            </a:r>
          </a:p>
          <a:p>
            <a:r>
              <a:rPr lang="en-GB" dirty="0"/>
              <a:t>b. Setting---------WHERE?</a:t>
            </a:r>
          </a:p>
          <a:p>
            <a:r>
              <a:rPr lang="en-GB" dirty="0"/>
              <a:t>c. Age-------------YOUNG LEARNERS/ADULTS?</a:t>
            </a:r>
          </a:p>
          <a:p>
            <a:r>
              <a:rPr lang="en-GB" dirty="0"/>
              <a:t>d. Gender------------MALES/FEMALES?</a:t>
            </a:r>
          </a:p>
          <a:p>
            <a:r>
              <a:rPr lang="en-GB" dirty="0"/>
              <a:t>e. Education level----------Elementary/High</a:t>
            </a:r>
          </a:p>
          <a:p>
            <a:r>
              <a:rPr lang="en-GB" dirty="0"/>
              <a:t>School/College</a:t>
            </a:r>
          </a:p>
          <a:p>
            <a:pPr marL="0" indent="0">
              <a:buNone/>
            </a:pPr>
            <a:endParaRPr lang="en-GB" dirty="0"/>
          </a:p>
        </p:txBody>
      </p:sp>
    </p:spTree>
    <p:extLst>
      <p:ext uri="{BB962C8B-B14F-4D97-AF65-F5344CB8AC3E}">
        <p14:creationId xmlns:p14="http://schemas.microsoft.com/office/powerpoint/2010/main" val="2192041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35</TotalTime>
  <Words>741</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Writing Methodology for Research Project</vt:lpstr>
      <vt:lpstr>What does Methodology Mean?</vt:lpstr>
      <vt:lpstr>Methodology in Research Projects</vt:lpstr>
      <vt:lpstr>The beginning</vt:lpstr>
      <vt:lpstr>TYPE OF THE RESEARCH</vt:lpstr>
      <vt:lpstr>RESEARCH TOOLS •</vt:lpstr>
      <vt:lpstr>PowerPoint Presentation</vt:lpstr>
      <vt:lpstr>PowerPoint Presentation</vt:lpstr>
      <vt:lpstr>PARTICIPANTS OF THE RESEARCH</vt:lpstr>
      <vt:lpstr>PowerPoint Presentation</vt:lpstr>
      <vt:lpstr>DATA COLLECTION 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Methodology for Research Paper</dc:title>
  <dc:creator>KIDS 65739</dc:creator>
  <cp:lastModifiedBy>KIDS 65739</cp:lastModifiedBy>
  <cp:revision>7</cp:revision>
  <dcterms:created xsi:type="dcterms:W3CDTF">2021-11-17T23:06:33Z</dcterms:created>
  <dcterms:modified xsi:type="dcterms:W3CDTF">2022-04-09T21:54:23Z</dcterms:modified>
</cp:coreProperties>
</file>