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8"/>
  </p:notesMasterIdLst>
  <p:handoutMasterIdLst>
    <p:handoutMasterId r:id="rId19"/>
  </p:handoutMasterIdLst>
  <p:sldIdLst>
    <p:sldId id="256" r:id="rId5"/>
    <p:sldId id="257" r:id="rId6"/>
    <p:sldId id="261" r:id="rId7"/>
    <p:sldId id="277" r:id="rId8"/>
    <p:sldId id="270" r:id="rId9"/>
    <p:sldId id="271" r:id="rId10"/>
    <p:sldId id="272" r:id="rId11"/>
    <p:sldId id="263" r:id="rId12"/>
    <p:sldId id="273" r:id="rId13"/>
    <p:sldId id="267" r:id="rId14"/>
    <p:sldId id="276" r:id="rId15"/>
    <p:sldId id="268" r:id="rId16"/>
    <p:sldId id="275" r:id="rId17"/>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E3E3E"/>
    <a:srgbClr val="6D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96"/>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28" autoAdjust="0"/>
  </p:normalViewPr>
  <p:slideViewPr>
    <p:cSldViewPr snapToGrid="0">
      <p:cViewPr>
        <p:scale>
          <a:sx n="66" d="100"/>
          <a:sy n="66" d="100"/>
        </p:scale>
        <p:origin x="-900" y="-7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30"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xmlns=""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AF1E655-8005-439B-A707-E0DFC1D589DB}" type="datetime1">
              <a:rPr lang="fr-FR" smtClean="0"/>
              <a:pPr rtl="0"/>
              <a:t>08/09/2020</a:t>
            </a:fld>
            <a:endParaRPr lang="fr-FR"/>
          </a:p>
        </p:txBody>
      </p:sp>
      <p:sp>
        <p:nvSpPr>
          <p:cNvPr id="4" name="Espace réservé du pied de page 3">
            <a:extLst>
              <a:ext uri="{FF2B5EF4-FFF2-40B4-BE49-F238E27FC236}">
                <a16:creationId xmlns:a16="http://schemas.microsoft.com/office/drawing/2014/main" xmlns=""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xmlns=""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D65BC62-3B36-43F8-8B69-D6E5E743DA31}" type="slidenum">
              <a:rPr lang="fr-FR" smtClean="0"/>
              <a:pPr rtl="0"/>
              <a:t>‹N°›</a:t>
            </a:fld>
            <a:endParaRPr lang="fr-FR"/>
          </a:p>
        </p:txBody>
      </p:sp>
    </p:spTree>
    <p:extLst>
      <p:ext uri="{BB962C8B-B14F-4D97-AF65-F5344CB8AC3E}">
        <p14:creationId xmlns:p14="http://schemas.microsoft.com/office/powerpoint/2010/main" xmlns="" val="3316518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7E75E7-B22D-43B4-8F53-B0241C6C4C44}" type="datetime1">
              <a:rPr lang="fr-FR" noProof="0" smtClean="0"/>
              <a:pPr rtl="0"/>
              <a:t>08/09/2020</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AEB063-7F11-4E3B-BA52-07405B1C2D95}" type="slidenum">
              <a:rPr lang="fr-FR" noProof="0" smtClean="0"/>
              <a:pPr rtl="0"/>
              <a:t>‹N°›</a:t>
            </a:fld>
            <a:endParaRPr lang="fr-FR" noProof="0"/>
          </a:p>
        </p:txBody>
      </p:sp>
    </p:spTree>
    <p:extLst>
      <p:ext uri="{BB962C8B-B14F-4D97-AF65-F5344CB8AC3E}">
        <p14:creationId xmlns:p14="http://schemas.microsoft.com/office/powerpoint/2010/main" xmlns="" val="18629302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a:latin typeface="Tahoma" panose="020B0604030504040204" pitchFamily="34" charset="0"/>
                <a:ea typeface="Tahoma" panose="020B0604030504040204" pitchFamily="34" charset="0"/>
                <a:cs typeface="Tahoma" panose="020B0604030504040204" pitchFamily="34" charset="0"/>
              </a:rPr>
              <a:t>Utilisez un titre spécifique et direct. Utilisez le sous-titre pour décrire le contexte spécifique de l’argumentaire.</a:t>
            </a:r>
          </a:p>
          <a:p>
            <a:pPr rtl="0"/>
            <a:r>
              <a:rPr lang="fr-FR" sz="1200">
                <a:latin typeface="Tahoma" panose="020B0604030504040204" pitchFamily="34" charset="0"/>
                <a:ea typeface="Tahoma" panose="020B0604030504040204" pitchFamily="34" charset="0"/>
                <a:cs typeface="Tahoma" panose="020B0604030504040204" pitchFamily="34" charset="0"/>
              </a:rPr>
              <a:t>- L’objectif doit être de capter l’attention du public. Vous pouvez inclure une citation, une statistique surprenante ou un fait pour y parvenir.  Il n’est pas nécessaire d’inclure cette information sur la diapositive.</a:t>
            </a:r>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pPr rtl="0"/>
              <a:t>1</a:t>
            </a:fld>
            <a:endParaRPr lang="fr-FR"/>
          </a:p>
        </p:txBody>
      </p:sp>
    </p:spTree>
    <p:extLst>
      <p:ext uri="{BB962C8B-B14F-4D97-AF65-F5344CB8AC3E}">
        <p14:creationId xmlns:p14="http://schemas.microsoft.com/office/powerpoint/2010/main" xmlns=""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latin typeface="Tahoma" panose="020B0604030504040204" pitchFamily="34" charset="0"/>
                <a:ea typeface="Tahoma" panose="020B0604030504040204" pitchFamily="34" charset="0"/>
                <a:cs typeface="Tahoma" panose="020B0604030504040204" pitchFamily="34" charset="0"/>
              </a:rPr>
              <a:t>Utilisez les points généraux pour donner des informations qui ne sont pas connues de tous ou dont le public a besoin pour comprendre le contexte de l’argumentaire.</a:t>
            </a:r>
          </a:p>
          <a:p>
            <a:pPr rtl="0"/>
            <a:r>
              <a:rPr lang="fr-FR">
                <a:latin typeface="Tahoma" panose="020B0604030504040204" pitchFamily="34" charset="0"/>
                <a:ea typeface="Tahoma" panose="020B0604030504040204" pitchFamily="34" charset="0"/>
                <a:cs typeface="Tahoma" panose="020B0604030504040204" pitchFamily="34" charset="0"/>
              </a:rPr>
              <a:t>- Ne vous contentez pas de lire les points principaux sur la diapositive. Développez plutôt ces points pendant le discours.</a:t>
            </a: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pPr rtl="0"/>
              <a:t>2</a:t>
            </a:fld>
            <a:endParaRPr lang="fr-FR"/>
          </a:p>
        </p:txBody>
      </p:sp>
    </p:spTree>
    <p:extLst>
      <p:ext uri="{BB962C8B-B14F-4D97-AF65-F5344CB8AC3E}">
        <p14:creationId xmlns:p14="http://schemas.microsoft.com/office/powerpoint/2010/main" xmlns=""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Le titre du point principal 1 doit être clair et concis.  Chaque argument doit être résumé dans un objectif de clarté et cité correctement.  Ne vous contentez pas de lire les différents arguments, mais développez lorsque c’est nécessaire.  </a:t>
            </a:r>
          </a:p>
          <a:p>
            <a:pPr rtl="0"/>
            <a:r>
              <a:rPr lang="fr-FR">
                <a:latin typeface="Tahoma" panose="020B0604030504040204" pitchFamily="34" charset="0"/>
                <a:ea typeface="Tahoma" panose="020B0604030504040204" pitchFamily="34" charset="0"/>
                <a:cs typeface="Tahoma" panose="020B0604030504040204" pitchFamily="34" charset="0"/>
              </a:rPr>
              <a:t>[Tapez des notes à développer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deuxième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pPr rtl="0"/>
              <a:t>3</a:t>
            </a:fld>
            <a:endParaRPr lang="fr-FR"/>
          </a:p>
        </p:txBody>
      </p:sp>
    </p:spTree>
    <p:extLst>
      <p:ext uri="{BB962C8B-B14F-4D97-AF65-F5344CB8AC3E}">
        <p14:creationId xmlns:p14="http://schemas.microsoft.com/office/powerpoint/2010/main" xmlns="" val="263945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Le titre du point principal 2 doit être clair et concis.  Chaque argument doit être résumé dans un objectif de clarté et cité correctement.  Ne vous contentez pas de lire les différents arguments, mais développez lorsque c’est nécessaire.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des notes à développer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troisième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pPr rtl="0"/>
              <a:t>8</a:t>
            </a:fld>
            <a:endParaRPr lang="fr-FR"/>
          </a:p>
        </p:txBody>
      </p:sp>
    </p:spTree>
    <p:extLst>
      <p:ext uri="{BB962C8B-B14F-4D97-AF65-F5344CB8AC3E}">
        <p14:creationId xmlns:p14="http://schemas.microsoft.com/office/powerpoint/2010/main" xmlns="" val="75056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pPr rtl="0"/>
              <a:t>10</a:t>
            </a:fld>
            <a:endParaRPr lang="fr-FR"/>
          </a:p>
        </p:txBody>
      </p:sp>
    </p:spTree>
    <p:extLst>
      <p:ext uri="{BB962C8B-B14F-4D97-AF65-F5344CB8AC3E}">
        <p14:creationId xmlns:p14="http://schemas.microsoft.com/office/powerpoint/2010/main" xmlns="" val="3730541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L’étape d’action désigne ce que le public est censé faire ou penser de la thèse.  Elle doit être résumée par une phrase clairement rédigée et pensée. Vous pouvez aussi reformuler l’énoncé de la thèse comme une action.  L’objectif de cette diapositive est de communiquer au public un message clair quant à ce qu’il doit faire ou penser à la fin du discours.  Il peut être judicieux de terminer par une citation ou une image évocatrice.  </a:t>
            </a: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pPr rtl="0"/>
              <a:t>12</a:t>
            </a:fld>
            <a:endParaRPr lang="fr-FR"/>
          </a:p>
        </p:txBody>
      </p:sp>
    </p:spTree>
    <p:extLst>
      <p:ext uri="{BB962C8B-B14F-4D97-AF65-F5344CB8AC3E}">
        <p14:creationId xmlns:p14="http://schemas.microsoft.com/office/powerpoint/2010/main" xmlns="" val="290625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810001" y="1449147"/>
            <a:ext cx="10572000" cy="2971051"/>
          </a:xfrm>
        </p:spPr>
        <p:txBody>
          <a:bodyPr rtlCol="0"/>
          <a:lstStyle>
            <a:lvl1pPr algn="ctr">
              <a:defRPr sz="5400" b="0"/>
            </a:lvl1pPr>
          </a:lstStyle>
          <a:p>
            <a:pPr rtl="0"/>
            <a:r>
              <a:rPr lang="fr-FR" noProof="0" smtClean="0"/>
              <a:t>Cliquez pour modifier le style du titre</a:t>
            </a:r>
            <a:endParaRPr lang="fr-FR" noProof="0"/>
          </a:p>
        </p:txBody>
      </p:sp>
      <p:sp>
        <p:nvSpPr>
          <p:cNvPr id="3" name="Sous-titre 2"/>
          <p:cNvSpPr>
            <a:spLocks noGrp="1"/>
          </p:cNvSpPr>
          <p:nvPr>
            <p:ph type="subTitle" idx="1"/>
          </p:nvPr>
        </p:nvSpPr>
        <p:spPr>
          <a:xfrm>
            <a:off x="810001" y="5280847"/>
            <a:ext cx="10572000" cy="434974"/>
          </a:xfrm>
        </p:spPr>
        <p:txBody>
          <a:bodyPr rtlCol="0"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smtClean="0"/>
              <a:t>Cliquez pour modifier le style des sous-titres du masque</a:t>
            </a:r>
            <a:endParaRPr lang="fr-FR" noProof="0"/>
          </a:p>
        </p:txBody>
      </p:sp>
      <p:sp>
        <p:nvSpPr>
          <p:cNvPr id="4" name="Espace réservé de la date 3"/>
          <p:cNvSpPr>
            <a:spLocks noGrp="1"/>
          </p:cNvSpPr>
          <p:nvPr>
            <p:ph type="dt" sz="half" idx="10"/>
          </p:nvPr>
        </p:nvSpPr>
        <p:spPr/>
        <p:txBody>
          <a:bodyPr rtlCol="0"/>
          <a:lstStyle/>
          <a:p>
            <a:pPr rtl="0"/>
            <a:fld id="{B84BE616-57AD-451C-BDB9-B1D8D0E40CD2}" type="datetime1">
              <a:rPr lang="fr-FR" noProof="0" smtClean="0"/>
              <a:pPr rtl="0"/>
              <a:t>08/09/2020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10" name="Forme libre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606669"/>
            <a:ext cx="10561418" cy="3813527"/>
          </a:xfrm>
        </p:spPr>
        <p:txBody>
          <a:bodyPr rtlCol="0" anchor="ctr" anchorCtr="0"/>
          <a:lstStyle>
            <a:lvl1pPr algn="ctr">
              <a:defRPr sz="4800" b="0" cap="none"/>
            </a:lvl1pPr>
          </a:lstStyle>
          <a:p>
            <a:pPr rtl="0"/>
            <a:r>
              <a:rPr lang="fr-FR" noProof="0" smtClean="0"/>
              <a:t>Cliquez pour modifier le style du titre</a:t>
            </a:r>
            <a:endParaRPr lang="fr-FR" noProof="0"/>
          </a:p>
        </p:txBody>
      </p:sp>
      <p:sp>
        <p:nvSpPr>
          <p:cNvPr id="3" name="Espace réservé du texte 2"/>
          <p:cNvSpPr>
            <a:spLocks noGrp="1"/>
          </p:cNvSpPr>
          <p:nvPr>
            <p:ph type="body" idx="1" hasCustomPrompt="1"/>
          </p:nvPr>
        </p:nvSpPr>
        <p:spPr>
          <a:xfrm>
            <a:off x="810000" y="5281201"/>
            <a:ext cx="10561418" cy="433955"/>
          </a:xfrm>
        </p:spPr>
        <p:txBody>
          <a:bodyPr rtlCol="0"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CB3D2D9-DDF1-4439-A1D0-5334126546D0}" type="datetime1">
              <a:rPr lang="fr-FR" noProof="0" smtClean="0"/>
              <a:pPr rtl="0"/>
              <a:t>08/09/2020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smtClean="0"/>
              <a:t>Cliquez pour modifier le style du titre</a:t>
            </a:r>
            <a:endParaRPr lang="fr-FR" noProof="0"/>
          </a:p>
        </p:txBody>
      </p:sp>
      <p:sp>
        <p:nvSpPr>
          <p:cNvPr id="3" name="Espace réservé du texte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814729" y="2751138"/>
            <a:ext cx="5189856"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87415" y="2751138"/>
            <a:ext cx="5194583"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1C474853-0F44-4B5D-8032-02BC545F3EE0}" type="datetime1">
              <a:rPr lang="fr-FR" noProof="0" smtClean="0"/>
              <a:pPr rtl="0"/>
              <a:t>08/09/2020</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9" name="Espace réservé du numéro de diapositive 8"/>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smtClean="0"/>
              <a:t>Cliquez pour modifier le style du titre</a:t>
            </a:r>
            <a:endParaRPr lang="fr-FR" noProof="0"/>
          </a:p>
        </p:txBody>
      </p:sp>
      <p:sp>
        <p:nvSpPr>
          <p:cNvPr id="3" name="Espace réservé de la date 2"/>
          <p:cNvSpPr>
            <a:spLocks noGrp="1"/>
          </p:cNvSpPr>
          <p:nvPr>
            <p:ph type="dt" sz="half" idx="10"/>
          </p:nvPr>
        </p:nvSpPr>
        <p:spPr/>
        <p:txBody>
          <a:bodyPr rtlCol="0"/>
          <a:lstStyle/>
          <a:p>
            <a:pPr rtl="0"/>
            <a:fld id="{7A446534-40C3-486B-94C6-E98203D43151}" type="datetime1">
              <a:rPr lang="fr-FR" noProof="0" smtClean="0"/>
              <a:pPr rtl="0"/>
              <a:t>08/09/2020</a:t>
            </a:fld>
            <a:endParaRPr lang="fr-FR" noProof="0"/>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5" name="Espace réservé du numéro de diapositive 4"/>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42A3DF54-B654-4969-9346-CCB10ABB1B36}" type="datetime1">
              <a:rPr lang="fr-FR" noProof="0" smtClean="0"/>
              <a:pPr rtl="0"/>
              <a:t>08/09/2020</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orme libre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1073151" y="446088"/>
            <a:ext cx="3547533" cy="2576512"/>
          </a:xfrm>
        </p:spPr>
        <p:txBody>
          <a:bodyPr rtlCol="0" anchor="ctr" anchorCtr="0"/>
          <a:lstStyle>
            <a:lvl1pPr algn="l">
              <a:defRPr sz="4000" b="0"/>
            </a:lvl1pPr>
          </a:lstStyle>
          <a:p>
            <a:pPr rtl="0"/>
            <a:r>
              <a:rPr lang="fr-FR" noProof="0" smtClean="0"/>
              <a:t>Cliquez pour modifier le style du titre</a:t>
            </a:r>
            <a:endParaRPr lang="fr-FR" noProof="0"/>
          </a:p>
        </p:txBody>
      </p:sp>
      <p:sp>
        <p:nvSpPr>
          <p:cNvPr id="3" name="Espace réservé du contenu 2"/>
          <p:cNvSpPr>
            <a:spLocks noGrp="1"/>
          </p:cNvSpPr>
          <p:nvPr>
            <p:ph idx="1" hasCustomPrompt="1"/>
          </p:nvPr>
        </p:nvSpPr>
        <p:spPr>
          <a:xfrm>
            <a:off x="4855633" y="446088"/>
            <a:ext cx="6252633" cy="541496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73151" y="3022600"/>
            <a:ext cx="3547533" cy="2838449"/>
          </a:xfrm>
        </p:spPr>
        <p:txBody>
          <a:bodyPr rtlCol="0">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CC17327C-E19B-48C6-9C2B-F4F3E49E8996}" type="datetime1">
              <a:rPr lang="fr-FR" noProof="0" smtClean="0"/>
              <a:pPr rtl="0"/>
              <a:t>08/09/2020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orme libre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50985" y="1238502"/>
            <a:ext cx="5893840" cy="2645912"/>
          </a:xfrm>
        </p:spPr>
        <p:txBody>
          <a:bodyPr rtlCol="0" anchor="ctr" anchorCtr="0"/>
          <a:lstStyle>
            <a:lvl1pPr algn="l">
              <a:defRPr sz="4000" b="0" cap="none"/>
            </a:lvl1pPr>
          </a:lstStyle>
          <a:p>
            <a:pPr rtl="0"/>
            <a:r>
              <a:rPr lang="fr-FR" noProof="0" smtClean="0"/>
              <a:t>Cliquez pour modifier le style du titre</a:t>
            </a:r>
            <a:endParaRPr lang="fr-FR" noProof="0"/>
          </a:p>
        </p:txBody>
      </p:sp>
      <p:sp>
        <p:nvSpPr>
          <p:cNvPr id="3" name="Espace réservé du texte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9" name="Espace réservé du texte 5"/>
          <p:cNvSpPr>
            <a:spLocks noGrp="1"/>
          </p:cNvSpPr>
          <p:nvPr>
            <p:ph type="body" sz="quarter" idx="16" hasCustomPrompt="1"/>
          </p:nvPr>
        </p:nvSpPr>
        <p:spPr>
          <a:xfrm>
            <a:off x="7574642" y="1081456"/>
            <a:ext cx="3810001" cy="4075465"/>
          </a:xfrm>
        </p:spPr>
        <p:txBody>
          <a:bodyPr rtlCol="0" anchor="t" anchorCtr="0">
            <a:normAutofit/>
          </a:bodyPr>
          <a:lstStyle>
            <a:lvl1pPr marL="0" indent="0" algn="l">
              <a:buFontTx/>
              <a:buNone/>
              <a:defRPr sz="2800"/>
            </a:lvl1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40781D1-B0D5-4211-A2A4-38EC0A55EC96}" type="datetime1">
              <a:rPr lang="fr-FR" noProof="0" smtClean="0"/>
              <a:pPr rtl="0"/>
              <a:t>08/09/2020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9" name="Forme libre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re 1"/>
          <p:cNvSpPr>
            <a:spLocks noGrp="1"/>
          </p:cNvSpPr>
          <p:nvPr>
            <p:ph type="title"/>
          </p:nvPr>
        </p:nvSpPr>
        <p:spPr>
          <a:xfrm>
            <a:off x="1357089" y="2435957"/>
            <a:ext cx="4382521" cy="2007789"/>
          </a:xfrm>
        </p:spPr>
        <p:txBody>
          <a:bodyPr rtlCol="0" anchor="ctr" anchorCtr="0"/>
          <a:lstStyle>
            <a:lvl1pPr algn="l">
              <a:defRPr sz="4000" b="0"/>
            </a:lvl1pPr>
          </a:lstStyle>
          <a:p>
            <a:pPr rtl="0"/>
            <a:r>
              <a:rPr lang="fr-FR" noProof="0" smtClean="0"/>
              <a:t>Cliquez pour modifier le style du titre</a:t>
            </a:r>
            <a:endParaRPr lang="fr-FR" noProof="0"/>
          </a:p>
        </p:txBody>
      </p:sp>
      <p:sp>
        <p:nvSpPr>
          <p:cNvPr id="6" name="Espace réservé du texte 5"/>
          <p:cNvSpPr>
            <a:spLocks noGrp="1"/>
          </p:cNvSpPr>
          <p:nvPr>
            <p:ph type="body" sz="quarter" idx="16" hasCustomPrompt="1"/>
          </p:nvPr>
        </p:nvSpPr>
        <p:spPr>
          <a:xfrm>
            <a:off x="6156000" y="2286000"/>
            <a:ext cx="4880300" cy="2295525"/>
          </a:xfrm>
        </p:spPr>
        <p:txBody>
          <a:bodyPr rtlCol="0" anchor="ctr" anchorCtr="0">
            <a:normAutofit/>
          </a:bodyPr>
          <a:lstStyle>
            <a:lvl1pPr marL="0" indent="0" algn="ctr">
              <a:buFontTx/>
              <a:buNone/>
              <a:defRPr sz="2800"/>
            </a:lvl1pPr>
          </a:lstStyle>
          <a:p>
            <a:pPr lvl="0" rtl="0"/>
            <a:r>
              <a:rPr lang="fr-FR" noProof="0"/>
              <a:t>Modifiez les styles du texte du masque</a:t>
            </a:r>
          </a:p>
        </p:txBody>
      </p:sp>
      <p:sp>
        <p:nvSpPr>
          <p:cNvPr id="2" name="Espace réservé de la date 1"/>
          <p:cNvSpPr>
            <a:spLocks noGrp="1"/>
          </p:cNvSpPr>
          <p:nvPr>
            <p:ph type="dt" sz="half" idx="10"/>
          </p:nvPr>
        </p:nvSpPr>
        <p:spPr/>
        <p:txBody>
          <a:bodyPr rtlCol="0"/>
          <a:lstStyle/>
          <a:p>
            <a:pPr rtl="0"/>
            <a:fld id="{A545BFD4-A91F-4562-83D0-93641F3D9128}" type="datetime1">
              <a:rPr lang="fr-FR" noProof="0" smtClean="0"/>
              <a:pPr rtl="0"/>
              <a:t>08/09/2020</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orme libre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183540" y="586171"/>
            <a:ext cx="3754460" cy="5134798"/>
          </a:xfrm>
        </p:spPr>
        <p:txBody>
          <a:bodyPr vert="horz" rtlCol="0" anchor="ctr" anchorCtr="1"/>
          <a:lstStyle>
            <a:lvl1pPr algn="l">
              <a:defRPr b="0"/>
            </a:lvl1pPr>
          </a:lstStyle>
          <a:p>
            <a:pPr rtl="0"/>
            <a:r>
              <a:rPr lang="fr-FR" noProof="0" smtClean="0"/>
              <a:t>Cliquez pour modifier le style du titre</a:t>
            </a:r>
            <a:endParaRPr lang="fr-FR" noProof="0"/>
          </a:p>
        </p:txBody>
      </p:sp>
      <p:sp>
        <p:nvSpPr>
          <p:cNvPr id="3" name="Espace réservé du texte vertical 2"/>
          <p:cNvSpPr>
            <a:spLocks noGrp="1"/>
          </p:cNvSpPr>
          <p:nvPr>
            <p:ph type="body" orient="vert" idx="1" hasCustomPrompt="1"/>
          </p:nvPr>
        </p:nvSpPr>
        <p:spPr>
          <a:xfrm>
            <a:off x="810001" y="446089"/>
            <a:ext cx="6611540" cy="5414962"/>
          </a:xfrm>
        </p:spPr>
        <p:txBody>
          <a:bodyPr vert="horz" rtlCol="0" anchor="ctr" anchorCtr="1"/>
          <a:lstStyle>
            <a:lvl1pPr algn="ctr">
              <a:defRPr/>
            </a:lvl1pPr>
            <a:lvl2pPr algn="ctr">
              <a:defRPr/>
            </a:lvl2pPr>
            <a:lvl3pPr algn="ctr">
              <a:defRPr/>
            </a:lvl3pPr>
            <a:lvl4pPr algn="ctr">
              <a:defRPr/>
            </a:lvl4pPr>
            <a:lvl5pPr algn="ct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C7C140E-782D-4E9E-894C-893102EB4961}" type="datetime1">
              <a:rPr lang="fr-FR" noProof="0" smtClean="0"/>
              <a:pPr rtl="0"/>
              <a:t>08/09/2020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smtClean="0"/>
              <a:t>Cliquez pour modifier le style du titre</a:t>
            </a:r>
            <a:endParaRPr lang="fr-FR" noProof="0"/>
          </a:p>
        </p:txBody>
      </p:sp>
      <p:sp>
        <p:nvSpPr>
          <p:cNvPr id="4" name="Espace réservé du contenu 3"/>
          <p:cNvSpPr>
            <a:spLocks noGrp="1"/>
          </p:cNvSpPr>
          <p:nvPr>
            <p:ph sz="half" idx="2" hasCustomPrompt="1"/>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F5DCC735-4836-438E-94B4-052A67B7C164}" type="datetime1">
              <a:rPr lang="fr-FR" noProof="0" smtClean="0"/>
              <a:pPr rtl="0"/>
              <a:t>08/09/2020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
        <p:nvSpPr>
          <p:cNvPr id="9" name="Espace réservé du contenu 2">
            <a:extLst>
              <a:ext uri="{FF2B5EF4-FFF2-40B4-BE49-F238E27FC236}">
                <a16:creationId xmlns:a16="http://schemas.microsoft.com/office/drawing/2014/main" xmlns="" id="{2A4059F8-A688-4FFE-AA79-3B6D811FA987}"/>
              </a:ext>
            </a:extLst>
          </p:cNvPr>
          <p:cNvSpPr>
            <a:spLocks noGrp="1"/>
          </p:cNvSpPr>
          <p:nvPr>
            <p:ph sz="half" idx="1" hasCustomPrompt="1"/>
          </p:nvPr>
        </p:nvSpPr>
        <p:spPr>
          <a:xfrm>
            <a:off x="838200" y="2222287"/>
            <a:ext cx="5181600" cy="36387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xmlns=""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u de section uniquement ">
    <p:spTree>
      <p:nvGrpSpPr>
        <p:cNvPr id="1" name=""/>
        <p:cNvGrpSpPr/>
        <p:nvPr/>
      </p:nvGrpSpPr>
      <p:grpSpPr>
        <a:xfrm>
          <a:off x="0" y="0"/>
          <a:ext cx="0" cy="0"/>
          <a:chOff x="0" y="0"/>
          <a:chExt cx="0" cy="0"/>
        </a:xfrm>
      </p:grpSpPr>
      <p:sp>
        <p:nvSpPr>
          <p:cNvPr id="10" name="Forme libre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451514" y="451513"/>
            <a:ext cx="11288972" cy="5149187"/>
          </a:xfrm>
        </p:spPr>
        <p:txBody>
          <a:bodyPr rtlCol="0" anchor="ctr" anchorCtr="0"/>
          <a:lstStyle>
            <a:lvl1pPr algn="ctr">
              <a:defRPr sz="4800" b="0" cap="none"/>
            </a:lvl1pPr>
          </a:lstStyle>
          <a:p>
            <a:pPr rtl="0"/>
            <a:r>
              <a:rPr lang="fr-FR" noProof="0" smtClean="0"/>
              <a:t>Cliquez pour modifier le style du titre</a:t>
            </a:r>
            <a:endParaRPr lang="fr-FR" noProof="0"/>
          </a:p>
        </p:txBody>
      </p:sp>
      <p:sp>
        <p:nvSpPr>
          <p:cNvPr id="4" name="Espace réservé de la date 3"/>
          <p:cNvSpPr>
            <a:spLocks noGrp="1"/>
          </p:cNvSpPr>
          <p:nvPr>
            <p:ph type="dt" sz="half" idx="10"/>
          </p:nvPr>
        </p:nvSpPr>
        <p:spPr/>
        <p:txBody>
          <a:bodyPr rtlCol="0"/>
          <a:lstStyle/>
          <a:p>
            <a:pPr rtl="0"/>
            <a:fld id="{702FA6E0-C921-4D7E-B62B-EC7BFBAE24C9}" type="datetime1">
              <a:rPr lang="fr-FR" noProof="0" smtClean="0"/>
              <a:pPr rtl="0"/>
              <a:t>08/09/2020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8" name="Forme libre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451514" y="375313"/>
            <a:ext cx="5114017" cy="1139895"/>
          </a:xfrm>
        </p:spPr>
        <p:txBody>
          <a:bodyPr rtlCol="0"/>
          <a:lstStyle>
            <a:lvl1pPr algn="l">
              <a:defRPr b="0"/>
            </a:lvl1pPr>
          </a:lstStyle>
          <a:p>
            <a:pPr rtl="0"/>
            <a:r>
              <a:rPr lang="fr-FR" noProof="0" smtClean="0"/>
              <a:t>Cliquez pour modifier le style du titre</a:t>
            </a:r>
            <a:endParaRPr lang="fr-FR" noProof="0"/>
          </a:p>
        </p:txBody>
      </p:sp>
      <p:sp>
        <p:nvSpPr>
          <p:cNvPr id="3" name="Espace réservé du contenu 2"/>
          <p:cNvSpPr>
            <a:spLocks noGrp="1"/>
          </p:cNvSpPr>
          <p:nvPr>
            <p:ph sz="half" idx="1" hasCustomPrompt="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87B74A97-18C2-432A-81AC-76BF6BC9B532}" type="datetime1">
              <a:rPr lang="fr-FR" noProof="0" smtClean="0"/>
              <a:pPr rtl="0"/>
              <a:t>08/09/2020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
        <p:nvSpPr>
          <p:cNvPr id="9" name="Espace réservé du contenu 9">
            <a:extLst>
              <a:ext uri="{FF2B5EF4-FFF2-40B4-BE49-F238E27FC236}">
                <a16:creationId xmlns:a16="http://schemas.microsoft.com/office/drawing/2014/main" xmlns="" id="{C95D556F-51D2-4EF4-B60F-D319BF232882}"/>
              </a:ext>
            </a:extLst>
          </p:cNvPr>
          <p:cNvSpPr>
            <a:spLocks noGrp="1"/>
          </p:cNvSpPr>
          <p:nvPr>
            <p:ph sz="quarter" idx="13" hasCustomPrompt="1"/>
          </p:nvPr>
        </p:nvSpPr>
        <p:spPr>
          <a:xfrm>
            <a:off x="6456099" y="375312"/>
            <a:ext cx="5186363" cy="5485737"/>
          </a:xfrm>
        </p:spPr>
        <p:txBody>
          <a:bodyPr rtlCol="0" anchor="t" anchorCtr="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xmlns=""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Deux contenus">
    <p:spTree>
      <p:nvGrpSpPr>
        <p:cNvPr id="1" name=""/>
        <p:cNvGrpSpPr/>
        <p:nvPr/>
      </p:nvGrpSpPr>
      <p:grpSpPr>
        <a:xfrm>
          <a:off x="0" y="0"/>
          <a:ext cx="0" cy="0"/>
          <a:chOff x="0" y="0"/>
          <a:chExt cx="0" cy="0"/>
        </a:xfrm>
      </p:grpSpPr>
      <p:sp>
        <p:nvSpPr>
          <p:cNvPr id="8" name="Forme libre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6632696" y="359551"/>
            <a:ext cx="5114017" cy="1139895"/>
          </a:xfrm>
        </p:spPr>
        <p:txBody>
          <a:bodyPr rtlCol="0"/>
          <a:lstStyle>
            <a:lvl1pPr algn="l">
              <a:defRPr b="0"/>
            </a:lvl1pPr>
          </a:lstStyle>
          <a:p>
            <a:pPr rtl="0"/>
            <a:r>
              <a:rPr lang="fr-FR" noProof="0" smtClean="0"/>
              <a:t>Cliquez pour modifier le style du titre</a:t>
            </a:r>
            <a:endParaRPr lang="fr-FR" noProof="0"/>
          </a:p>
        </p:txBody>
      </p:sp>
      <p:sp>
        <p:nvSpPr>
          <p:cNvPr id="3" name="Espace réservé du contenu 2"/>
          <p:cNvSpPr>
            <a:spLocks noGrp="1"/>
          </p:cNvSpPr>
          <p:nvPr>
            <p:ph sz="half" idx="1" hasCustomPrompt="1"/>
          </p:nvPr>
        </p:nvSpPr>
        <p:spPr>
          <a:xfrm>
            <a:off x="451514" y="451513"/>
            <a:ext cx="5553071" cy="5409537"/>
          </a:xfrm>
        </p:spPr>
        <p:txBody>
          <a:bodyPr rtlCol="0" anchor="t" anchorCtr="0">
            <a:normAutofit/>
          </a:bodyPr>
          <a:lstStyle>
            <a:lvl1pPr>
              <a:defRPr sz="2800"/>
            </a:lvl1pPr>
            <a:lvl2pPr>
              <a:defRPr sz="2800"/>
            </a:lvl2pPr>
            <a:lvl3pPr>
              <a:defRPr sz="2800"/>
            </a:lvl3pPr>
            <a:lvl4pPr>
              <a:defRPr sz="2800"/>
            </a:lvl4pPr>
            <a:lvl5pPr>
              <a:defRPr sz="2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F8AD7DCA-FC5E-453D-B277-FD07E71F8824}" type="datetime1">
              <a:rPr lang="fr-FR" noProof="0" smtClean="0"/>
              <a:pPr rtl="0"/>
              <a:t>08/09/2020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4" name="Forme libre : Forme 13">
            <a:extLst>
              <a:ext uri="{FF2B5EF4-FFF2-40B4-BE49-F238E27FC236}">
                <a16:creationId xmlns:a16="http://schemas.microsoft.com/office/drawing/2014/main" xmlns=""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rtlCol="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a:p>
        </p:txBody>
      </p:sp>
      <p:sp>
        <p:nvSpPr>
          <p:cNvPr id="2" name="Titre 1"/>
          <p:cNvSpPr>
            <a:spLocks noGrp="1"/>
          </p:cNvSpPr>
          <p:nvPr>
            <p:ph type="title"/>
          </p:nvPr>
        </p:nvSpPr>
        <p:spPr>
          <a:xfrm>
            <a:off x="590396" y="311813"/>
            <a:ext cx="5334448" cy="1453488"/>
          </a:xfrm>
          <a:effectLst/>
        </p:spPr>
        <p:txBody>
          <a:bodyPr rtlCol="0" anchor="b">
            <a:normAutofit/>
          </a:bodyPr>
          <a:lstStyle>
            <a:lvl1pPr algn="l">
              <a:defRPr sz="4000" b="0">
                <a:ln>
                  <a:noFill/>
                </a:ln>
                <a:solidFill>
                  <a:schemeClr val="tx1"/>
                </a:solidFill>
                <a:effectLst/>
              </a:defRPr>
            </a:lvl1pPr>
          </a:lstStyle>
          <a:p>
            <a:pPr rtl="0"/>
            <a:r>
              <a:rPr lang="fr-FR" noProof="0" smtClean="0"/>
              <a:t>Cliquez pour modifier le style du titre</a:t>
            </a:r>
            <a:endParaRPr lang="fr-FR" noProof="0"/>
          </a:p>
        </p:txBody>
      </p:sp>
      <p:sp>
        <p:nvSpPr>
          <p:cNvPr id="5" name="Espace réservé de la date 4"/>
          <p:cNvSpPr>
            <a:spLocks noGrp="1"/>
          </p:cNvSpPr>
          <p:nvPr>
            <p:ph type="dt" sz="half" idx="10"/>
          </p:nvPr>
        </p:nvSpPr>
        <p:spPr>
          <a:xfrm>
            <a:off x="3885810" y="6041362"/>
            <a:ext cx="976879" cy="365125"/>
          </a:xfrm>
        </p:spPr>
        <p:txBody>
          <a:bodyPr rtlCol="0"/>
          <a:lstStyle/>
          <a:p>
            <a:pPr rtl="0"/>
            <a:fld id="{C682F63A-35CB-46AE-9C1D-159D6C6BF117}" type="datetime1">
              <a:rPr lang="fr-FR" noProof="0" smtClean="0"/>
              <a:pPr rtl="0"/>
              <a:t>08/09/2020</a:t>
            </a:fld>
            <a:endParaRPr lang="fr-FR" noProof="0"/>
          </a:p>
        </p:txBody>
      </p:sp>
      <p:sp>
        <p:nvSpPr>
          <p:cNvPr id="6" name="Espace réservé du pied de page 5"/>
          <p:cNvSpPr>
            <a:spLocks noGrp="1"/>
          </p:cNvSpPr>
          <p:nvPr>
            <p:ph type="ftr" sz="quarter" idx="11"/>
          </p:nvPr>
        </p:nvSpPr>
        <p:spPr>
          <a:xfrm>
            <a:off x="590396" y="6041362"/>
            <a:ext cx="3295413" cy="365125"/>
          </a:xfrm>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a:xfrm>
            <a:off x="4862689" y="5915888"/>
            <a:ext cx="1062155" cy="490599"/>
          </a:xfrm>
        </p:spPr>
        <p:txBody>
          <a:bodyPr rtlCol="0"/>
          <a:lstStyle/>
          <a:p>
            <a:pPr rtl="0"/>
            <a:fld id="{A4942799-31AF-4FF8-9D79-C1A3E01FB207}" type="slidenum">
              <a:rPr lang="fr-FR" noProof="0" smtClean="0"/>
              <a:pPr rtl="0"/>
              <a:t>‹N°›</a:t>
            </a:fld>
            <a:endParaRPr lang="fr-FR" noProof="0"/>
          </a:p>
        </p:txBody>
      </p:sp>
      <p:sp>
        <p:nvSpPr>
          <p:cNvPr id="12" name="Espace réservé du texte 3">
            <a:extLst>
              <a:ext uri="{FF2B5EF4-FFF2-40B4-BE49-F238E27FC236}">
                <a16:creationId xmlns:a16="http://schemas.microsoft.com/office/drawing/2014/main" xmlns="" id="{EB4FB892-38DF-40F9-B034-BC1E61FC6BF0}"/>
              </a:ext>
            </a:extLst>
          </p:cNvPr>
          <p:cNvSpPr>
            <a:spLocks noGrp="1"/>
          </p:cNvSpPr>
          <p:nvPr>
            <p:ph type="body" sz="half" idx="2" hasCustomPrompt="1"/>
          </p:nvPr>
        </p:nvSpPr>
        <p:spPr>
          <a:xfrm>
            <a:off x="590396" y="2057400"/>
            <a:ext cx="5334448" cy="3811588"/>
          </a:xfrm>
        </p:spPr>
        <p:txBody>
          <a:bodyPr rtlCol="0"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xmlns=""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 Titre et contenu">
    <p:spTree>
      <p:nvGrpSpPr>
        <p:cNvPr id="1" name=""/>
        <p:cNvGrpSpPr/>
        <p:nvPr/>
      </p:nvGrpSpPr>
      <p:grpSpPr>
        <a:xfrm>
          <a:off x="0" y="0"/>
          <a:ext cx="0" cy="0"/>
          <a:chOff x="0" y="0"/>
          <a:chExt cx="0" cy="0"/>
        </a:xfrm>
      </p:grpSpPr>
      <p:sp>
        <p:nvSpPr>
          <p:cNvPr id="8"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smtClean="0"/>
              <a:t>Cliquez pour modifier le style du titre</a:t>
            </a:r>
            <a:endParaRPr lang="fr-FR" noProof="0"/>
          </a:p>
        </p:txBody>
      </p:sp>
      <p:sp>
        <p:nvSpPr>
          <p:cNvPr id="4" name="Espace réservé du contenu 3"/>
          <p:cNvSpPr>
            <a:spLocks noGrp="1"/>
          </p:cNvSpPr>
          <p:nvPr>
            <p:ph sz="half" idx="2" hasCustomPrompt="1"/>
          </p:nvPr>
        </p:nvSpPr>
        <p:spPr>
          <a:xfrm>
            <a:off x="810001" y="2222287"/>
            <a:ext cx="10571998" cy="3638764"/>
          </a:xfrm>
        </p:spPr>
        <p:txBody>
          <a:bodyPr rtlCol="0">
            <a:normAutofit/>
          </a:bodyPr>
          <a:lstStyle>
            <a:lvl1pPr>
              <a:defRPr sz="2800"/>
            </a:lvl1pPr>
            <a:lvl2pPr>
              <a:defRPr sz="2800"/>
            </a:lvl2pPr>
            <a:lvl3pPr>
              <a:defRPr sz="2800"/>
            </a:lvl3pPr>
            <a:lvl4pPr>
              <a:defRPr sz="2800"/>
            </a:lvl4pPr>
            <a:lvl5pPr>
              <a:defRPr sz="2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D0286CBF-0642-4926-8D76-3325A476758C}" type="datetime1">
              <a:rPr lang="fr-FR" noProof="0" smtClean="0"/>
              <a:pPr rtl="0"/>
              <a:t>08/09/2020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10000" y="4489884"/>
            <a:ext cx="10561418" cy="1426004"/>
          </a:xfrm>
        </p:spPr>
        <p:txBody>
          <a:bodyPr rtlCol="0" anchor="ctr" anchorCtr="0">
            <a:normAutofit/>
          </a:bodyPr>
          <a:lstStyle>
            <a:lvl1pPr algn="ctr">
              <a:defRPr sz="4000" b="0">
                <a:ln>
                  <a:noFill/>
                </a:ln>
                <a:solidFill>
                  <a:schemeClr val="tx1"/>
                </a:solidFill>
                <a:latin typeface="+mj-lt"/>
              </a:defRPr>
            </a:lvl1pPr>
          </a:lstStyle>
          <a:p>
            <a:pPr rtl="0"/>
            <a:r>
              <a:rPr lang="fr-FR" noProof="0" smtClean="0"/>
              <a:t>Cliquez pour modifier le style du titre</a:t>
            </a:r>
            <a:endParaRPr lang="fr-FR" noProof="0"/>
          </a:p>
        </p:txBody>
      </p:sp>
      <p:sp>
        <p:nvSpPr>
          <p:cNvPr id="5" name="Espace réservé de la date 4"/>
          <p:cNvSpPr>
            <a:spLocks noGrp="1"/>
          </p:cNvSpPr>
          <p:nvPr>
            <p:ph type="dt" sz="half" idx="10"/>
          </p:nvPr>
        </p:nvSpPr>
        <p:spPr/>
        <p:txBody>
          <a:bodyPr rtlCol="0"/>
          <a:lstStyle/>
          <a:p>
            <a:pPr rtl="0"/>
            <a:fld id="{7561D99F-DFC4-428F-AE99-ADA3CD032D36}" type="datetime1">
              <a:rPr lang="fr-FR" noProof="0" smtClean="0"/>
              <a:pPr rtl="0"/>
              <a:t>08/09/2020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
        <p:nvSpPr>
          <p:cNvPr id="9" name="Espace réservé du contenu 8">
            <a:extLst>
              <a:ext uri="{FF2B5EF4-FFF2-40B4-BE49-F238E27FC236}">
                <a16:creationId xmlns:a16="http://schemas.microsoft.com/office/drawing/2014/main" xmlns="" id="{EC1FEB3F-0898-4AE0-B8C4-970BF80A3766}"/>
              </a:ext>
            </a:extLst>
          </p:cNvPr>
          <p:cNvSpPr>
            <a:spLocks noGrp="1"/>
          </p:cNvSpPr>
          <p:nvPr>
            <p:ph sz="quarter" idx="14" hasCustomPrompt="1"/>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xmlns=""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447188"/>
            <a:ext cx="10571998" cy="970450"/>
          </a:xfrm>
        </p:spPr>
        <p:txBody>
          <a:bodyPr rtlCol="0" anchor="ctr" anchorCtr="0"/>
          <a:lstStyle>
            <a:lvl1pPr>
              <a:defRPr b="0"/>
            </a:lvl1pPr>
          </a:lstStyle>
          <a:p>
            <a:pPr rtl="0"/>
            <a:r>
              <a:rPr lang="fr-FR" noProof="0" smtClean="0"/>
              <a:t>Cliquez pour modifier le style du titre</a:t>
            </a:r>
            <a:endParaRPr lang="fr-FR" noProof="0"/>
          </a:p>
        </p:txBody>
      </p:sp>
      <p:sp>
        <p:nvSpPr>
          <p:cNvPr id="3" name="Espace réservé du contenu 2"/>
          <p:cNvSpPr>
            <a:spLocks noGrp="1"/>
          </p:cNvSpPr>
          <p:nvPr>
            <p:ph idx="1" hasCustomPrompt="1"/>
          </p:nvPr>
        </p:nvSpPr>
        <p:spPr>
          <a:xfrm>
            <a:off x="818712" y="2222287"/>
            <a:ext cx="10554574" cy="363651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DF3897B-312A-440A-B21F-96636D9AADA9}" type="datetime1">
              <a:rPr lang="fr-FR" noProof="0" smtClean="0"/>
              <a:pPr rtl="0"/>
              <a:t>08/09/2020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pPr rtl="0"/>
            <a:r>
              <a:rPr lang="fr-FR" noProof="0"/>
              <a:t>Modifiez le style du titre</a:t>
            </a:r>
          </a:p>
        </p:txBody>
      </p:sp>
      <p:sp>
        <p:nvSpPr>
          <p:cNvPr id="3" name="Espace réservé du texte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r>
              <a:rPr lang="fr-FR" noProof="0"/>
              <a:t>Ajouter un pied de page</a:t>
            </a:r>
          </a:p>
        </p:txBody>
      </p:sp>
      <p:sp>
        <p:nvSpPr>
          <p:cNvPr id="4" name="Espace réservé de la date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63D86642-8978-4E99-8117-E7C2E448BF50}" type="datetime1">
              <a:rPr lang="fr-FR" noProof="0" smtClean="0"/>
              <a:pPr rtl="0"/>
              <a:t>08/09/2020</a:t>
            </a:fld>
            <a:endParaRPr lang="fr-FR" noProof="0"/>
          </a:p>
        </p:txBody>
      </p:sp>
      <p:sp>
        <p:nvSpPr>
          <p:cNvPr id="6" name="Espace réservé du numéro de diapositive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A4942799-31AF-4FF8-9D79-C1A3E01FB207}" type="slidenum">
              <a:rPr lang="fr-FR" noProof="0" smtClean="0"/>
              <a:pPr rtl="0"/>
              <a:t>‹N°›</a:t>
            </a:fld>
            <a:endParaRPr lang="fr-FR" noProof="0"/>
          </a:p>
        </p:txBody>
      </p:sp>
    </p:spTree>
    <p:extLst>
      <p:ext uri="{BB962C8B-B14F-4D97-AF65-F5344CB8AC3E}">
        <p14:creationId xmlns:p14="http://schemas.microsoft.com/office/powerpoint/2010/main" xmlns=""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hf sldNum="0" hdr="0" ftr="0" dt="0"/>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A2D37BC-7D91-4F83-845D-70080D7DD6FC}"/>
              </a:ext>
            </a:extLst>
          </p:cNvPr>
          <p:cNvSpPr>
            <a:spLocks noGrp="1"/>
          </p:cNvSpPr>
          <p:nvPr>
            <p:ph type="title"/>
          </p:nvPr>
        </p:nvSpPr>
        <p:spPr bwMode="black"/>
        <p:txBody>
          <a:bodyPr rtlCol="0"/>
          <a:lstStyle/>
          <a:p>
            <a:r>
              <a:rPr lang="fr-FR" b="1" dirty="0" smtClean="0"/>
              <a:t>PRESENTATION </a:t>
            </a:r>
            <a:r>
              <a:rPr lang="fr-FR" b="1" dirty="0" err="1" smtClean="0"/>
              <a:t>NoSQL</a:t>
            </a:r>
            <a:endParaRPr lang="fr-FR" b="1" dirty="0"/>
          </a:p>
        </p:txBody>
      </p:sp>
    </p:spTree>
    <p:extLst>
      <p:ext uri="{BB962C8B-B14F-4D97-AF65-F5344CB8AC3E}">
        <p14:creationId xmlns:p14="http://schemas.microsoft.com/office/powerpoint/2010/main" xmlns=""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ED597A3-CAEC-4FBF-94DF-5925729E0C97}"/>
              </a:ext>
            </a:extLst>
          </p:cNvPr>
          <p:cNvSpPr>
            <a:spLocks noGrp="1"/>
          </p:cNvSpPr>
          <p:nvPr>
            <p:ph type="title"/>
          </p:nvPr>
        </p:nvSpPr>
        <p:spPr bwMode="white"/>
        <p:txBody>
          <a:bodyPr rtlCol="0"/>
          <a:lstStyle/>
          <a:p>
            <a:r>
              <a:rPr lang="fr-FR" b="1" dirty="0" smtClean="0"/>
              <a:t>CAP </a:t>
            </a:r>
            <a:r>
              <a:rPr lang="fr-FR" b="1" dirty="0" err="1" smtClean="0"/>
              <a:t>Theorem</a:t>
            </a:r>
            <a:endParaRPr lang="fr-FR" b="1" dirty="0"/>
          </a:p>
        </p:txBody>
      </p:sp>
      <p:sp>
        <p:nvSpPr>
          <p:cNvPr id="3" name="Espace réservé du contenu 2">
            <a:extLst>
              <a:ext uri="{FF2B5EF4-FFF2-40B4-BE49-F238E27FC236}">
                <a16:creationId xmlns:a16="http://schemas.microsoft.com/office/drawing/2014/main" xmlns="" id="{77EF5FD3-E825-420F-8A22-D0B5F329468F}"/>
              </a:ext>
            </a:extLst>
          </p:cNvPr>
          <p:cNvSpPr>
            <a:spLocks noGrp="1"/>
          </p:cNvSpPr>
          <p:nvPr>
            <p:ph sz="half" idx="2"/>
          </p:nvPr>
        </p:nvSpPr>
        <p:spPr/>
        <p:txBody>
          <a:bodyPr rtlCol="0">
            <a:normAutofit fontScale="32500" lnSpcReduction="20000"/>
          </a:bodyPr>
          <a:lstStyle/>
          <a:p>
            <a:r>
              <a:rPr lang="en-US" sz="5500" dirty="0" smtClean="0"/>
              <a:t>According </a:t>
            </a:r>
            <a:r>
              <a:rPr lang="en-US" sz="5500" dirty="0" smtClean="0"/>
              <a:t>to Eric Brewer a distributed system has 3 properties : </a:t>
            </a:r>
            <a:endParaRPr lang="fr-FR" sz="5500" dirty="0" smtClean="0"/>
          </a:p>
          <a:p>
            <a:endParaRPr lang="fr-FR" b="1" dirty="0" smtClean="0"/>
          </a:p>
          <a:p>
            <a:pPr lvl="1">
              <a:buFont typeface="Wingdings" pitchFamily="2" charset="2"/>
              <a:buChar char="v"/>
            </a:pPr>
            <a:r>
              <a:rPr lang="fr-FR" sz="5500" b="1" dirty="0" err="1" smtClean="0"/>
              <a:t>Consistency</a:t>
            </a:r>
            <a:r>
              <a:rPr lang="fr-FR" sz="5500" b="1" dirty="0" smtClean="0"/>
              <a:t> :</a:t>
            </a:r>
            <a:r>
              <a:rPr lang="en-US" sz="5500" dirty="0" smtClean="0"/>
              <a:t>different nodes respond with the same data to the same reques</a:t>
            </a:r>
            <a:r>
              <a:rPr lang="en-US" sz="1800" dirty="0" smtClean="0"/>
              <a:t>t</a:t>
            </a:r>
            <a:endParaRPr lang="fr-FR" sz="5500" b="1" dirty="0" smtClean="0"/>
          </a:p>
          <a:p>
            <a:pPr lvl="1">
              <a:buFont typeface="Wingdings" pitchFamily="2" charset="2"/>
              <a:buChar char="v"/>
            </a:pPr>
            <a:r>
              <a:rPr lang="fr-FR" sz="5500" b="1" dirty="0" err="1" smtClean="0"/>
              <a:t>Availability</a:t>
            </a:r>
            <a:r>
              <a:rPr lang="fr-FR" sz="5500" b="1" dirty="0" smtClean="0"/>
              <a:t>: </a:t>
            </a:r>
            <a:r>
              <a:rPr lang="en-US" sz="5500" dirty="0" smtClean="0"/>
              <a:t>the system responds to a request, even if the system isn’t working or its data is outdate</a:t>
            </a:r>
            <a:r>
              <a:rPr lang="en-US" sz="1800" dirty="0" smtClean="0"/>
              <a:t>d</a:t>
            </a:r>
            <a:endParaRPr lang="fr-FR" sz="5500" b="1" dirty="0" smtClean="0"/>
          </a:p>
          <a:p>
            <a:pPr lvl="1">
              <a:buFont typeface="Wingdings" pitchFamily="2" charset="2"/>
              <a:buChar char="v"/>
            </a:pPr>
            <a:r>
              <a:rPr lang="fr-FR" sz="5500" b="1" dirty="0" smtClean="0"/>
              <a:t>Partitions: </a:t>
            </a:r>
            <a:r>
              <a:rPr lang="en-US" sz="5500" dirty="0" smtClean="0"/>
              <a:t>the system detects, remains operational during, and heals a partition caused by the failure of one or many nodes</a:t>
            </a:r>
            <a:endParaRPr lang="fr-FR" sz="5500" b="1" dirty="0" smtClean="0"/>
          </a:p>
          <a:p>
            <a:r>
              <a:rPr lang="en-US" sz="5500" dirty="0" smtClean="0"/>
              <a:t>We </a:t>
            </a:r>
            <a:r>
              <a:rPr lang="en-US" sz="5500" dirty="0" smtClean="0"/>
              <a:t>can have at most two of these three properties for any shared-data system</a:t>
            </a:r>
          </a:p>
          <a:p>
            <a:r>
              <a:rPr lang="en-US" sz="5500" dirty="0" smtClean="0"/>
              <a:t>To </a:t>
            </a:r>
            <a:r>
              <a:rPr lang="en-US" sz="5500" dirty="0" smtClean="0"/>
              <a:t>scale out, we have to partition. It leaves a choice between consistency and availability. </a:t>
            </a:r>
            <a:r>
              <a:rPr lang="en-US" sz="5500" i="1" dirty="0" smtClean="0"/>
              <a:t>( In almost all cases, we would choose availability over consistency)</a:t>
            </a:r>
          </a:p>
          <a:p>
            <a:r>
              <a:rPr lang="en-US" sz="5500" dirty="0" smtClean="0"/>
              <a:t>Everyone </a:t>
            </a:r>
            <a:r>
              <a:rPr lang="en-US" sz="5500" dirty="0" smtClean="0"/>
              <a:t>who builds big applications builds them on CAP : Google, Yahoo, </a:t>
            </a:r>
            <a:r>
              <a:rPr lang="en-US" sz="5500" dirty="0" err="1" smtClean="0"/>
              <a:t>Facebook</a:t>
            </a:r>
            <a:r>
              <a:rPr lang="en-US" sz="5500" dirty="0" smtClean="0"/>
              <a:t>, Amazon, eBay, etc. </a:t>
            </a:r>
          </a:p>
          <a:p>
            <a:pPr rtl="0"/>
            <a:endParaRPr lang="fr-FR"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172946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t>ACID THEORE</a:t>
            </a:r>
            <a:r>
              <a:rPr lang="fr-FR" b="1" dirty="0" smtClean="0"/>
              <a:t>M</a:t>
            </a:r>
            <a:endParaRPr lang="fr-FR" b="1" dirty="0"/>
          </a:p>
        </p:txBody>
      </p:sp>
      <p:sp>
        <p:nvSpPr>
          <p:cNvPr id="3" name="Espace réservé du contenu 2"/>
          <p:cNvSpPr>
            <a:spLocks noGrp="1"/>
          </p:cNvSpPr>
          <p:nvPr>
            <p:ph idx="1"/>
          </p:nvPr>
        </p:nvSpPr>
        <p:spPr>
          <a:xfrm>
            <a:off x="702599" y="2273087"/>
            <a:ext cx="10554574" cy="4280113"/>
          </a:xfrm>
        </p:spPr>
        <p:txBody>
          <a:bodyPr>
            <a:normAutofit lnSpcReduction="10000"/>
          </a:bodyPr>
          <a:lstStyle/>
          <a:p>
            <a:r>
              <a:rPr lang="en-US" dirty="0" smtClean="0"/>
              <a:t>According </a:t>
            </a:r>
            <a:r>
              <a:rPr lang="en-US" dirty="0" smtClean="0"/>
              <a:t>to Eric Brewer a distributed system has 3 properties : </a:t>
            </a:r>
            <a:endParaRPr lang="en-US" dirty="0" smtClean="0"/>
          </a:p>
          <a:p>
            <a:pPr lvl="1">
              <a:buFont typeface="Wingdings" pitchFamily="2" charset="2"/>
              <a:buChar char="v"/>
            </a:pPr>
            <a:r>
              <a:rPr lang="fr-FR" sz="1800" b="1" dirty="0" err="1" smtClean="0"/>
              <a:t>Atomicity</a:t>
            </a:r>
            <a:r>
              <a:rPr lang="fr-FR" sz="1800" b="1" dirty="0" smtClean="0"/>
              <a:t>:</a:t>
            </a:r>
            <a:r>
              <a:rPr lang="en-US" sz="1800" dirty="0" smtClean="0"/>
              <a:t> either all of the operations in a transaction succeed, or none of them do</a:t>
            </a:r>
            <a:endParaRPr lang="fr-FR" sz="1800" b="1" dirty="0" smtClean="0"/>
          </a:p>
          <a:p>
            <a:pPr lvl="1">
              <a:buFont typeface="Wingdings" pitchFamily="2" charset="2"/>
              <a:buChar char="v"/>
            </a:pPr>
            <a:r>
              <a:rPr lang="fr-FR" sz="1800" b="1" dirty="0" err="1" smtClean="0"/>
              <a:t>Consistency</a:t>
            </a:r>
            <a:r>
              <a:rPr lang="fr-FR" sz="1800" b="1" dirty="0" smtClean="0"/>
              <a:t>:</a:t>
            </a:r>
            <a:r>
              <a:rPr lang="en-US" sz="1800" dirty="0" smtClean="0"/>
              <a:t>the database enforces rules about its fields and the relationships between fields</a:t>
            </a:r>
            <a:endParaRPr lang="fr-FR" sz="1800" b="1" dirty="0" smtClean="0"/>
          </a:p>
          <a:p>
            <a:pPr lvl="1">
              <a:buFont typeface="Wingdings" pitchFamily="2" charset="2"/>
              <a:buChar char="v"/>
            </a:pPr>
            <a:r>
              <a:rPr lang="fr-FR" sz="1800" b="1" dirty="0" smtClean="0"/>
              <a:t>Isolation</a:t>
            </a:r>
            <a:r>
              <a:rPr lang="fr-FR" sz="1800" b="1" dirty="0" smtClean="0"/>
              <a:t> </a:t>
            </a:r>
            <a:r>
              <a:rPr lang="fr-FR" sz="1800" b="1" dirty="0" smtClean="0"/>
              <a:t>:</a:t>
            </a:r>
            <a:r>
              <a:rPr lang="en-US" sz="1800" dirty="0" smtClean="0"/>
              <a:t>the extent to which rows that a transaction is affecting can be affected by other transactions</a:t>
            </a:r>
            <a:endParaRPr lang="fr-FR" sz="1800" b="1" dirty="0" smtClean="0"/>
          </a:p>
          <a:p>
            <a:pPr lvl="1">
              <a:buFont typeface="Wingdings" pitchFamily="2" charset="2"/>
              <a:buChar char="v"/>
            </a:pPr>
            <a:r>
              <a:rPr lang="fr-FR" sz="1800" b="1" dirty="0" err="1" smtClean="0"/>
              <a:t>Durability</a:t>
            </a:r>
            <a:r>
              <a:rPr lang="fr-FR" sz="1800" b="1" dirty="0" smtClean="0"/>
              <a:t> </a:t>
            </a:r>
            <a:r>
              <a:rPr lang="fr-FR" sz="1800" b="1" dirty="0" smtClean="0"/>
              <a:t>:</a:t>
            </a:r>
            <a:r>
              <a:rPr lang="en-US" sz="1800" dirty="0" smtClean="0"/>
              <a:t>the database writes its data to a permanent medium (hard drive) so that data is not lost during a power failure or other system </a:t>
            </a:r>
            <a:r>
              <a:rPr lang="en-US" sz="1800" dirty="0" smtClean="0"/>
              <a:t>failure</a:t>
            </a:r>
          </a:p>
          <a:p>
            <a:r>
              <a:rPr lang="en-US" dirty="0" smtClean="0"/>
              <a:t>The idea of transactions, their semantics and guarantees, evolved with data management itself. As computers became more powerful, they were tasked with managing more data. Eventually, multiple users shared data on a machine. This led to problems where data could be changed or overwritten while other users were in the middle of a calculation. Something needed to be done; so the academics were called in.</a:t>
            </a:r>
            <a:endParaRPr lang="fr-FR" b="1" dirty="0" smtClean="0"/>
          </a:p>
          <a:p>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xmlns="" id="{FDA7EC95-D971-4A86-9927-619CED5AB4B2}"/>
              </a:ext>
            </a:extLst>
          </p:cNvPr>
          <p:cNvSpPr>
            <a:spLocks noGrp="1"/>
          </p:cNvSpPr>
          <p:nvPr>
            <p:ph type="title"/>
          </p:nvPr>
        </p:nvSpPr>
        <p:spPr/>
        <p:txBody>
          <a:bodyPr rtlCol="0"/>
          <a:lstStyle/>
          <a:p>
            <a:r>
              <a:rPr lang="fr-FR" b="1" dirty="0" err="1" smtClean="0"/>
              <a:t>Advantages</a:t>
            </a:r>
            <a:r>
              <a:rPr lang="fr-FR" b="1" dirty="0" smtClean="0"/>
              <a:t> </a:t>
            </a:r>
            <a:r>
              <a:rPr lang="fr-FR" b="1" dirty="0" smtClean="0"/>
              <a:t>of </a:t>
            </a:r>
            <a:r>
              <a:rPr lang="fr-FR" b="1" dirty="0" err="1" smtClean="0"/>
              <a:t>NoSQL</a:t>
            </a:r>
            <a:endParaRPr lang="fr-FR" b="1" dirty="0"/>
          </a:p>
        </p:txBody>
      </p:sp>
      <p:sp>
        <p:nvSpPr>
          <p:cNvPr id="9" name="Espace réservé du contenu 8">
            <a:extLst>
              <a:ext uri="{FF2B5EF4-FFF2-40B4-BE49-F238E27FC236}">
                <a16:creationId xmlns:a16="http://schemas.microsoft.com/office/drawing/2014/main" xmlns="" id="{D7442235-8F25-4E4C-8750-8CC8C44313AD}"/>
              </a:ext>
            </a:extLst>
          </p:cNvPr>
          <p:cNvSpPr>
            <a:spLocks noGrp="1"/>
          </p:cNvSpPr>
          <p:nvPr>
            <p:ph type="body" sz="quarter" idx="16"/>
          </p:nvPr>
        </p:nvSpPr>
        <p:spPr>
          <a:xfrm>
            <a:off x="6618514" y="1306286"/>
            <a:ext cx="5123542" cy="5167085"/>
          </a:xfrm>
        </p:spPr>
        <p:txBody>
          <a:bodyPr rtlCol="0">
            <a:normAutofit fontScale="62500" lnSpcReduction="20000"/>
          </a:bodyPr>
          <a:lstStyle/>
          <a:p>
            <a:endParaRPr lang="fr-FR" dirty="0" smtClean="0"/>
          </a:p>
          <a:p>
            <a:pPr algn="l">
              <a:buFont typeface="Wingdings" pitchFamily="2" charset="2"/>
              <a:buChar char="ü"/>
            </a:pPr>
            <a:r>
              <a:rPr lang="en-US" sz="2900" dirty="0" smtClean="0"/>
              <a:t>     Cheap </a:t>
            </a:r>
            <a:r>
              <a:rPr lang="en-US" sz="2900" dirty="0" smtClean="0"/>
              <a:t>and easy to implement (open source</a:t>
            </a:r>
            <a:r>
              <a:rPr lang="en-US" sz="2900" dirty="0" smtClean="0"/>
              <a:t>)</a:t>
            </a:r>
          </a:p>
          <a:p>
            <a:pPr algn="l">
              <a:buFont typeface="Wingdings" pitchFamily="2" charset="2"/>
              <a:buChar char="ü"/>
            </a:pPr>
            <a:r>
              <a:rPr lang="en-US" sz="2900" dirty="0" smtClean="0"/>
              <a:t>    </a:t>
            </a:r>
            <a:r>
              <a:rPr lang="en-US" dirty="0" smtClean="0"/>
              <a:t> Data </a:t>
            </a:r>
            <a:r>
              <a:rPr lang="en-US" dirty="0" smtClean="0"/>
              <a:t>are replicated to multiple nodes (therefore identical and fault-tolerant) and can be partitioned</a:t>
            </a:r>
          </a:p>
          <a:p>
            <a:pPr algn="l"/>
            <a:endParaRPr lang="fr-FR" dirty="0" smtClean="0"/>
          </a:p>
          <a:p>
            <a:pPr algn="l">
              <a:buFont typeface="Wingdings" pitchFamily="2" charset="2"/>
              <a:buChar char="ü"/>
            </a:pPr>
            <a:r>
              <a:rPr lang="en-US" dirty="0" smtClean="0"/>
              <a:t>     When </a:t>
            </a:r>
            <a:r>
              <a:rPr lang="en-US" dirty="0" smtClean="0"/>
              <a:t>data is written, the latest version is on at least one node and then replicated to other nodes</a:t>
            </a:r>
          </a:p>
          <a:p>
            <a:pPr algn="l"/>
            <a:endParaRPr lang="fr-FR" dirty="0" smtClean="0"/>
          </a:p>
          <a:p>
            <a:pPr marL="514350" indent="-514350" algn="l">
              <a:buFont typeface="Wingdings" pitchFamily="2" charset="2"/>
              <a:buChar char="ü"/>
            </a:pPr>
            <a:r>
              <a:rPr lang="en-US" dirty="0" smtClean="0"/>
              <a:t>No </a:t>
            </a:r>
            <a:r>
              <a:rPr lang="en-US" dirty="0" smtClean="0"/>
              <a:t>single point of failure</a:t>
            </a:r>
          </a:p>
          <a:p>
            <a:pPr algn="l"/>
            <a:endParaRPr lang="fr-FR" dirty="0" smtClean="0"/>
          </a:p>
          <a:p>
            <a:pPr algn="l">
              <a:buFont typeface="Wingdings" pitchFamily="2" charset="2"/>
              <a:buChar char="ü"/>
            </a:pPr>
            <a:r>
              <a:rPr lang="fr-FR" dirty="0" smtClean="0"/>
              <a:t>      </a:t>
            </a:r>
            <a:r>
              <a:rPr lang="fr-FR" dirty="0" err="1" smtClean="0"/>
              <a:t>Easy</a:t>
            </a:r>
            <a:r>
              <a:rPr lang="fr-FR" dirty="0" smtClean="0"/>
              <a:t> </a:t>
            </a:r>
            <a:r>
              <a:rPr lang="fr-FR" dirty="0" smtClean="0"/>
              <a:t>to </a:t>
            </a:r>
            <a:r>
              <a:rPr lang="fr-FR" dirty="0" err="1" smtClean="0"/>
              <a:t>distribute</a:t>
            </a:r>
            <a:endParaRPr lang="fr-FR" dirty="0" smtClean="0"/>
          </a:p>
          <a:p>
            <a:pPr algn="l"/>
            <a:endParaRPr lang="fr-FR" dirty="0" smtClean="0"/>
          </a:p>
          <a:p>
            <a:pPr algn="l">
              <a:buFont typeface="Wingdings" pitchFamily="2" charset="2"/>
              <a:buChar char="ü"/>
            </a:pPr>
            <a:r>
              <a:rPr lang="fr-FR" dirty="0" smtClean="0"/>
              <a:t>      </a:t>
            </a:r>
            <a:r>
              <a:rPr lang="fr-FR" dirty="0" err="1" smtClean="0"/>
              <a:t>Don't</a:t>
            </a:r>
            <a:r>
              <a:rPr lang="fr-FR" dirty="0" smtClean="0"/>
              <a:t> </a:t>
            </a:r>
            <a:r>
              <a:rPr lang="fr-FR" dirty="0" err="1" smtClean="0"/>
              <a:t>require</a:t>
            </a:r>
            <a:r>
              <a:rPr lang="fr-FR" dirty="0" smtClean="0"/>
              <a:t> a </a:t>
            </a:r>
            <a:r>
              <a:rPr lang="fr-FR" dirty="0" err="1" smtClean="0"/>
              <a:t>schema</a:t>
            </a:r>
            <a:r>
              <a:rPr lang="fr-FR" dirty="0" smtClean="0"/>
              <a:t> </a:t>
            </a:r>
          </a:p>
          <a:p>
            <a:pPr marL="0" indent="0" algn="ctr" rtl="0">
              <a:buFont typeface="Arial" panose="020B0604020202020204" pitchFamily="34" charset="0"/>
              <a:buNone/>
            </a:pPr>
            <a:endParaRPr lang="fr-FR"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198029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b="1" dirty="0" smtClean="0"/>
              <a:t>What is not provided by </a:t>
            </a:r>
            <a:r>
              <a:rPr lang="en-US" b="1" dirty="0" err="1" smtClean="0"/>
              <a:t>NoSQL</a:t>
            </a:r>
            <a:endParaRPr lang="fr-FR" b="1" dirty="0"/>
          </a:p>
        </p:txBody>
      </p:sp>
      <p:sp>
        <p:nvSpPr>
          <p:cNvPr id="5" name="Espace réservé du contenu 4"/>
          <p:cNvSpPr>
            <a:spLocks noGrp="1"/>
          </p:cNvSpPr>
          <p:nvPr>
            <p:ph idx="1"/>
          </p:nvPr>
        </p:nvSpPr>
        <p:spPr/>
        <p:txBody>
          <a:bodyPr>
            <a:normAutofit fontScale="92500" lnSpcReduction="20000"/>
          </a:bodyPr>
          <a:lstStyle/>
          <a:p>
            <a:endParaRPr lang="fr-FR" sz="1900" dirty="0" smtClean="0"/>
          </a:p>
          <a:p>
            <a:r>
              <a:rPr lang="fr-FR" sz="1900" dirty="0" smtClean="0"/>
              <a:t>Joins</a:t>
            </a:r>
          </a:p>
          <a:p>
            <a:endParaRPr lang="fr-FR" sz="1900" dirty="0" smtClean="0"/>
          </a:p>
          <a:p>
            <a:r>
              <a:rPr lang="fr-FR" sz="1900" dirty="0" smtClean="0"/>
              <a:t>Group </a:t>
            </a:r>
            <a:r>
              <a:rPr lang="fr-FR" sz="1900" dirty="0" smtClean="0"/>
              <a:t>by</a:t>
            </a:r>
          </a:p>
          <a:p>
            <a:endParaRPr lang="fr-FR" sz="1900" dirty="0" smtClean="0"/>
          </a:p>
          <a:p>
            <a:r>
              <a:rPr lang="fr-FR" sz="1900" b="1" dirty="0" smtClean="0"/>
              <a:t>ACID </a:t>
            </a:r>
            <a:r>
              <a:rPr lang="fr-FR" sz="1900" b="1" dirty="0" smtClean="0"/>
              <a:t>transactions</a:t>
            </a:r>
          </a:p>
          <a:p>
            <a:endParaRPr lang="fr-FR" sz="1900" dirty="0" smtClean="0"/>
          </a:p>
          <a:p>
            <a:r>
              <a:rPr lang="fr-FR" sz="1900" dirty="0" smtClean="0"/>
              <a:t>SQL </a:t>
            </a:r>
            <a:endParaRPr lang="fr-FR" sz="1900" dirty="0" smtClean="0"/>
          </a:p>
          <a:p>
            <a:endParaRPr lang="fr-FR" sz="1900" dirty="0" smtClean="0"/>
          </a:p>
          <a:p>
            <a:r>
              <a:rPr lang="en-US" sz="1900" dirty="0" smtClean="0"/>
              <a:t>Integration </a:t>
            </a:r>
            <a:r>
              <a:rPr lang="en-US" sz="1900" dirty="0" smtClean="0"/>
              <a:t>with applications that are based on SQL </a:t>
            </a: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F3FF1311-DD92-45BA-B10F-C1A324C27B55}"/>
              </a:ext>
            </a:extLst>
          </p:cNvPr>
          <p:cNvSpPr>
            <a:spLocks noGrp="1"/>
          </p:cNvSpPr>
          <p:nvPr>
            <p:ph sz="half" idx="4294967295"/>
          </p:nvPr>
        </p:nvSpPr>
        <p:spPr>
          <a:xfrm>
            <a:off x="809625" y="2222500"/>
            <a:ext cx="10583799" cy="3638550"/>
          </a:xfrm>
        </p:spPr>
        <p:txBody>
          <a:bodyPr rtlCol="0"/>
          <a:lstStyle/>
          <a:p>
            <a:endParaRPr lang="fr-FR" dirty="0" smtClean="0"/>
          </a:p>
          <a:p>
            <a:r>
              <a:rPr lang="en-US" dirty="0" smtClean="0"/>
              <a:t>Stands for Not Only SQL</a:t>
            </a:r>
            <a:r>
              <a:rPr lang="en-US" b="1" dirty="0" smtClean="0"/>
              <a:t>. Term was redefined by Eric Evans after Carlo </a:t>
            </a:r>
            <a:r>
              <a:rPr lang="en-US" b="1" dirty="0" err="1" smtClean="0"/>
              <a:t>Strozzi</a:t>
            </a:r>
            <a:r>
              <a:rPr lang="en-US" b="1" dirty="0" smtClean="0"/>
              <a:t>.</a:t>
            </a:r>
          </a:p>
          <a:p>
            <a:endParaRPr lang="fr-FR" dirty="0" smtClean="0"/>
          </a:p>
          <a:p>
            <a:r>
              <a:rPr lang="en-US" dirty="0" smtClean="0"/>
              <a:t>Class </a:t>
            </a:r>
            <a:r>
              <a:rPr lang="en-US" dirty="0" smtClean="0"/>
              <a:t>of non-relational data storage systems.</a:t>
            </a:r>
          </a:p>
          <a:p>
            <a:endParaRPr lang="fr-FR" dirty="0" smtClean="0"/>
          </a:p>
          <a:p>
            <a:r>
              <a:rPr lang="en-US" dirty="0" smtClean="0"/>
              <a:t>Do </a:t>
            </a:r>
            <a:r>
              <a:rPr lang="en-US" dirty="0" smtClean="0"/>
              <a:t>not require a fixed table schema nor do they use the concept of joins.</a:t>
            </a:r>
          </a:p>
          <a:p>
            <a:endParaRPr lang="fr-FR" dirty="0" smtClean="0"/>
          </a:p>
          <a:p>
            <a:r>
              <a:rPr lang="en-US" dirty="0" smtClean="0"/>
              <a:t>Relaxation </a:t>
            </a:r>
            <a:r>
              <a:rPr lang="en-US" dirty="0" smtClean="0"/>
              <a:t>for one or more of the ACID properties (</a:t>
            </a:r>
            <a:r>
              <a:rPr lang="en-US" i="1" dirty="0" smtClean="0"/>
              <a:t>Atomicity, Consistency, Isolation, Durability) using CAP theorem. </a:t>
            </a:r>
          </a:p>
          <a:p>
            <a:pPr marL="332740" indent="-320675">
              <a:lnSpc>
                <a:spcPct val="100000"/>
              </a:lnSpc>
              <a:spcBef>
                <a:spcPts val="105"/>
              </a:spcBef>
              <a:buClr>
                <a:srgbClr val="DA1F28"/>
              </a:buClr>
              <a:buSzPct val="60000"/>
              <a:buFont typeface="Wingdings"/>
              <a:buChar char=""/>
              <a:tabLst>
                <a:tab pos="332740" algn="l"/>
                <a:tab pos="333375" algn="l"/>
              </a:tabLst>
            </a:pPr>
            <a:endParaRPr lang="fr-FR" dirty="0"/>
          </a:p>
        </p:txBody>
      </p:sp>
      <p:sp>
        <p:nvSpPr>
          <p:cNvPr id="2" name="Titre 1">
            <a:extLst>
              <a:ext uri="{FF2B5EF4-FFF2-40B4-BE49-F238E27FC236}">
                <a16:creationId xmlns:a16="http://schemas.microsoft.com/office/drawing/2014/main" xmlns="" id="{3A76B58F-1CF7-41B5-BF70-710D7AC7941C}"/>
              </a:ext>
            </a:extLst>
          </p:cNvPr>
          <p:cNvSpPr>
            <a:spLocks noGrp="1"/>
          </p:cNvSpPr>
          <p:nvPr>
            <p:ph type="title"/>
          </p:nvPr>
        </p:nvSpPr>
        <p:spPr>
          <a:xfrm>
            <a:off x="810000" y="150953"/>
            <a:ext cx="6553326" cy="1513255"/>
          </a:xfrm>
        </p:spPr>
        <p:txBody>
          <a:bodyPr rtlCol="0"/>
          <a:lstStyle/>
          <a:p>
            <a:r>
              <a:rPr lang="fr-FR" dirty="0" smtClean="0"/>
              <a:t/>
            </a:r>
            <a:br>
              <a:rPr lang="fr-FR" dirty="0" smtClean="0"/>
            </a:br>
            <a:r>
              <a:rPr lang="fr-FR" b="1" dirty="0" err="1" smtClean="0"/>
              <a:t>What</a:t>
            </a:r>
            <a:r>
              <a:rPr lang="fr-FR" b="1" dirty="0" smtClean="0"/>
              <a:t> </a:t>
            </a:r>
            <a:r>
              <a:rPr lang="fr-FR" b="1" dirty="0" err="1" smtClean="0"/>
              <a:t>is</a:t>
            </a:r>
            <a:r>
              <a:rPr lang="fr-FR" b="1" dirty="0" smtClean="0"/>
              <a:t> </a:t>
            </a:r>
            <a:r>
              <a:rPr lang="fr-FR" b="1" dirty="0" err="1" smtClean="0"/>
              <a:t>NoSQL</a:t>
            </a:r>
            <a:r>
              <a:rPr lang="fr-FR" dirty="0"/>
              <a:t/>
            </a:r>
            <a:br>
              <a:rPr lang="fr-FR" dirty="0"/>
            </a:br>
            <a:endParaRPr lang="fr-FR" dirty="0"/>
          </a:p>
        </p:txBody>
      </p:sp>
    </p:spTree>
    <p:extLst>
      <p:ext uri="{BB962C8B-B14F-4D97-AF65-F5344CB8AC3E}">
        <p14:creationId xmlns:p14="http://schemas.microsoft.com/office/powerpoint/2010/main" xmlns=""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916498D-2480-4101-BEA1-C21902705539}"/>
              </a:ext>
            </a:extLst>
          </p:cNvPr>
          <p:cNvSpPr>
            <a:spLocks noGrp="1"/>
          </p:cNvSpPr>
          <p:nvPr>
            <p:ph type="title"/>
          </p:nvPr>
        </p:nvSpPr>
        <p:spPr/>
        <p:txBody>
          <a:bodyPr rtlCol="0"/>
          <a:lstStyle/>
          <a:p>
            <a:r>
              <a:rPr lang="fr-FR" b="1" dirty="0" err="1" smtClean="0"/>
              <a:t>Need</a:t>
            </a:r>
            <a:r>
              <a:rPr lang="fr-FR" b="1" dirty="0" smtClean="0"/>
              <a:t> </a:t>
            </a:r>
            <a:r>
              <a:rPr lang="fr-FR" b="1" dirty="0" smtClean="0"/>
              <a:t>of </a:t>
            </a:r>
            <a:r>
              <a:rPr lang="fr-FR" b="1" dirty="0" err="1" smtClean="0"/>
              <a:t>NoSQL</a:t>
            </a:r>
            <a:endParaRPr lang="fr-FR" b="1" dirty="0"/>
          </a:p>
        </p:txBody>
      </p:sp>
      <p:sp>
        <p:nvSpPr>
          <p:cNvPr id="3" name="Espace réservé du contenu 2">
            <a:extLst>
              <a:ext uri="{FF2B5EF4-FFF2-40B4-BE49-F238E27FC236}">
                <a16:creationId xmlns:a16="http://schemas.microsoft.com/office/drawing/2014/main" xmlns="" id="{21CF0C0B-47F1-464B-88EF-B1989663479C}"/>
              </a:ext>
            </a:extLst>
          </p:cNvPr>
          <p:cNvSpPr>
            <a:spLocks noGrp="1"/>
          </p:cNvSpPr>
          <p:nvPr>
            <p:ph idx="1"/>
          </p:nvPr>
        </p:nvSpPr>
        <p:spPr/>
        <p:txBody>
          <a:bodyPr rtlCol="0">
            <a:normAutofit fontScale="77500" lnSpcReduction="20000"/>
          </a:bodyPr>
          <a:lstStyle/>
          <a:p>
            <a:endParaRPr lang="fr-FR" dirty="0" smtClean="0"/>
          </a:p>
          <a:p>
            <a:r>
              <a:rPr lang="en-US" sz="2100" dirty="0" smtClean="0"/>
              <a:t>Explosion </a:t>
            </a:r>
            <a:r>
              <a:rPr lang="en-US" sz="2100" dirty="0" smtClean="0"/>
              <a:t>of social media sites (</a:t>
            </a:r>
            <a:r>
              <a:rPr lang="en-US" sz="2100" dirty="0" err="1" smtClean="0"/>
              <a:t>Facebook</a:t>
            </a:r>
            <a:r>
              <a:rPr lang="en-US" sz="2100" dirty="0" smtClean="0"/>
              <a:t>, Twitter, Google etc.) with large data needs. (</a:t>
            </a:r>
            <a:r>
              <a:rPr lang="en-US" sz="2100" dirty="0" err="1" smtClean="0"/>
              <a:t>S</a:t>
            </a:r>
            <a:r>
              <a:rPr lang="en-US" sz="2100" i="1" dirty="0" err="1" smtClean="0"/>
              <a:t>hardingis</a:t>
            </a:r>
            <a:r>
              <a:rPr lang="en-US" sz="2100" i="1" dirty="0" smtClean="0"/>
              <a:t> a problem)</a:t>
            </a:r>
          </a:p>
          <a:p>
            <a:endParaRPr lang="fr-FR" sz="2100" dirty="0" smtClean="0"/>
          </a:p>
          <a:p>
            <a:r>
              <a:rPr lang="en-US" sz="2100" dirty="0" smtClean="0"/>
              <a:t>Rise </a:t>
            </a:r>
            <a:r>
              <a:rPr lang="en-US" sz="2100" dirty="0" smtClean="0"/>
              <a:t>of cloud-based solutions such as Amazon S3 (simple storage solution).</a:t>
            </a:r>
          </a:p>
          <a:p>
            <a:endParaRPr lang="fr-FR" sz="2100" dirty="0" smtClean="0"/>
          </a:p>
          <a:p>
            <a:r>
              <a:rPr lang="en-US" sz="2100" dirty="0" smtClean="0"/>
              <a:t>Just </a:t>
            </a:r>
            <a:r>
              <a:rPr lang="en-US" sz="2100" dirty="0" smtClean="0"/>
              <a:t>as moving to dynamically-typed languages (Ruby/Groovy), a shift to dynamically-typed data with frequent schema changes.</a:t>
            </a:r>
          </a:p>
          <a:p>
            <a:endParaRPr lang="fr-FR" sz="2100" dirty="0" smtClean="0"/>
          </a:p>
          <a:p>
            <a:r>
              <a:rPr lang="fr-FR" sz="2100" dirty="0" smtClean="0"/>
              <a:t>Expansion </a:t>
            </a:r>
            <a:r>
              <a:rPr lang="fr-FR" sz="2100" dirty="0" smtClean="0"/>
              <a:t>of Open-source </a:t>
            </a:r>
            <a:r>
              <a:rPr lang="fr-FR" sz="2100" dirty="0" err="1" smtClean="0"/>
              <a:t>community</a:t>
            </a:r>
            <a:r>
              <a:rPr lang="fr-FR" sz="2100" dirty="0" smtClean="0"/>
              <a:t>.</a:t>
            </a:r>
          </a:p>
          <a:p>
            <a:endParaRPr lang="fr-FR" sz="2100" dirty="0" smtClean="0"/>
          </a:p>
          <a:p>
            <a:r>
              <a:rPr lang="en-US" sz="2100" dirty="0" err="1" smtClean="0"/>
              <a:t>NoSQL</a:t>
            </a:r>
            <a:r>
              <a:rPr lang="en-US" sz="2100" dirty="0" smtClean="0"/>
              <a:t> </a:t>
            </a:r>
            <a:r>
              <a:rPr lang="en-US" sz="2100" dirty="0" smtClean="0"/>
              <a:t>solution is more acceptable to a client now than a year ago. </a:t>
            </a:r>
          </a:p>
          <a:p>
            <a:pPr marL="0" indent="0" algn="ctr" rtl="0">
              <a:buNone/>
            </a:pPr>
            <a:endParaRPr lang="fr-FR" dirty="0"/>
          </a:p>
        </p:txBody>
      </p:sp>
    </p:spTree>
    <p:extLst>
      <p:ext uri="{BB962C8B-B14F-4D97-AF65-F5344CB8AC3E}">
        <p14:creationId xmlns:p14="http://schemas.microsoft.com/office/powerpoint/2010/main" xmlns="" val="389558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t>Characteristics</a:t>
            </a:r>
            <a:r>
              <a:rPr lang="fr-FR" b="1" dirty="0" smtClean="0"/>
              <a:t> of </a:t>
            </a:r>
            <a:r>
              <a:rPr lang="fr-FR" b="1" dirty="0" err="1" smtClean="0"/>
              <a:t>NoSQL</a:t>
            </a:r>
            <a:endParaRPr lang="fr-FR" b="1" dirty="0"/>
          </a:p>
        </p:txBody>
      </p:sp>
      <p:sp>
        <p:nvSpPr>
          <p:cNvPr id="3" name="Espace réservé du contenu 2"/>
          <p:cNvSpPr>
            <a:spLocks noGrp="1"/>
          </p:cNvSpPr>
          <p:nvPr>
            <p:ph idx="1"/>
          </p:nvPr>
        </p:nvSpPr>
        <p:spPr>
          <a:xfrm>
            <a:off x="818712" y="2222287"/>
            <a:ext cx="10554574" cy="4439770"/>
          </a:xfrm>
        </p:spPr>
        <p:txBody>
          <a:bodyPr>
            <a:normAutofit fontScale="85000" lnSpcReduction="10000"/>
          </a:bodyPr>
          <a:lstStyle/>
          <a:p>
            <a:r>
              <a:rPr lang="en-US" dirty="0" smtClean="0"/>
              <a:t>It’s more than rows in tables—</a:t>
            </a:r>
            <a:r>
              <a:rPr lang="en-US" dirty="0" err="1" smtClean="0"/>
              <a:t>NoSQL</a:t>
            </a:r>
            <a:r>
              <a:rPr lang="en-US" dirty="0" smtClean="0"/>
              <a:t> systems store and retrieve data from many formats: key-value stores, graph databases, column-family (</a:t>
            </a:r>
            <a:r>
              <a:rPr lang="en-US" dirty="0" err="1" smtClean="0"/>
              <a:t>Bigtable</a:t>
            </a:r>
            <a:r>
              <a:rPr lang="en-US" dirty="0" smtClean="0"/>
              <a:t>) stores, document stores, and even rows in tables.</a:t>
            </a:r>
          </a:p>
          <a:p>
            <a:r>
              <a:rPr lang="en-US" dirty="0" smtClean="0"/>
              <a:t>It’s free of joins—</a:t>
            </a:r>
            <a:r>
              <a:rPr lang="en-US" dirty="0" err="1" smtClean="0"/>
              <a:t>NoSQL</a:t>
            </a:r>
            <a:r>
              <a:rPr lang="en-US" dirty="0" smtClean="0"/>
              <a:t> systems allow you to extract your data using simple interfaces without joins.</a:t>
            </a:r>
          </a:p>
          <a:p>
            <a:r>
              <a:rPr lang="en-US" dirty="0" smtClean="0"/>
              <a:t>It’s schema-free—</a:t>
            </a:r>
            <a:r>
              <a:rPr lang="en-US" dirty="0" err="1" smtClean="0"/>
              <a:t>NoSQL</a:t>
            </a:r>
            <a:r>
              <a:rPr lang="en-US" dirty="0" smtClean="0"/>
              <a:t> systems allow you to drag-and-drop your data into a folder and then query it without creating an entity-relational model.</a:t>
            </a:r>
          </a:p>
          <a:p>
            <a:r>
              <a:rPr lang="en-US" dirty="0" smtClean="0"/>
              <a:t>It works on many processors—</a:t>
            </a:r>
            <a:r>
              <a:rPr lang="en-US" dirty="0" err="1" smtClean="0"/>
              <a:t>NoSQL</a:t>
            </a:r>
            <a:r>
              <a:rPr lang="en-US" dirty="0" smtClean="0"/>
              <a:t> systems allow you to store your database on multiple processors and maintain high-speed performance.</a:t>
            </a:r>
          </a:p>
          <a:p>
            <a:r>
              <a:rPr lang="en-US" dirty="0" smtClean="0"/>
              <a:t>It uses shared-nothing commodity computers—Most (but not all) </a:t>
            </a:r>
            <a:r>
              <a:rPr lang="en-US" dirty="0" err="1" smtClean="0"/>
              <a:t>NoSQL</a:t>
            </a:r>
            <a:r>
              <a:rPr lang="en-US" dirty="0" smtClean="0"/>
              <a:t> systems leverage low-cost commodity processors that have separate RAM and disk.</a:t>
            </a:r>
          </a:p>
          <a:p>
            <a:r>
              <a:rPr lang="en-US" dirty="0" smtClean="0"/>
              <a:t>It supports linear scalability—When you add more processors, you get a consistent increase in performance.</a:t>
            </a:r>
          </a:p>
          <a:p>
            <a:r>
              <a:rPr lang="en-US" dirty="0" smtClean="0"/>
              <a:t>It’s innovative—</a:t>
            </a:r>
            <a:r>
              <a:rPr lang="en-US" dirty="0" err="1" smtClean="0"/>
              <a:t>NoSQL</a:t>
            </a:r>
            <a:r>
              <a:rPr lang="en-US" dirty="0" smtClean="0"/>
              <a:t> offers options to a single way of storing, retrieving, and manipulating data. </a:t>
            </a:r>
            <a:r>
              <a:rPr lang="en-US" dirty="0" err="1" smtClean="0"/>
              <a:t>NoSQL</a:t>
            </a:r>
            <a:r>
              <a:rPr lang="en-US" dirty="0" smtClean="0"/>
              <a:t> supporters (also known as </a:t>
            </a:r>
            <a:r>
              <a:rPr lang="en-US" dirty="0" err="1" smtClean="0"/>
              <a:t>NoSQLers</a:t>
            </a:r>
            <a:r>
              <a:rPr lang="en-US" dirty="0" smtClean="0"/>
              <a:t>) have an inclusive</a:t>
            </a:r>
          </a:p>
          <a:p>
            <a:r>
              <a:rPr lang="en-US" dirty="0" smtClean="0"/>
              <a:t>attitude about </a:t>
            </a:r>
            <a:r>
              <a:rPr lang="en-US" dirty="0" err="1" smtClean="0"/>
              <a:t>NoSQL</a:t>
            </a:r>
            <a:r>
              <a:rPr lang="en-US" dirty="0" smtClean="0"/>
              <a:t> and recognize SQL solutions as viable options. To the </a:t>
            </a:r>
            <a:r>
              <a:rPr lang="en-US" dirty="0" err="1" smtClean="0"/>
              <a:t>NoSQL</a:t>
            </a:r>
            <a:r>
              <a:rPr lang="en-US" dirty="0" smtClean="0"/>
              <a:t> community, </a:t>
            </a:r>
            <a:r>
              <a:rPr lang="en-US" dirty="0" err="1" smtClean="0"/>
              <a:t>NoSQL</a:t>
            </a:r>
            <a:r>
              <a:rPr lang="en-US" dirty="0" smtClean="0"/>
              <a:t> means “Not only SQL.”</a:t>
            </a: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t>NoSQL</a:t>
            </a:r>
            <a:r>
              <a:rPr lang="fr-FR" b="1" dirty="0" smtClean="0"/>
              <a:t> Types</a:t>
            </a:r>
            <a:endParaRPr lang="fr-FR" b="1" dirty="0"/>
          </a:p>
        </p:txBody>
      </p:sp>
      <p:sp>
        <p:nvSpPr>
          <p:cNvPr id="3" name="Espace réservé du contenu 2"/>
          <p:cNvSpPr>
            <a:spLocks noGrp="1"/>
          </p:cNvSpPr>
          <p:nvPr>
            <p:ph idx="1"/>
          </p:nvPr>
        </p:nvSpPr>
        <p:spPr>
          <a:xfrm>
            <a:off x="694944" y="2222287"/>
            <a:ext cx="10678342" cy="3636511"/>
          </a:xfrm>
        </p:spPr>
        <p:txBody>
          <a:bodyPr>
            <a:normAutofit lnSpcReduction="10000"/>
          </a:bodyPr>
          <a:lstStyle/>
          <a:p>
            <a:r>
              <a:rPr lang="fr-FR" dirty="0" err="1" smtClean="0"/>
              <a:t>NoSQL</a:t>
            </a:r>
            <a:r>
              <a:rPr lang="fr-FR" dirty="0" smtClean="0"/>
              <a:t> data base are </a:t>
            </a:r>
            <a:r>
              <a:rPr lang="fr-FR" dirty="0" err="1" smtClean="0"/>
              <a:t>classified</a:t>
            </a:r>
            <a:r>
              <a:rPr lang="fr-FR" dirty="0" smtClean="0"/>
              <a:t> </a:t>
            </a:r>
            <a:r>
              <a:rPr lang="fr-FR" dirty="0" err="1" smtClean="0"/>
              <a:t>into</a:t>
            </a:r>
            <a:r>
              <a:rPr lang="fr-FR" dirty="0" smtClean="0"/>
              <a:t> four types</a:t>
            </a:r>
            <a:r>
              <a:rPr lang="fr-FR" dirty="0" smtClean="0"/>
              <a:t>:</a:t>
            </a:r>
          </a:p>
          <a:p>
            <a:endParaRPr lang="fr-FR" dirty="0" smtClean="0"/>
          </a:p>
          <a:p>
            <a:pPr lvl="1">
              <a:buFont typeface="Wingdings" pitchFamily="2" charset="2"/>
              <a:buChar char="v"/>
            </a:pPr>
            <a:r>
              <a:rPr lang="fr-FR" sz="1800" b="1" dirty="0" smtClean="0"/>
              <a:t>Key Value pair </a:t>
            </a:r>
            <a:r>
              <a:rPr lang="fr-FR" sz="1800" b="1" dirty="0" err="1" smtClean="0"/>
              <a:t>based</a:t>
            </a:r>
            <a:endParaRPr lang="fr-FR" sz="1800" b="1" dirty="0" smtClean="0"/>
          </a:p>
          <a:p>
            <a:endParaRPr lang="fr-FR" dirty="0" smtClean="0"/>
          </a:p>
          <a:p>
            <a:pPr lvl="1">
              <a:buFont typeface="Wingdings" pitchFamily="2" charset="2"/>
              <a:buChar char="v"/>
            </a:pPr>
            <a:r>
              <a:rPr lang="fr-FR" sz="1800" b="1" dirty="0" err="1" smtClean="0"/>
              <a:t>Column</a:t>
            </a:r>
            <a:r>
              <a:rPr lang="fr-FR" sz="1800" b="1" dirty="0" smtClean="0"/>
              <a:t> </a:t>
            </a:r>
            <a:r>
              <a:rPr lang="fr-FR" sz="1800" b="1" dirty="0" err="1" smtClean="0"/>
              <a:t>based</a:t>
            </a:r>
            <a:endParaRPr lang="fr-FR" sz="1800" b="1" dirty="0" smtClean="0"/>
          </a:p>
          <a:p>
            <a:endParaRPr lang="fr-FR" dirty="0" smtClean="0"/>
          </a:p>
          <a:p>
            <a:pPr lvl="1">
              <a:buFont typeface="Wingdings" pitchFamily="2" charset="2"/>
              <a:buChar char="v"/>
            </a:pPr>
            <a:r>
              <a:rPr lang="fr-FR" sz="1800" b="1" dirty="0" smtClean="0"/>
              <a:t>Document </a:t>
            </a:r>
            <a:r>
              <a:rPr lang="fr-FR" sz="1800" b="1" dirty="0" err="1" smtClean="0"/>
              <a:t>based</a:t>
            </a:r>
            <a:endParaRPr lang="fr-FR" sz="1800" b="1" dirty="0" smtClean="0"/>
          </a:p>
          <a:p>
            <a:endParaRPr lang="fr-FR" dirty="0" smtClean="0"/>
          </a:p>
          <a:p>
            <a:pPr lvl="1">
              <a:buFont typeface="Wingdings" pitchFamily="2" charset="2"/>
              <a:buChar char="v"/>
            </a:pPr>
            <a:r>
              <a:rPr lang="fr-FR" sz="1800" b="1" dirty="0" smtClean="0"/>
              <a:t>Graph </a:t>
            </a:r>
            <a:r>
              <a:rPr lang="fr-FR" sz="1800" b="1" dirty="0" err="1" smtClean="0"/>
              <a:t>based</a:t>
            </a:r>
            <a:r>
              <a:rPr lang="fr-FR" sz="1800" b="1" dirty="0" smtClean="0"/>
              <a:t> </a:t>
            </a:r>
            <a:endParaRPr lang="fr-FR" sz="1800" b="1" dirty="0" smtClean="0"/>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dirty="0" smtClean="0"/>
              <a:t>Key Value Pair </a:t>
            </a:r>
            <a:r>
              <a:rPr lang="fr-FR" b="1" dirty="0" err="1" smtClean="0"/>
              <a:t>Based</a:t>
            </a:r>
            <a:endParaRPr lang="fr-FR" b="1" dirty="0"/>
          </a:p>
        </p:txBody>
      </p:sp>
      <p:sp>
        <p:nvSpPr>
          <p:cNvPr id="5" name="Espace réservé du contenu 4"/>
          <p:cNvSpPr>
            <a:spLocks noGrp="1"/>
          </p:cNvSpPr>
          <p:nvPr>
            <p:ph sz="half" idx="1"/>
          </p:nvPr>
        </p:nvSpPr>
        <p:spPr>
          <a:xfrm>
            <a:off x="451514" y="2222287"/>
            <a:ext cx="6881974" cy="4105361"/>
          </a:xfrm>
        </p:spPr>
        <p:txBody>
          <a:bodyPr>
            <a:normAutofit/>
          </a:bodyPr>
          <a:lstStyle/>
          <a:p>
            <a:pPr>
              <a:buNone/>
            </a:pPr>
            <a:endParaRPr lang="fr-FR" dirty="0" smtClean="0"/>
          </a:p>
          <a:p>
            <a:r>
              <a:rPr lang="fr-FR" dirty="0" err="1" smtClean="0"/>
              <a:t>Designed</a:t>
            </a:r>
            <a:r>
              <a:rPr lang="fr-FR" dirty="0" smtClean="0"/>
              <a:t> for </a:t>
            </a:r>
            <a:r>
              <a:rPr lang="fr-FR" dirty="0" err="1" smtClean="0"/>
              <a:t>processing</a:t>
            </a:r>
            <a:r>
              <a:rPr lang="fr-FR" dirty="0" smtClean="0"/>
              <a:t> </a:t>
            </a:r>
            <a:r>
              <a:rPr lang="fr-FR" dirty="0" err="1" smtClean="0"/>
              <a:t>dictionary</a:t>
            </a:r>
            <a:r>
              <a:rPr lang="fr-FR" dirty="0" smtClean="0"/>
              <a:t>. </a:t>
            </a:r>
            <a:r>
              <a:rPr lang="fr-FR" dirty="0" err="1" smtClean="0"/>
              <a:t>Dictionaries</a:t>
            </a:r>
            <a:r>
              <a:rPr lang="fr-FR" dirty="0" smtClean="0"/>
              <a:t> </a:t>
            </a:r>
            <a:r>
              <a:rPr lang="fr-FR" dirty="0" err="1" smtClean="0"/>
              <a:t>contain</a:t>
            </a:r>
            <a:r>
              <a:rPr lang="fr-FR" dirty="0" smtClean="0"/>
              <a:t> a collection of records </a:t>
            </a:r>
            <a:r>
              <a:rPr lang="fr-FR" dirty="0" err="1" smtClean="0"/>
              <a:t>having</a:t>
            </a:r>
            <a:r>
              <a:rPr lang="fr-FR" dirty="0" smtClean="0"/>
              <a:t> </a:t>
            </a:r>
            <a:r>
              <a:rPr lang="fr-FR" dirty="0" err="1" smtClean="0"/>
              <a:t>fields</a:t>
            </a:r>
            <a:r>
              <a:rPr lang="fr-FR" dirty="0" smtClean="0"/>
              <a:t> </a:t>
            </a:r>
            <a:r>
              <a:rPr lang="fr-FR" dirty="0" err="1" smtClean="0"/>
              <a:t>containing</a:t>
            </a:r>
            <a:r>
              <a:rPr lang="fr-FR" dirty="0" smtClean="0"/>
              <a:t> data.</a:t>
            </a:r>
          </a:p>
          <a:p>
            <a:r>
              <a:rPr lang="fr-FR" dirty="0" smtClean="0"/>
              <a:t>Records are </a:t>
            </a:r>
            <a:r>
              <a:rPr lang="fr-FR" dirty="0" err="1" smtClean="0"/>
              <a:t>stored</a:t>
            </a:r>
            <a:r>
              <a:rPr lang="fr-FR" dirty="0" smtClean="0"/>
              <a:t> and </a:t>
            </a:r>
            <a:r>
              <a:rPr lang="fr-FR" dirty="0" err="1" smtClean="0"/>
              <a:t>retrieved</a:t>
            </a:r>
            <a:r>
              <a:rPr lang="fr-FR" dirty="0" smtClean="0"/>
              <a:t> </a:t>
            </a:r>
            <a:r>
              <a:rPr lang="fr-FR" dirty="0" err="1" smtClean="0"/>
              <a:t>using</a:t>
            </a:r>
            <a:r>
              <a:rPr lang="fr-FR" dirty="0" smtClean="0"/>
              <a:t> a </a:t>
            </a:r>
            <a:r>
              <a:rPr lang="fr-FR" dirty="0" err="1" smtClean="0"/>
              <a:t>key</a:t>
            </a:r>
            <a:r>
              <a:rPr lang="fr-FR" dirty="0" smtClean="0"/>
              <a:t> </a:t>
            </a:r>
            <a:r>
              <a:rPr lang="fr-FR" dirty="0" err="1" smtClean="0"/>
              <a:t>that</a:t>
            </a:r>
            <a:r>
              <a:rPr lang="fr-FR" dirty="0" smtClean="0"/>
              <a:t> </a:t>
            </a:r>
            <a:r>
              <a:rPr lang="fr-FR" dirty="0" err="1" smtClean="0"/>
              <a:t>uniquely</a:t>
            </a:r>
            <a:r>
              <a:rPr lang="fr-FR" dirty="0" smtClean="0"/>
              <a:t> identifies the record, and </a:t>
            </a:r>
            <a:r>
              <a:rPr lang="fr-FR" dirty="0" err="1" smtClean="0"/>
              <a:t>is</a:t>
            </a:r>
            <a:r>
              <a:rPr lang="fr-FR" dirty="0" smtClean="0"/>
              <a:t> </a:t>
            </a:r>
            <a:r>
              <a:rPr lang="fr-FR" dirty="0" err="1" smtClean="0"/>
              <a:t>used</a:t>
            </a:r>
            <a:r>
              <a:rPr lang="fr-FR" dirty="0" smtClean="0"/>
              <a:t> to </a:t>
            </a:r>
            <a:r>
              <a:rPr lang="fr-FR" dirty="0" err="1" smtClean="0"/>
              <a:t>quickly</a:t>
            </a:r>
            <a:r>
              <a:rPr lang="fr-FR" dirty="0" smtClean="0"/>
              <a:t> </a:t>
            </a:r>
            <a:r>
              <a:rPr lang="fr-FR" dirty="0" err="1" smtClean="0"/>
              <a:t>find</a:t>
            </a:r>
            <a:r>
              <a:rPr lang="fr-FR" dirty="0" smtClean="0"/>
              <a:t> the data </a:t>
            </a:r>
            <a:r>
              <a:rPr lang="fr-FR" dirty="0" err="1" smtClean="0"/>
              <a:t>within</a:t>
            </a:r>
            <a:r>
              <a:rPr lang="fr-FR" dirty="0" smtClean="0"/>
              <a:t> the </a:t>
            </a:r>
            <a:r>
              <a:rPr lang="fr-FR" dirty="0" err="1" smtClean="0"/>
              <a:t>database</a:t>
            </a:r>
            <a:r>
              <a:rPr lang="fr-FR" dirty="0" smtClean="0"/>
              <a:t>.</a:t>
            </a:r>
          </a:p>
          <a:p>
            <a:pPr>
              <a:buNone/>
            </a:pPr>
            <a:r>
              <a:rPr lang="fr-FR" b="1" dirty="0" err="1" smtClean="0">
                <a:solidFill>
                  <a:schemeClr val="accent1">
                    <a:lumMod val="75000"/>
                  </a:schemeClr>
                </a:solidFill>
              </a:rPr>
              <a:t>Example</a:t>
            </a:r>
            <a:r>
              <a:rPr lang="fr-FR" dirty="0" smtClean="0"/>
              <a:t>: </a:t>
            </a:r>
            <a:r>
              <a:rPr lang="fr-FR" dirty="0" err="1" smtClean="0"/>
              <a:t>CouchDB</a:t>
            </a:r>
            <a:r>
              <a:rPr lang="fr-FR" dirty="0" smtClean="0"/>
              <a:t>, Oracle </a:t>
            </a:r>
            <a:r>
              <a:rPr lang="fr-FR" dirty="0" err="1" smtClean="0"/>
              <a:t>NoSQL</a:t>
            </a:r>
            <a:r>
              <a:rPr lang="fr-FR" dirty="0" smtClean="0"/>
              <a:t> </a:t>
            </a:r>
            <a:r>
              <a:rPr lang="fr-FR" dirty="0" err="1" smtClean="0"/>
              <a:t>Database</a:t>
            </a:r>
            <a:r>
              <a:rPr lang="fr-FR" dirty="0" smtClean="0"/>
              <a:t>, </a:t>
            </a:r>
            <a:r>
              <a:rPr lang="fr-FR" dirty="0" err="1" smtClean="0"/>
              <a:t>Riak</a:t>
            </a:r>
            <a:r>
              <a:rPr lang="fr-FR" dirty="0" smtClean="0"/>
              <a:t> etc.</a:t>
            </a:r>
          </a:p>
          <a:p>
            <a:pPr>
              <a:buNone/>
            </a:pPr>
            <a:r>
              <a:rPr lang="fr-FR" dirty="0" err="1" smtClean="0">
                <a:solidFill>
                  <a:srgbClr val="00B050"/>
                </a:solidFill>
              </a:rPr>
              <a:t>We</a:t>
            </a:r>
            <a:r>
              <a:rPr lang="fr-FR" dirty="0" smtClean="0">
                <a:solidFill>
                  <a:srgbClr val="00B050"/>
                </a:solidFill>
              </a:rPr>
              <a:t> use </a:t>
            </a:r>
            <a:r>
              <a:rPr lang="fr-FR" dirty="0" err="1" smtClean="0">
                <a:solidFill>
                  <a:srgbClr val="00B050"/>
                </a:solidFill>
              </a:rPr>
              <a:t>it</a:t>
            </a:r>
            <a:r>
              <a:rPr lang="fr-FR" dirty="0" smtClean="0">
                <a:solidFill>
                  <a:srgbClr val="00B050"/>
                </a:solidFill>
              </a:rPr>
              <a:t> </a:t>
            </a:r>
            <a:r>
              <a:rPr lang="fr-FR" dirty="0" smtClean="0"/>
              <a:t>for </a:t>
            </a:r>
            <a:r>
              <a:rPr lang="fr-FR" dirty="0" err="1" smtClean="0"/>
              <a:t>storing</a:t>
            </a:r>
            <a:r>
              <a:rPr lang="fr-FR" dirty="0" smtClean="0"/>
              <a:t> session information, user profiles, </a:t>
            </a:r>
            <a:r>
              <a:rPr lang="fr-FR" dirty="0" err="1" smtClean="0"/>
              <a:t>preferences</a:t>
            </a:r>
            <a:r>
              <a:rPr lang="fr-FR" dirty="0" smtClean="0"/>
              <a:t>, shopping </a:t>
            </a:r>
            <a:r>
              <a:rPr lang="fr-FR" dirty="0" err="1" smtClean="0"/>
              <a:t>cart</a:t>
            </a:r>
            <a:r>
              <a:rPr lang="fr-FR" dirty="0" smtClean="0"/>
              <a:t> data.</a:t>
            </a:r>
          </a:p>
          <a:p>
            <a:pPr>
              <a:buNone/>
            </a:pPr>
            <a:r>
              <a:rPr lang="fr-FR" dirty="0" err="1" smtClean="0">
                <a:solidFill>
                  <a:srgbClr val="00B050"/>
                </a:solidFill>
              </a:rPr>
              <a:t>We</a:t>
            </a:r>
            <a:r>
              <a:rPr lang="fr-FR" dirty="0" smtClean="0">
                <a:solidFill>
                  <a:srgbClr val="00B050"/>
                </a:solidFill>
              </a:rPr>
              <a:t> </a:t>
            </a:r>
            <a:r>
              <a:rPr lang="fr-FR" dirty="0" err="1" smtClean="0">
                <a:solidFill>
                  <a:srgbClr val="00B050"/>
                </a:solidFill>
              </a:rPr>
              <a:t>would</a:t>
            </a:r>
            <a:r>
              <a:rPr lang="fr-FR" dirty="0" smtClean="0">
                <a:solidFill>
                  <a:srgbClr val="00B050"/>
                </a:solidFill>
              </a:rPr>
              <a:t> </a:t>
            </a:r>
            <a:r>
              <a:rPr lang="fr-FR" dirty="0" err="1" smtClean="0">
                <a:solidFill>
                  <a:srgbClr val="00B050"/>
                </a:solidFill>
              </a:rPr>
              <a:t>avoid</a:t>
            </a:r>
            <a:r>
              <a:rPr lang="fr-FR" dirty="0" smtClean="0">
                <a:solidFill>
                  <a:srgbClr val="00B050"/>
                </a:solidFill>
              </a:rPr>
              <a:t> </a:t>
            </a:r>
            <a:r>
              <a:rPr lang="fr-FR" dirty="0" err="1" smtClean="0">
                <a:solidFill>
                  <a:srgbClr val="00B050"/>
                </a:solidFill>
              </a:rPr>
              <a:t>it</a:t>
            </a:r>
            <a:r>
              <a:rPr lang="fr-FR" dirty="0" smtClean="0">
                <a:solidFill>
                  <a:srgbClr val="00B050"/>
                </a:solidFill>
              </a:rPr>
              <a:t> </a:t>
            </a:r>
            <a:r>
              <a:rPr lang="fr-FR" dirty="0" err="1" smtClean="0"/>
              <a:t>when</a:t>
            </a:r>
            <a:r>
              <a:rPr lang="fr-FR" dirty="0" smtClean="0"/>
              <a:t> </a:t>
            </a:r>
            <a:r>
              <a:rPr lang="fr-FR" dirty="0" err="1" smtClean="0"/>
              <a:t>we</a:t>
            </a:r>
            <a:r>
              <a:rPr lang="fr-FR" dirty="0" smtClean="0"/>
              <a:t> </a:t>
            </a:r>
            <a:r>
              <a:rPr lang="fr-FR" dirty="0" err="1" smtClean="0"/>
              <a:t>need</a:t>
            </a:r>
            <a:r>
              <a:rPr lang="fr-FR" dirty="0" smtClean="0"/>
              <a:t> to </a:t>
            </a:r>
            <a:r>
              <a:rPr lang="fr-FR" dirty="0" err="1" smtClean="0"/>
              <a:t>query</a:t>
            </a:r>
            <a:r>
              <a:rPr lang="fr-FR" dirty="0" smtClean="0"/>
              <a:t> data </a:t>
            </a:r>
            <a:r>
              <a:rPr lang="fr-FR" dirty="0" err="1" smtClean="0"/>
              <a:t>having</a:t>
            </a:r>
            <a:r>
              <a:rPr lang="fr-FR" dirty="0" smtClean="0"/>
              <a:t> </a:t>
            </a:r>
            <a:r>
              <a:rPr lang="fr-FR" dirty="0" err="1" smtClean="0"/>
              <a:t>relationships</a:t>
            </a:r>
            <a:r>
              <a:rPr lang="fr-FR" dirty="0" smtClean="0"/>
              <a:t> </a:t>
            </a:r>
            <a:r>
              <a:rPr lang="fr-FR" dirty="0" err="1" smtClean="0"/>
              <a:t>between</a:t>
            </a:r>
            <a:r>
              <a:rPr lang="fr-FR" dirty="0" smtClean="0"/>
              <a:t> </a:t>
            </a:r>
            <a:r>
              <a:rPr lang="fr-FR" dirty="0" err="1" smtClean="0"/>
              <a:t>entities</a:t>
            </a:r>
            <a:r>
              <a:rPr lang="fr-FR" dirty="0" smtClean="0"/>
              <a:t>. </a:t>
            </a:r>
            <a:endParaRPr lang="fr-FR" dirty="0"/>
          </a:p>
        </p:txBody>
      </p:sp>
      <p:pic>
        <p:nvPicPr>
          <p:cNvPr id="1026" name="Picture 2"/>
          <p:cNvPicPr>
            <a:picLocks noGrp="1" noChangeAspect="1" noChangeArrowheads="1"/>
          </p:cNvPicPr>
          <p:nvPr>
            <p:ph sz="quarter" idx="13"/>
          </p:nvPr>
        </p:nvPicPr>
        <p:blipFill>
          <a:blip r:embed="rId2"/>
          <a:srcRect/>
          <a:stretch>
            <a:fillRect/>
          </a:stretch>
        </p:blipFill>
        <p:spPr bwMode="auto">
          <a:xfrm>
            <a:off x="7351776" y="374650"/>
            <a:ext cx="4143690" cy="5486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b="1" dirty="0" smtClean="0"/>
              <a:t>Document </a:t>
            </a:r>
            <a:r>
              <a:rPr lang="fr-FR" b="1" dirty="0" err="1" smtClean="0"/>
              <a:t>Based</a:t>
            </a:r>
            <a:endParaRPr lang="fr-FR" b="1" dirty="0"/>
          </a:p>
        </p:txBody>
      </p:sp>
      <p:sp>
        <p:nvSpPr>
          <p:cNvPr id="6" name="Espace réservé du contenu 5"/>
          <p:cNvSpPr>
            <a:spLocks noGrp="1"/>
          </p:cNvSpPr>
          <p:nvPr>
            <p:ph sz="half" idx="1"/>
          </p:nvPr>
        </p:nvSpPr>
        <p:spPr>
          <a:xfrm>
            <a:off x="256032" y="2222287"/>
            <a:ext cx="5961888" cy="4361393"/>
          </a:xfrm>
        </p:spPr>
        <p:txBody>
          <a:bodyPr>
            <a:normAutofit lnSpcReduction="10000"/>
          </a:bodyPr>
          <a:lstStyle/>
          <a:p>
            <a:pPr>
              <a:buNone/>
            </a:pPr>
            <a:r>
              <a:rPr lang="fr-FR" dirty="0" smtClean="0"/>
              <a:t>     The data base store </a:t>
            </a:r>
            <a:r>
              <a:rPr lang="fr-FR" dirty="0" err="1" smtClean="0"/>
              <a:t>sand</a:t>
            </a:r>
            <a:r>
              <a:rPr lang="fr-FR" dirty="0" smtClean="0"/>
              <a:t> </a:t>
            </a:r>
            <a:r>
              <a:rPr lang="fr-FR" dirty="0" err="1" smtClean="0"/>
              <a:t>retrieves</a:t>
            </a:r>
            <a:r>
              <a:rPr lang="fr-FR" dirty="0" smtClean="0"/>
              <a:t> documents. It stores documents in the value part of the </a:t>
            </a:r>
            <a:r>
              <a:rPr lang="fr-FR" dirty="0" err="1" smtClean="0"/>
              <a:t>key</a:t>
            </a:r>
            <a:r>
              <a:rPr lang="fr-FR" dirty="0" smtClean="0"/>
              <a:t>-value store</a:t>
            </a:r>
            <a:r>
              <a:rPr lang="fr-FR" dirty="0" smtClean="0"/>
              <a:t>.</a:t>
            </a:r>
          </a:p>
          <a:p>
            <a:pPr>
              <a:buNone/>
            </a:pPr>
            <a:r>
              <a:rPr lang="fr-FR" dirty="0" smtClean="0"/>
              <a:t>      Self-</a:t>
            </a:r>
            <a:r>
              <a:rPr lang="fr-FR" dirty="0" err="1" smtClean="0"/>
              <a:t>describing</a:t>
            </a:r>
            <a:r>
              <a:rPr lang="fr-FR" dirty="0" smtClean="0"/>
              <a:t>, </a:t>
            </a:r>
            <a:r>
              <a:rPr lang="fr-FR" dirty="0" err="1" smtClean="0"/>
              <a:t>hierarchical</a:t>
            </a:r>
            <a:r>
              <a:rPr lang="fr-FR" dirty="0" smtClean="0"/>
              <a:t> </a:t>
            </a:r>
            <a:r>
              <a:rPr lang="fr-FR" dirty="0" err="1" smtClean="0"/>
              <a:t>tree</a:t>
            </a:r>
            <a:r>
              <a:rPr lang="fr-FR" dirty="0" smtClean="0"/>
              <a:t> data structures </a:t>
            </a:r>
            <a:r>
              <a:rPr lang="fr-FR" dirty="0" err="1" smtClean="0"/>
              <a:t>consisting</a:t>
            </a:r>
            <a:r>
              <a:rPr lang="fr-FR" dirty="0" smtClean="0"/>
              <a:t> of </a:t>
            </a:r>
            <a:r>
              <a:rPr lang="fr-FR" dirty="0" err="1" smtClean="0"/>
              <a:t>maps</a:t>
            </a:r>
            <a:r>
              <a:rPr lang="fr-FR" dirty="0" smtClean="0"/>
              <a:t>, collections, and </a:t>
            </a:r>
            <a:r>
              <a:rPr lang="fr-FR" dirty="0" err="1" smtClean="0"/>
              <a:t>scalar</a:t>
            </a:r>
            <a:r>
              <a:rPr lang="fr-FR" dirty="0" smtClean="0"/>
              <a:t> values</a:t>
            </a:r>
            <a:r>
              <a:rPr lang="fr-FR" dirty="0" smtClean="0"/>
              <a:t>.</a:t>
            </a:r>
          </a:p>
          <a:p>
            <a:pPr>
              <a:buNone/>
            </a:pPr>
            <a:r>
              <a:rPr lang="fr-FR" b="1" dirty="0" smtClean="0">
                <a:solidFill>
                  <a:schemeClr val="accent1">
                    <a:lumMod val="75000"/>
                  </a:schemeClr>
                </a:solidFill>
              </a:rPr>
              <a:t>     </a:t>
            </a:r>
            <a:r>
              <a:rPr lang="fr-FR" b="1" dirty="0" err="1" smtClean="0">
                <a:solidFill>
                  <a:schemeClr val="accent1">
                    <a:lumMod val="75000"/>
                  </a:schemeClr>
                </a:solidFill>
              </a:rPr>
              <a:t>Example</a:t>
            </a:r>
            <a:r>
              <a:rPr lang="fr-FR" b="1" dirty="0" smtClean="0">
                <a:solidFill>
                  <a:schemeClr val="accent1">
                    <a:lumMod val="75000"/>
                  </a:schemeClr>
                </a:solidFill>
              </a:rPr>
              <a:t>: </a:t>
            </a:r>
            <a:r>
              <a:rPr lang="fr-FR" dirty="0" err="1" smtClean="0"/>
              <a:t>LotusNotes</a:t>
            </a:r>
            <a:r>
              <a:rPr lang="fr-FR" dirty="0" smtClean="0"/>
              <a:t>, </a:t>
            </a:r>
            <a:r>
              <a:rPr lang="fr-FR" dirty="0" err="1" smtClean="0"/>
              <a:t>MongoDB</a:t>
            </a:r>
            <a:r>
              <a:rPr lang="fr-FR" dirty="0" smtClean="0"/>
              <a:t>, </a:t>
            </a:r>
            <a:r>
              <a:rPr lang="fr-FR" dirty="0" err="1" smtClean="0"/>
              <a:t>CouchDB</a:t>
            </a:r>
            <a:r>
              <a:rPr lang="fr-FR" dirty="0" smtClean="0"/>
              <a:t>, </a:t>
            </a:r>
            <a:r>
              <a:rPr lang="fr-FR" dirty="0" err="1" smtClean="0"/>
              <a:t>OrientDB</a:t>
            </a:r>
            <a:r>
              <a:rPr lang="fr-FR" dirty="0" smtClean="0"/>
              <a:t>, </a:t>
            </a:r>
            <a:r>
              <a:rPr lang="fr-FR" dirty="0" err="1" smtClean="0"/>
              <a:t>RavenDB</a:t>
            </a:r>
            <a:r>
              <a:rPr lang="fr-FR" dirty="0" smtClean="0"/>
              <a:t>.</a:t>
            </a:r>
          </a:p>
          <a:p>
            <a:r>
              <a:rPr lang="fr-FR" dirty="0" err="1" smtClean="0">
                <a:solidFill>
                  <a:srgbClr val="00B050"/>
                </a:solidFill>
              </a:rPr>
              <a:t>We</a:t>
            </a:r>
            <a:r>
              <a:rPr lang="fr-FR" dirty="0" smtClean="0">
                <a:solidFill>
                  <a:srgbClr val="00B050"/>
                </a:solidFill>
              </a:rPr>
              <a:t> use </a:t>
            </a:r>
            <a:r>
              <a:rPr lang="fr-FR" dirty="0" err="1" smtClean="0">
                <a:solidFill>
                  <a:srgbClr val="00B050"/>
                </a:solidFill>
              </a:rPr>
              <a:t>it</a:t>
            </a:r>
            <a:r>
              <a:rPr lang="fr-FR" dirty="0" smtClean="0">
                <a:solidFill>
                  <a:srgbClr val="00B050"/>
                </a:solidFill>
              </a:rPr>
              <a:t> </a:t>
            </a:r>
            <a:r>
              <a:rPr lang="fr-FR" dirty="0" smtClean="0"/>
              <a:t>for content management </a:t>
            </a:r>
            <a:r>
              <a:rPr lang="fr-FR" dirty="0" err="1" smtClean="0"/>
              <a:t>systems</a:t>
            </a:r>
            <a:r>
              <a:rPr lang="fr-FR" dirty="0" smtClean="0"/>
              <a:t>, </a:t>
            </a:r>
            <a:r>
              <a:rPr lang="fr-FR" dirty="0" err="1" smtClean="0"/>
              <a:t>blogging</a:t>
            </a:r>
            <a:r>
              <a:rPr lang="fr-FR" dirty="0" smtClean="0"/>
              <a:t> </a:t>
            </a:r>
            <a:r>
              <a:rPr lang="fr-FR" dirty="0" err="1" smtClean="0"/>
              <a:t>platforms</a:t>
            </a:r>
            <a:r>
              <a:rPr lang="fr-FR" dirty="0" smtClean="0"/>
              <a:t>, </a:t>
            </a:r>
            <a:r>
              <a:rPr lang="fr-FR" dirty="0" err="1" smtClean="0"/>
              <a:t>we</a:t>
            </a:r>
            <a:r>
              <a:rPr lang="fr-FR" dirty="0" smtClean="0"/>
              <a:t> </a:t>
            </a:r>
            <a:r>
              <a:rPr lang="fr-FR" dirty="0" err="1" smtClean="0"/>
              <a:t>banalytics</a:t>
            </a:r>
            <a:r>
              <a:rPr lang="fr-FR" dirty="0" smtClean="0"/>
              <a:t>, real-time </a:t>
            </a:r>
            <a:r>
              <a:rPr lang="fr-FR" dirty="0" err="1" smtClean="0"/>
              <a:t>analytics,e-commerce</a:t>
            </a:r>
            <a:r>
              <a:rPr lang="fr-FR" dirty="0" smtClean="0"/>
              <a:t> applications</a:t>
            </a:r>
            <a:r>
              <a:rPr lang="fr-FR" dirty="0" smtClean="0"/>
              <a:t>.</a:t>
            </a:r>
          </a:p>
          <a:p>
            <a:r>
              <a:rPr lang="fr-FR" dirty="0" err="1" smtClean="0">
                <a:solidFill>
                  <a:srgbClr val="00B050"/>
                </a:solidFill>
              </a:rPr>
              <a:t>We</a:t>
            </a:r>
            <a:r>
              <a:rPr lang="fr-FR" dirty="0" smtClean="0">
                <a:solidFill>
                  <a:srgbClr val="00B050"/>
                </a:solidFill>
              </a:rPr>
              <a:t> </a:t>
            </a:r>
            <a:r>
              <a:rPr lang="fr-FR" dirty="0" err="1" smtClean="0">
                <a:solidFill>
                  <a:srgbClr val="00B050"/>
                </a:solidFill>
              </a:rPr>
              <a:t>would</a:t>
            </a:r>
            <a:r>
              <a:rPr lang="fr-FR" dirty="0" smtClean="0">
                <a:solidFill>
                  <a:srgbClr val="00B050"/>
                </a:solidFill>
              </a:rPr>
              <a:t> </a:t>
            </a:r>
            <a:r>
              <a:rPr lang="fr-FR" dirty="0" err="1" smtClean="0">
                <a:solidFill>
                  <a:srgbClr val="00B050"/>
                </a:solidFill>
              </a:rPr>
              <a:t>avoid</a:t>
            </a:r>
            <a:r>
              <a:rPr lang="fr-FR" dirty="0" smtClean="0">
                <a:solidFill>
                  <a:srgbClr val="00B050"/>
                </a:solidFill>
              </a:rPr>
              <a:t> </a:t>
            </a:r>
            <a:r>
              <a:rPr lang="fr-FR" dirty="0" err="1" smtClean="0">
                <a:solidFill>
                  <a:srgbClr val="00B050"/>
                </a:solidFill>
              </a:rPr>
              <a:t>it</a:t>
            </a:r>
            <a:r>
              <a:rPr lang="fr-FR" dirty="0" smtClean="0">
                <a:solidFill>
                  <a:srgbClr val="00B050"/>
                </a:solidFill>
              </a:rPr>
              <a:t> </a:t>
            </a:r>
            <a:r>
              <a:rPr lang="fr-FR" dirty="0" smtClean="0"/>
              <a:t>for </a:t>
            </a:r>
            <a:r>
              <a:rPr lang="fr-FR" dirty="0" err="1" smtClean="0"/>
              <a:t>systems</a:t>
            </a:r>
            <a:r>
              <a:rPr lang="fr-FR" dirty="0" smtClean="0"/>
              <a:t> </a:t>
            </a:r>
            <a:r>
              <a:rPr lang="fr-FR" dirty="0" err="1" smtClean="0"/>
              <a:t>that</a:t>
            </a:r>
            <a:r>
              <a:rPr lang="fr-FR" dirty="0" smtClean="0"/>
              <a:t> </a:t>
            </a:r>
            <a:r>
              <a:rPr lang="fr-FR" dirty="0" err="1" smtClean="0"/>
              <a:t>need</a:t>
            </a:r>
            <a:r>
              <a:rPr lang="fr-FR" dirty="0" smtClean="0"/>
              <a:t> </a:t>
            </a:r>
            <a:r>
              <a:rPr lang="fr-FR" dirty="0" err="1" smtClean="0"/>
              <a:t>complex</a:t>
            </a:r>
            <a:r>
              <a:rPr lang="fr-FR" dirty="0" smtClean="0"/>
              <a:t> transactions </a:t>
            </a:r>
            <a:r>
              <a:rPr lang="fr-FR" dirty="0" err="1" smtClean="0"/>
              <a:t>spanning</a:t>
            </a:r>
            <a:r>
              <a:rPr lang="fr-FR" dirty="0" smtClean="0"/>
              <a:t> multiple </a:t>
            </a:r>
            <a:r>
              <a:rPr lang="fr-FR" dirty="0" err="1" smtClean="0"/>
              <a:t>operations</a:t>
            </a:r>
            <a:r>
              <a:rPr lang="fr-FR" dirty="0" smtClean="0"/>
              <a:t> </a:t>
            </a:r>
            <a:r>
              <a:rPr lang="fr-FR" dirty="0" err="1" smtClean="0"/>
              <a:t>orqueries</a:t>
            </a:r>
            <a:r>
              <a:rPr lang="fr-FR" dirty="0" smtClean="0"/>
              <a:t> </a:t>
            </a:r>
            <a:r>
              <a:rPr lang="fr-FR" dirty="0" err="1" smtClean="0"/>
              <a:t>against</a:t>
            </a:r>
            <a:r>
              <a:rPr lang="fr-FR" dirty="0" smtClean="0"/>
              <a:t> </a:t>
            </a:r>
            <a:r>
              <a:rPr lang="fr-FR" dirty="0" err="1" smtClean="0"/>
              <a:t>varying</a:t>
            </a:r>
            <a:r>
              <a:rPr lang="fr-FR" dirty="0" smtClean="0"/>
              <a:t> </a:t>
            </a:r>
            <a:r>
              <a:rPr lang="fr-FR" dirty="0" err="1" smtClean="0"/>
              <a:t>aggre</a:t>
            </a:r>
            <a:r>
              <a:rPr lang="fr-FR" dirty="0" smtClean="0"/>
              <a:t> </a:t>
            </a:r>
            <a:r>
              <a:rPr lang="fr-FR" dirty="0" err="1" smtClean="0"/>
              <a:t>gate</a:t>
            </a:r>
            <a:r>
              <a:rPr lang="fr-FR" dirty="0" smtClean="0"/>
              <a:t> structures </a:t>
            </a:r>
            <a:endParaRPr lang="fr-FR" dirty="0"/>
          </a:p>
        </p:txBody>
      </p:sp>
      <p:pic>
        <p:nvPicPr>
          <p:cNvPr id="3074" name="Picture 2"/>
          <p:cNvPicPr>
            <a:picLocks noGrp="1" noChangeAspect="1" noChangeArrowheads="1"/>
          </p:cNvPicPr>
          <p:nvPr>
            <p:ph sz="quarter" idx="13"/>
          </p:nvPr>
        </p:nvPicPr>
        <p:blipFill>
          <a:blip r:embed="rId2"/>
          <a:srcRect/>
          <a:stretch>
            <a:fillRect/>
          </a:stretch>
        </p:blipFill>
        <p:spPr bwMode="auto">
          <a:xfrm>
            <a:off x="6895211" y="877824"/>
            <a:ext cx="5296789" cy="488289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E63FF28-EDA9-498B-BF3A-243D718DD7DF}"/>
              </a:ext>
            </a:extLst>
          </p:cNvPr>
          <p:cNvSpPr>
            <a:spLocks noGrp="1"/>
          </p:cNvSpPr>
          <p:nvPr>
            <p:ph type="title"/>
          </p:nvPr>
        </p:nvSpPr>
        <p:spPr/>
        <p:txBody>
          <a:bodyPr rtlCol="0"/>
          <a:lstStyle/>
          <a:p>
            <a:r>
              <a:rPr lang="fr-FR" b="1" dirty="0" err="1" smtClean="0"/>
              <a:t>Column</a:t>
            </a:r>
            <a:r>
              <a:rPr lang="fr-FR" b="1" dirty="0" smtClean="0"/>
              <a:t> </a:t>
            </a:r>
            <a:r>
              <a:rPr lang="fr-FR" b="1" dirty="0" err="1" smtClean="0"/>
              <a:t>based</a:t>
            </a:r>
            <a:endParaRPr lang="fr-FR" b="1" dirty="0"/>
          </a:p>
        </p:txBody>
      </p:sp>
      <p:sp>
        <p:nvSpPr>
          <p:cNvPr id="3" name="Espace réservé du contenu 2">
            <a:extLst>
              <a:ext uri="{FF2B5EF4-FFF2-40B4-BE49-F238E27FC236}">
                <a16:creationId xmlns:a16="http://schemas.microsoft.com/office/drawing/2014/main" xmlns="" id="{6A720854-4AFC-4B68-944A-8A368C9A8619}"/>
              </a:ext>
            </a:extLst>
          </p:cNvPr>
          <p:cNvSpPr>
            <a:spLocks noGrp="1"/>
          </p:cNvSpPr>
          <p:nvPr>
            <p:ph sz="half" idx="1"/>
          </p:nvPr>
        </p:nvSpPr>
        <p:spPr/>
        <p:txBody>
          <a:bodyPr rtlCol="0">
            <a:normAutofit fontScale="77500" lnSpcReduction="20000"/>
          </a:bodyPr>
          <a:lstStyle/>
          <a:p>
            <a:pPr>
              <a:buNone/>
            </a:pPr>
            <a:r>
              <a:rPr lang="fr-FR" dirty="0" smtClean="0"/>
              <a:t>     It store data as </a:t>
            </a:r>
            <a:r>
              <a:rPr lang="fr-FR" dirty="0" err="1" smtClean="0"/>
              <a:t>Column</a:t>
            </a:r>
            <a:r>
              <a:rPr lang="fr-FR" dirty="0" smtClean="0"/>
              <a:t> </a:t>
            </a:r>
            <a:r>
              <a:rPr lang="fr-FR" dirty="0" err="1" smtClean="0"/>
              <a:t>families</a:t>
            </a:r>
            <a:r>
              <a:rPr lang="fr-FR" dirty="0" smtClean="0"/>
              <a:t> </a:t>
            </a:r>
            <a:r>
              <a:rPr lang="fr-FR" dirty="0" err="1" smtClean="0"/>
              <a:t>containing</a:t>
            </a:r>
            <a:r>
              <a:rPr lang="fr-FR" dirty="0" smtClean="0"/>
              <a:t> </a:t>
            </a:r>
            <a:r>
              <a:rPr lang="fr-FR" dirty="0" err="1" smtClean="0"/>
              <a:t>rows</a:t>
            </a:r>
            <a:r>
              <a:rPr lang="fr-FR" dirty="0" smtClean="0"/>
              <a:t> </a:t>
            </a:r>
            <a:r>
              <a:rPr lang="fr-FR" dirty="0" err="1" smtClean="0"/>
              <a:t>that</a:t>
            </a:r>
            <a:r>
              <a:rPr lang="fr-FR" dirty="0" smtClean="0"/>
              <a:t> have </a:t>
            </a:r>
            <a:r>
              <a:rPr lang="fr-FR" dirty="0" err="1" smtClean="0"/>
              <a:t>many</a:t>
            </a:r>
            <a:r>
              <a:rPr lang="fr-FR" dirty="0" smtClean="0"/>
              <a:t> </a:t>
            </a:r>
            <a:r>
              <a:rPr lang="fr-FR" dirty="0" err="1" smtClean="0"/>
              <a:t>columns</a:t>
            </a:r>
            <a:r>
              <a:rPr lang="fr-FR" dirty="0" smtClean="0"/>
              <a:t> </a:t>
            </a:r>
            <a:r>
              <a:rPr lang="fr-FR" dirty="0" err="1" smtClean="0"/>
              <a:t>associated</a:t>
            </a:r>
            <a:r>
              <a:rPr lang="fr-FR" dirty="0" smtClean="0"/>
              <a:t> </a:t>
            </a:r>
            <a:r>
              <a:rPr lang="fr-FR" dirty="0" err="1" smtClean="0"/>
              <a:t>with</a:t>
            </a:r>
            <a:r>
              <a:rPr lang="fr-FR" dirty="0" smtClean="0"/>
              <a:t> </a:t>
            </a:r>
            <a:r>
              <a:rPr lang="fr-FR" dirty="0" err="1" smtClean="0"/>
              <a:t>arow</a:t>
            </a:r>
            <a:r>
              <a:rPr lang="fr-FR" dirty="0" smtClean="0"/>
              <a:t> </a:t>
            </a:r>
            <a:r>
              <a:rPr lang="fr-FR" dirty="0" err="1" smtClean="0"/>
              <a:t>key</a:t>
            </a:r>
            <a:r>
              <a:rPr lang="fr-FR" dirty="0" smtClean="0"/>
              <a:t>. </a:t>
            </a:r>
            <a:r>
              <a:rPr lang="fr-FR" dirty="0" err="1" smtClean="0"/>
              <a:t>Each</a:t>
            </a:r>
            <a:r>
              <a:rPr lang="fr-FR" dirty="0" smtClean="0"/>
              <a:t> </a:t>
            </a:r>
            <a:r>
              <a:rPr lang="fr-FR" dirty="0" err="1" smtClean="0"/>
              <a:t>row</a:t>
            </a:r>
            <a:r>
              <a:rPr lang="fr-FR" dirty="0" smtClean="0"/>
              <a:t> </a:t>
            </a:r>
            <a:r>
              <a:rPr lang="fr-FR" dirty="0" err="1" smtClean="0"/>
              <a:t>can</a:t>
            </a:r>
            <a:r>
              <a:rPr lang="fr-FR" dirty="0" smtClean="0"/>
              <a:t> have </a:t>
            </a:r>
            <a:r>
              <a:rPr lang="fr-FR" dirty="0" err="1" smtClean="0"/>
              <a:t>different</a:t>
            </a:r>
            <a:r>
              <a:rPr lang="fr-FR" dirty="0" smtClean="0"/>
              <a:t> </a:t>
            </a:r>
            <a:r>
              <a:rPr lang="fr-FR" dirty="0" err="1" smtClean="0"/>
              <a:t>columns</a:t>
            </a:r>
            <a:r>
              <a:rPr lang="fr-FR" dirty="0" smtClean="0"/>
              <a:t>.</a:t>
            </a:r>
          </a:p>
          <a:p>
            <a:pPr>
              <a:buNone/>
            </a:pPr>
            <a:r>
              <a:rPr lang="fr-FR" dirty="0" smtClean="0"/>
              <a:t>     </a:t>
            </a:r>
            <a:r>
              <a:rPr lang="fr-FR" dirty="0" err="1" smtClean="0"/>
              <a:t>Column</a:t>
            </a:r>
            <a:r>
              <a:rPr lang="fr-FR" dirty="0" smtClean="0"/>
              <a:t> </a:t>
            </a:r>
            <a:r>
              <a:rPr lang="fr-FR" dirty="0" err="1" smtClean="0"/>
              <a:t>families</a:t>
            </a:r>
            <a:r>
              <a:rPr lang="fr-FR" dirty="0" smtClean="0"/>
              <a:t> are groups offre </a:t>
            </a:r>
            <a:r>
              <a:rPr lang="fr-FR" dirty="0" err="1" smtClean="0"/>
              <a:t>lated</a:t>
            </a:r>
            <a:r>
              <a:rPr lang="fr-FR" dirty="0" smtClean="0"/>
              <a:t> data </a:t>
            </a:r>
            <a:r>
              <a:rPr lang="fr-FR" dirty="0" err="1" smtClean="0"/>
              <a:t>that</a:t>
            </a:r>
            <a:r>
              <a:rPr lang="fr-FR" dirty="0" smtClean="0"/>
              <a:t> </a:t>
            </a:r>
            <a:r>
              <a:rPr lang="fr-FR" dirty="0" err="1" smtClean="0"/>
              <a:t>is</a:t>
            </a:r>
            <a:r>
              <a:rPr lang="fr-FR" dirty="0" smtClean="0"/>
              <a:t> </a:t>
            </a:r>
            <a:r>
              <a:rPr lang="fr-FR" dirty="0" err="1" smtClean="0"/>
              <a:t>accessed</a:t>
            </a:r>
            <a:r>
              <a:rPr lang="fr-FR" dirty="0" smtClean="0"/>
              <a:t> </a:t>
            </a:r>
            <a:r>
              <a:rPr lang="fr-FR" dirty="0" err="1" smtClean="0"/>
              <a:t>together</a:t>
            </a:r>
            <a:r>
              <a:rPr lang="fr-FR" dirty="0" smtClean="0"/>
              <a:t>.</a:t>
            </a:r>
          </a:p>
          <a:p>
            <a:pPr>
              <a:buNone/>
            </a:pPr>
            <a:r>
              <a:rPr lang="fr-FR" b="1" dirty="0" smtClean="0">
                <a:solidFill>
                  <a:schemeClr val="accent1">
                    <a:lumMod val="75000"/>
                  </a:schemeClr>
                </a:solidFill>
              </a:rPr>
              <a:t>    </a:t>
            </a:r>
            <a:r>
              <a:rPr lang="fr-FR" b="1" dirty="0" err="1" smtClean="0">
                <a:solidFill>
                  <a:schemeClr val="accent1">
                    <a:lumMod val="75000"/>
                  </a:schemeClr>
                </a:solidFill>
              </a:rPr>
              <a:t>Example</a:t>
            </a:r>
            <a:r>
              <a:rPr lang="fr-FR" b="1" dirty="0" smtClean="0">
                <a:solidFill>
                  <a:schemeClr val="accent1">
                    <a:lumMod val="75000"/>
                  </a:schemeClr>
                </a:solidFill>
              </a:rPr>
              <a:t>: </a:t>
            </a:r>
            <a:r>
              <a:rPr lang="fr-FR" dirty="0" smtClean="0"/>
              <a:t>Cassandra, </a:t>
            </a:r>
            <a:r>
              <a:rPr lang="fr-FR" dirty="0" err="1" smtClean="0"/>
              <a:t>HBase</a:t>
            </a:r>
            <a:r>
              <a:rPr lang="fr-FR" dirty="0" smtClean="0"/>
              <a:t>, </a:t>
            </a:r>
            <a:r>
              <a:rPr lang="fr-FR" dirty="0" err="1" smtClean="0"/>
              <a:t>Hypertable</a:t>
            </a:r>
            <a:r>
              <a:rPr lang="fr-FR" dirty="0" smtClean="0"/>
              <a:t>, and Amazon </a:t>
            </a:r>
            <a:r>
              <a:rPr lang="fr-FR" dirty="0" err="1" smtClean="0"/>
              <a:t>DynamoDB</a:t>
            </a:r>
            <a:r>
              <a:rPr lang="fr-FR" dirty="0" smtClean="0"/>
              <a:t>.</a:t>
            </a:r>
          </a:p>
          <a:p>
            <a:r>
              <a:rPr lang="fr-FR" dirty="0" err="1" smtClean="0">
                <a:solidFill>
                  <a:srgbClr val="00B050"/>
                </a:solidFill>
              </a:rPr>
              <a:t>We</a:t>
            </a:r>
            <a:r>
              <a:rPr lang="fr-FR" dirty="0" smtClean="0">
                <a:solidFill>
                  <a:srgbClr val="00B050"/>
                </a:solidFill>
              </a:rPr>
              <a:t> use </a:t>
            </a:r>
            <a:r>
              <a:rPr lang="fr-FR" dirty="0" err="1" smtClean="0">
                <a:solidFill>
                  <a:srgbClr val="00B050"/>
                </a:solidFill>
              </a:rPr>
              <a:t>it</a:t>
            </a:r>
            <a:r>
              <a:rPr lang="fr-FR" dirty="0" smtClean="0">
                <a:solidFill>
                  <a:srgbClr val="00B050"/>
                </a:solidFill>
              </a:rPr>
              <a:t> </a:t>
            </a:r>
            <a:r>
              <a:rPr lang="fr-FR" dirty="0" smtClean="0"/>
              <a:t>for content management </a:t>
            </a:r>
            <a:r>
              <a:rPr lang="fr-FR" dirty="0" err="1" smtClean="0"/>
              <a:t>systems</a:t>
            </a:r>
            <a:r>
              <a:rPr lang="fr-FR" dirty="0" smtClean="0"/>
              <a:t>, </a:t>
            </a:r>
            <a:r>
              <a:rPr lang="fr-FR" dirty="0" err="1" smtClean="0"/>
              <a:t>blogging</a:t>
            </a:r>
            <a:r>
              <a:rPr lang="fr-FR" dirty="0" smtClean="0"/>
              <a:t> </a:t>
            </a:r>
            <a:r>
              <a:rPr lang="fr-FR" dirty="0" err="1" smtClean="0"/>
              <a:t>platforms</a:t>
            </a:r>
            <a:r>
              <a:rPr lang="fr-FR" dirty="0" smtClean="0"/>
              <a:t>, log </a:t>
            </a:r>
            <a:r>
              <a:rPr lang="fr-FR" dirty="0" err="1" smtClean="0"/>
              <a:t>aggregation</a:t>
            </a:r>
            <a:r>
              <a:rPr lang="fr-FR" dirty="0" smtClean="0"/>
              <a:t>.</a:t>
            </a:r>
          </a:p>
          <a:p>
            <a:r>
              <a:rPr lang="fr-FR" dirty="0" err="1" smtClean="0">
                <a:solidFill>
                  <a:srgbClr val="00B050"/>
                </a:solidFill>
              </a:rPr>
              <a:t>We</a:t>
            </a:r>
            <a:r>
              <a:rPr lang="fr-FR" dirty="0" smtClean="0">
                <a:solidFill>
                  <a:srgbClr val="00B050"/>
                </a:solidFill>
              </a:rPr>
              <a:t> </a:t>
            </a:r>
            <a:r>
              <a:rPr lang="fr-FR" dirty="0" err="1" smtClean="0">
                <a:solidFill>
                  <a:srgbClr val="00B050"/>
                </a:solidFill>
              </a:rPr>
              <a:t>would</a:t>
            </a:r>
            <a:r>
              <a:rPr lang="fr-FR" dirty="0" smtClean="0">
                <a:solidFill>
                  <a:srgbClr val="00B050"/>
                </a:solidFill>
              </a:rPr>
              <a:t> </a:t>
            </a:r>
            <a:r>
              <a:rPr lang="fr-FR" dirty="0" err="1" smtClean="0">
                <a:solidFill>
                  <a:srgbClr val="00B050"/>
                </a:solidFill>
              </a:rPr>
              <a:t>avoid</a:t>
            </a:r>
            <a:r>
              <a:rPr lang="fr-FR" dirty="0" smtClean="0">
                <a:solidFill>
                  <a:srgbClr val="00B050"/>
                </a:solidFill>
              </a:rPr>
              <a:t> </a:t>
            </a:r>
            <a:r>
              <a:rPr lang="fr-FR" dirty="0" err="1" smtClean="0">
                <a:solidFill>
                  <a:srgbClr val="00B050"/>
                </a:solidFill>
              </a:rPr>
              <a:t>it</a:t>
            </a:r>
            <a:r>
              <a:rPr lang="fr-FR" dirty="0" smtClean="0">
                <a:solidFill>
                  <a:srgbClr val="00B050"/>
                </a:solidFill>
              </a:rPr>
              <a:t> </a:t>
            </a:r>
            <a:r>
              <a:rPr lang="fr-FR" dirty="0" smtClean="0"/>
              <a:t>for </a:t>
            </a:r>
            <a:r>
              <a:rPr lang="fr-FR" dirty="0" err="1" smtClean="0"/>
              <a:t>systems</a:t>
            </a:r>
            <a:r>
              <a:rPr lang="fr-FR" dirty="0" smtClean="0"/>
              <a:t> </a:t>
            </a:r>
            <a:r>
              <a:rPr lang="fr-FR" dirty="0" err="1" smtClean="0"/>
              <a:t>that</a:t>
            </a:r>
            <a:r>
              <a:rPr lang="fr-FR" dirty="0" smtClean="0"/>
              <a:t> are </a:t>
            </a:r>
            <a:r>
              <a:rPr lang="fr-FR" dirty="0" err="1" smtClean="0"/>
              <a:t>inearly</a:t>
            </a:r>
            <a:r>
              <a:rPr lang="fr-FR" dirty="0" smtClean="0"/>
              <a:t> </a:t>
            </a:r>
            <a:r>
              <a:rPr lang="fr-FR" dirty="0" err="1" smtClean="0"/>
              <a:t>development</a:t>
            </a:r>
            <a:r>
              <a:rPr lang="fr-FR" dirty="0" smtClean="0"/>
              <a:t>, </a:t>
            </a:r>
            <a:r>
              <a:rPr lang="fr-FR" dirty="0" err="1" smtClean="0"/>
              <a:t>changing</a:t>
            </a:r>
            <a:r>
              <a:rPr lang="fr-FR" dirty="0" smtClean="0"/>
              <a:t> </a:t>
            </a:r>
            <a:r>
              <a:rPr lang="fr-FR" dirty="0" err="1" smtClean="0"/>
              <a:t>query</a:t>
            </a:r>
            <a:r>
              <a:rPr lang="fr-FR" dirty="0" smtClean="0"/>
              <a:t> patterns</a:t>
            </a:r>
            <a:r>
              <a:rPr lang="fr-FR" dirty="0" smtClean="0"/>
              <a:t>. </a:t>
            </a:r>
            <a:endParaRPr lang="fr-FR" dirty="0"/>
          </a:p>
        </p:txBody>
      </p:sp>
      <p:pic>
        <p:nvPicPr>
          <p:cNvPr id="2050" name="Picture 2"/>
          <p:cNvPicPr>
            <a:picLocks noGrp="1" noChangeAspect="1" noChangeArrowheads="1"/>
          </p:cNvPicPr>
          <p:nvPr>
            <p:ph sz="half" idx="2"/>
          </p:nvPr>
        </p:nvPicPr>
        <p:blipFill>
          <a:blip r:embed="rId3"/>
          <a:srcRect/>
          <a:stretch>
            <a:fillRect/>
          </a:stretch>
        </p:blipFill>
        <p:spPr bwMode="auto">
          <a:xfrm>
            <a:off x="6354763" y="2212848"/>
            <a:ext cx="5553075" cy="3986784"/>
          </a:xfrm>
          <a:prstGeom prst="rect">
            <a:avLst/>
          </a:prstGeom>
          <a:noFill/>
          <a:ln w="9525">
            <a:noFill/>
            <a:miter lim="800000"/>
            <a:headEnd/>
            <a:tailEnd/>
          </a:ln>
        </p:spPr>
      </p:pic>
    </p:spTree>
    <p:extLst>
      <p:ext uri="{BB962C8B-B14F-4D97-AF65-F5344CB8AC3E}">
        <p14:creationId xmlns:p14="http://schemas.microsoft.com/office/powerpoint/2010/main" xmlns="" val="337891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b="1" dirty="0" smtClean="0"/>
              <a:t>Graph </a:t>
            </a:r>
            <a:r>
              <a:rPr lang="fr-FR" b="1" dirty="0" err="1" smtClean="0"/>
              <a:t>Based</a:t>
            </a:r>
            <a:endParaRPr lang="fr-FR" b="1" dirty="0"/>
          </a:p>
        </p:txBody>
      </p:sp>
      <p:sp>
        <p:nvSpPr>
          <p:cNvPr id="6" name="Espace réservé du contenu 5"/>
          <p:cNvSpPr>
            <a:spLocks noGrp="1"/>
          </p:cNvSpPr>
          <p:nvPr>
            <p:ph sz="half" idx="1"/>
          </p:nvPr>
        </p:nvSpPr>
        <p:spPr/>
        <p:txBody>
          <a:bodyPr>
            <a:normAutofit fontScale="85000" lnSpcReduction="20000"/>
          </a:bodyPr>
          <a:lstStyle/>
          <a:p>
            <a:r>
              <a:rPr lang="fr-FR" dirty="0" smtClean="0"/>
              <a:t>Store </a:t>
            </a:r>
            <a:r>
              <a:rPr lang="fr-FR" dirty="0" err="1" smtClean="0"/>
              <a:t>entities</a:t>
            </a:r>
            <a:r>
              <a:rPr lang="fr-FR" dirty="0" smtClean="0"/>
              <a:t> and </a:t>
            </a:r>
            <a:r>
              <a:rPr lang="fr-FR" dirty="0" err="1" smtClean="0"/>
              <a:t>relationships</a:t>
            </a:r>
            <a:r>
              <a:rPr lang="fr-FR" dirty="0" smtClean="0"/>
              <a:t> </a:t>
            </a:r>
            <a:r>
              <a:rPr lang="fr-FR" dirty="0" err="1" smtClean="0"/>
              <a:t>between</a:t>
            </a:r>
            <a:r>
              <a:rPr lang="fr-FR" dirty="0" smtClean="0"/>
              <a:t> </a:t>
            </a:r>
            <a:r>
              <a:rPr lang="fr-FR" dirty="0" err="1" smtClean="0"/>
              <a:t>these</a:t>
            </a:r>
            <a:r>
              <a:rPr lang="fr-FR" dirty="0" smtClean="0"/>
              <a:t> </a:t>
            </a:r>
            <a:r>
              <a:rPr lang="fr-FR" dirty="0" err="1" smtClean="0"/>
              <a:t>entities</a:t>
            </a:r>
            <a:r>
              <a:rPr lang="fr-FR" dirty="0" smtClean="0"/>
              <a:t> as </a:t>
            </a:r>
            <a:r>
              <a:rPr lang="fr-FR" dirty="0" err="1" smtClean="0"/>
              <a:t>nodes</a:t>
            </a:r>
            <a:r>
              <a:rPr lang="fr-FR" dirty="0" smtClean="0"/>
              <a:t> and </a:t>
            </a:r>
            <a:r>
              <a:rPr lang="fr-FR" dirty="0" err="1" smtClean="0"/>
              <a:t>edges</a:t>
            </a:r>
            <a:r>
              <a:rPr lang="fr-FR" dirty="0" smtClean="0"/>
              <a:t> of </a:t>
            </a:r>
            <a:r>
              <a:rPr lang="fr-FR" dirty="0" err="1" smtClean="0"/>
              <a:t>agraph</a:t>
            </a:r>
            <a:r>
              <a:rPr lang="fr-FR" dirty="0" smtClean="0"/>
              <a:t> </a:t>
            </a:r>
            <a:r>
              <a:rPr lang="fr-FR" dirty="0" err="1" smtClean="0"/>
              <a:t>respectively</a:t>
            </a:r>
            <a:r>
              <a:rPr lang="fr-FR" dirty="0" smtClean="0"/>
              <a:t>. </a:t>
            </a:r>
            <a:r>
              <a:rPr lang="fr-FR" dirty="0" err="1" smtClean="0"/>
              <a:t>Entitie</a:t>
            </a:r>
            <a:r>
              <a:rPr lang="fr-FR" dirty="0" smtClean="0"/>
              <a:t> </a:t>
            </a:r>
            <a:r>
              <a:rPr lang="fr-FR" dirty="0" err="1" smtClean="0"/>
              <a:t>shave</a:t>
            </a:r>
            <a:r>
              <a:rPr lang="fr-FR" dirty="0" smtClean="0"/>
              <a:t> </a:t>
            </a:r>
            <a:r>
              <a:rPr lang="fr-FR" dirty="0" err="1" smtClean="0"/>
              <a:t>properties</a:t>
            </a:r>
            <a:r>
              <a:rPr lang="fr-FR" dirty="0" smtClean="0"/>
              <a:t>.</a:t>
            </a:r>
          </a:p>
          <a:p>
            <a:r>
              <a:rPr lang="fr-FR" dirty="0" err="1" smtClean="0"/>
              <a:t>Traversing</a:t>
            </a:r>
            <a:r>
              <a:rPr lang="fr-FR" dirty="0" smtClean="0"/>
              <a:t> the </a:t>
            </a:r>
            <a:r>
              <a:rPr lang="fr-FR" dirty="0" err="1" smtClean="0"/>
              <a:t>relationships</a:t>
            </a:r>
            <a:r>
              <a:rPr lang="fr-FR" dirty="0" smtClean="0"/>
              <a:t> </a:t>
            </a:r>
            <a:r>
              <a:rPr lang="fr-FR" dirty="0" err="1" smtClean="0"/>
              <a:t>is</a:t>
            </a:r>
            <a:r>
              <a:rPr lang="fr-FR" dirty="0" smtClean="0"/>
              <a:t> </a:t>
            </a:r>
            <a:r>
              <a:rPr lang="fr-FR" dirty="0" err="1" smtClean="0"/>
              <a:t>very</a:t>
            </a:r>
            <a:r>
              <a:rPr lang="fr-FR" dirty="0" smtClean="0"/>
              <a:t> </a:t>
            </a:r>
            <a:r>
              <a:rPr lang="fr-FR" dirty="0" err="1" smtClean="0"/>
              <a:t>fast</a:t>
            </a:r>
            <a:r>
              <a:rPr lang="fr-FR" dirty="0" smtClean="0"/>
              <a:t> as </a:t>
            </a:r>
            <a:r>
              <a:rPr lang="fr-FR" dirty="0" err="1" smtClean="0"/>
              <a:t>relationship</a:t>
            </a:r>
            <a:r>
              <a:rPr lang="fr-FR" dirty="0" smtClean="0"/>
              <a:t> </a:t>
            </a:r>
            <a:r>
              <a:rPr lang="fr-FR" dirty="0" err="1" smtClean="0"/>
              <a:t>between</a:t>
            </a:r>
            <a:r>
              <a:rPr lang="fr-FR" dirty="0" smtClean="0"/>
              <a:t> </a:t>
            </a:r>
            <a:r>
              <a:rPr lang="fr-FR" dirty="0" err="1" smtClean="0"/>
              <a:t>nodes</a:t>
            </a:r>
            <a:r>
              <a:rPr lang="fr-FR" dirty="0" smtClean="0"/>
              <a:t> </a:t>
            </a:r>
            <a:r>
              <a:rPr lang="fr-FR" dirty="0" err="1" smtClean="0"/>
              <a:t>is</a:t>
            </a:r>
            <a:r>
              <a:rPr lang="fr-FR" dirty="0" smtClean="0"/>
              <a:t> not </a:t>
            </a:r>
            <a:r>
              <a:rPr lang="fr-FR" dirty="0" err="1" smtClean="0"/>
              <a:t>calculated</a:t>
            </a:r>
            <a:r>
              <a:rPr lang="fr-FR" dirty="0" smtClean="0"/>
              <a:t> </a:t>
            </a:r>
            <a:r>
              <a:rPr lang="fr-FR" dirty="0" err="1" smtClean="0"/>
              <a:t>at</a:t>
            </a:r>
            <a:r>
              <a:rPr lang="fr-FR" dirty="0" smtClean="0"/>
              <a:t> </a:t>
            </a:r>
            <a:r>
              <a:rPr lang="fr-FR" dirty="0" err="1" smtClean="0"/>
              <a:t>query</a:t>
            </a:r>
            <a:r>
              <a:rPr lang="fr-FR" dirty="0" smtClean="0"/>
              <a:t> time but </a:t>
            </a:r>
            <a:r>
              <a:rPr lang="fr-FR" dirty="0" err="1" smtClean="0"/>
              <a:t>is</a:t>
            </a:r>
            <a:r>
              <a:rPr lang="fr-FR" dirty="0" smtClean="0"/>
              <a:t> </a:t>
            </a:r>
            <a:r>
              <a:rPr lang="fr-FR" dirty="0" err="1" smtClean="0"/>
              <a:t>actually</a:t>
            </a:r>
            <a:r>
              <a:rPr lang="fr-FR" dirty="0" smtClean="0"/>
              <a:t> </a:t>
            </a:r>
            <a:r>
              <a:rPr lang="fr-FR" dirty="0" err="1" smtClean="0"/>
              <a:t>persisted</a:t>
            </a:r>
            <a:r>
              <a:rPr lang="fr-FR" dirty="0" smtClean="0"/>
              <a:t> as a </a:t>
            </a:r>
            <a:r>
              <a:rPr lang="fr-FR" dirty="0" err="1" smtClean="0"/>
              <a:t>relationship</a:t>
            </a:r>
            <a:r>
              <a:rPr lang="fr-FR" dirty="0" smtClean="0"/>
              <a:t>.</a:t>
            </a:r>
          </a:p>
          <a:p>
            <a:pPr>
              <a:buNone/>
            </a:pPr>
            <a:r>
              <a:rPr lang="fr-FR" b="1" dirty="0" err="1" smtClean="0">
                <a:solidFill>
                  <a:schemeClr val="accent1">
                    <a:lumMod val="75000"/>
                  </a:schemeClr>
                </a:solidFill>
              </a:rPr>
              <a:t>Example</a:t>
            </a:r>
            <a:r>
              <a:rPr lang="fr-FR" b="1" dirty="0" smtClean="0">
                <a:solidFill>
                  <a:schemeClr val="accent1">
                    <a:lumMod val="75000"/>
                  </a:schemeClr>
                </a:solidFill>
              </a:rPr>
              <a:t>: </a:t>
            </a:r>
            <a:r>
              <a:rPr lang="fr-FR" dirty="0" smtClean="0"/>
              <a:t>Neo4J, </a:t>
            </a:r>
            <a:r>
              <a:rPr lang="fr-FR" dirty="0" err="1" smtClean="0"/>
              <a:t>Infinite</a:t>
            </a:r>
            <a:r>
              <a:rPr lang="fr-FR" dirty="0" smtClean="0"/>
              <a:t> Graph, </a:t>
            </a:r>
            <a:r>
              <a:rPr lang="fr-FR" dirty="0" err="1" smtClean="0"/>
              <a:t>OrientDB</a:t>
            </a:r>
            <a:r>
              <a:rPr lang="fr-FR" dirty="0" smtClean="0"/>
              <a:t>, </a:t>
            </a:r>
            <a:r>
              <a:rPr lang="fr-FR" dirty="0" err="1" smtClean="0"/>
              <a:t>FlockDB</a:t>
            </a:r>
            <a:r>
              <a:rPr lang="fr-FR" dirty="0" smtClean="0"/>
              <a:t>.</a:t>
            </a:r>
          </a:p>
          <a:p>
            <a:pPr>
              <a:buNone/>
            </a:pPr>
            <a:r>
              <a:rPr lang="fr-FR" dirty="0" smtClean="0">
                <a:solidFill>
                  <a:srgbClr val="00B050"/>
                </a:solidFill>
              </a:rPr>
              <a:t>It </a:t>
            </a:r>
            <a:r>
              <a:rPr lang="fr-FR" dirty="0" err="1" smtClean="0">
                <a:solidFill>
                  <a:srgbClr val="00B050"/>
                </a:solidFill>
              </a:rPr>
              <a:t>is</a:t>
            </a:r>
            <a:r>
              <a:rPr lang="fr-FR" dirty="0" smtClean="0">
                <a:solidFill>
                  <a:srgbClr val="00B050"/>
                </a:solidFill>
              </a:rPr>
              <a:t> </a:t>
            </a:r>
            <a:r>
              <a:rPr lang="fr-FR" dirty="0" err="1" smtClean="0">
                <a:solidFill>
                  <a:srgbClr val="00B050"/>
                </a:solidFill>
              </a:rPr>
              <a:t>well</a:t>
            </a:r>
            <a:r>
              <a:rPr lang="fr-FR" dirty="0" smtClean="0">
                <a:solidFill>
                  <a:srgbClr val="00B050"/>
                </a:solidFill>
              </a:rPr>
              <a:t> </a:t>
            </a:r>
            <a:r>
              <a:rPr lang="fr-FR" dirty="0" err="1" smtClean="0">
                <a:solidFill>
                  <a:srgbClr val="00B050"/>
                </a:solidFill>
              </a:rPr>
              <a:t>suited</a:t>
            </a:r>
            <a:r>
              <a:rPr lang="fr-FR" dirty="0" smtClean="0">
                <a:solidFill>
                  <a:srgbClr val="00B050"/>
                </a:solidFill>
              </a:rPr>
              <a:t> for </a:t>
            </a:r>
            <a:r>
              <a:rPr lang="fr-FR" dirty="0" err="1" smtClean="0"/>
              <a:t>connected</a:t>
            </a:r>
            <a:r>
              <a:rPr lang="fr-FR" dirty="0" smtClean="0"/>
              <a:t> data, </a:t>
            </a:r>
            <a:r>
              <a:rPr lang="fr-FR" dirty="0" err="1" smtClean="0"/>
              <a:t>such</a:t>
            </a:r>
            <a:r>
              <a:rPr lang="fr-FR" dirty="0" smtClean="0"/>
              <a:t> as social net </a:t>
            </a:r>
            <a:r>
              <a:rPr lang="fr-FR" dirty="0" err="1" smtClean="0"/>
              <a:t>works</a:t>
            </a:r>
            <a:r>
              <a:rPr lang="fr-FR" dirty="0" smtClean="0"/>
              <a:t>, spatial data, </a:t>
            </a:r>
            <a:r>
              <a:rPr lang="fr-FR" dirty="0" err="1" smtClean="0"/>
              <a:t>routing</a:t>
            </a:r>
            <a:r>
              <a:rPr lang="fr-FR" dirty="0" smtClean="0"/>
              <a:t> information for </a:t>
            </a:r>
            <a:r>
              <a:rPr lang="fr-FR" dirty="0" err="1" smtClean="0"/>
              <a:t>goods</a:t>
            </a:r>
            <a:r>
              <a:rPr lang="fr-FR" dirty="0" smtClean="0"/>
              <a:t> and </a:t>
            </a:r>
            <a:r>
              <a:rPr lang="fr-FR" dirty="0" err="1" smtClean="0"/>
              <a:t>supply</a:t>
            </a:r>
            <a:r>
              <a:rPr lang="fr-FR" dirty="0" smtClean="0"/>
              <a:t>. </a:t>
            </a:r>
            <a:endParaRPr lang="fr-FR" dirty="0"/>
          </a:p>
        </p:txBody>
      </p:sp>
      <p:pic>
        <p:nvPicPr>
          <p:cNvPr id="4098" name="Picture 2"/>
          <p:cNvPicPr>
            <a:picLocks noGrp="1" noChangeAspect="1" noChangeArrowheads="1"/>
          </p:cNvPicPr>
          <p:nvPr>
            <p:ph sz="half" idx="2"/>
          </p:nvPr>
        </p:nvPicPr>
        <p:blipFill>
          <a:blip r:embed="rId2"/>
          <a:srcRect/>
          <a:stretch>
            <a:fillRect/>
          </a:stretch>
        </p:blipFill>
        <p:spPr bwMode="auto">
          <a:xfrm>
            <a:off x="6708585" y="2222500"/>
            <a:ext cx="4845431" cy="36385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45182065_win32">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Office_30478150_TF45182065" id="{4F34BD9E-3787-4122-98F6-077A3E6C11B9}" vid="{8C93215E-E775-442C-A6AE-2C32A8BBE29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2.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tf45182065_win32</Template>
  <TotalTime>0</TotalTime>
  <Words>1192</Words>
  <Application>Microsoft Office PowerPoint</Application>
  <PresentationFormat>Personnalisé</PresentationFormat>
  <Paragraphs>121</Paragraphs>
  <Slides>13</Slides>
  <Notes>6</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tf45182065_win32</vt:lpstr>
      <vt:lpstr>PRESENTATION NoSQL</vt:lpstr>
      <vt:lpstr> What is NoSQL </vt:lpstr>
      <vt:lpstr>Need of NoSQL</vt:lpstr>
      <vt:lpstr>Characteristics of NoSQL</vt:lpstr>
      <vt:lpstr>NoSQL Types</vt:lpstr>
      <vt:lpstr>Key Value Pair Based</vt:lpstr>
      <vt:lpstr>Document Based</vt:lpstr>
      <vt:lpstr>Column based</vt:lpstr>
      <vt:lpstr>Graph Based</vt:lpstr>
      <vt:lpstr>CAP Theorem</vt:lpstr>
      <vt:lpstr>ACID THEOREM</vt:lpstr>
      <vt:lpstr>Advantages of NoSQL</vt:lpstr>
      <vt:lpstr>What is not provided by NoSQL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2020-09-08T15:00:40Z</dcterms:created>
  <dcterms:modified xsi:type="dcterms:W3CDTF">2020-09-08T16:47:10Z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