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7"/>
  </p:notesMasterIdLst>
  <p:handoutMasterIdLst>
    <p:handoutMasterId r:id="rId8"/>
  </p:handoutMasterIdLst>
  <p:sldIdLst>
    <p:sldId id="284" r:id="rId2"/>
    <p:sldId id="285" r:id="rId3"/>
    <p:sldId id="286" r:id="rId4"/>
    <p:sldId id="287" r:id="rId5"/>
    <p:sldId id="28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 savoir plus" id="{2CC34DB2-6590-42C0-AD4B-A04C6060184E}">
          <p14:sldIdLst>
            <p14:sldId id="284"/>
            <p14:sldId id="285"/>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10B748-EA40-4668-98E8-E24129A8E968}" type="datetime1">
              <a:rPr lang="fr-FR" smtClean="0"/>
              <a:t>07/01/2022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0F4E9AA-8B68-4026-826F-95F859DBBF5A}" type="datetime1">
              <a:rPr lang="fr-FR" noProof="0" smtClean="0"/>
              <a:t>07/01/2022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01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15795666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40861877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p>
        </p:txBody>
      </p:sp>
      <p:sp>
        <p:nvSpPr>
          <p:cNvPr id="3" name="Espace réservé du contenu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D73AFFA-A6F2-4B06-B935-9E8D85E79903}" type="datetime1">
              <a:rPr lang="fr-FR" noProof="0" smtClean="0"/>
              <a:t>07/01/2022</a:t>
            </a:fld>
            <a:endParaRPr lang="fr-FR" noProof="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3624655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p>
        </p:txBody>
      </p:sp>
      <p:sp>
        <p:nvSpPr>
          <p:cNvPr id="7" name="Espace réservé du contenu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Modifiez les styles du texte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p>
        </p:txBody>
      </p:sp>
    </p:spTree>
    <p:extLst>
      <p:ext uri="{BB962C8B-B14F-4D97-AF65-F5344CB8AC3E}">
        <p14:creationId xmlns:p14="http://schemas.microsoft.com/office/powerpoint/2010/main" val="204809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0351942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6" name="Slide Number Placeholder 5"/>
          <p:cNvSpPr>
            <a:spLocks noGrp="1"/>
          </p:cNvSpPr>
          <p:nvPr>
            <p:ph type="sldNum" sz="quarter" idx="12"/>
          </p:nvPr>
        </p:nvSpPr>
        <p:spPr/>
        <p:txBody>
          <a:bodyPr/>
          <a:lstStyle/>
          <a:p>
            <a:pPr rtl="0"/>
            <a:fld id="{9860EDB8-5305-433F-BE41-D7A86D811DB3}" type="slidenum">
              <a:rPr lang="fr-FR" noProof="0" smtClean="0"/>
              <a:pPr/>
              <a:t>‹N°›</a:t>
            </a:fld>
            <a:endParaRPr lang="fr-FR" noProof="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923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9681673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9" name="Slide Number Placeholder 8"/>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1293586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5" name="Slide Number Placeholder 4"/>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308552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fr-FR" noProof="0"/>
          </a:p>
        </p:txBody>
      </p:sp>
      <p:sp>
        <p:nvSpPr>
          <p:cNvPr id="9" name="Slide Number Placeholder 8"/>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8047769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rtl="0"/>
            <a:fld id="{61B589D6-0A3B-49A2-A2F1-A1288C62EC4C}" type="datetime1">
              <a:rPr lang="fr-FR" noProof="0" smtClean="0"/>
              <a:t>07/01/2022</a:t>
            </a:fld>
            <a:endParaRPr lang="fr-FR" noProof="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rtl="0"/>
            <a:endParaRPr lang="fr-FR" noProof="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8154650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61B589D6-0A3B-49A2-A2F1-A1288C62EC4C}" type="datetime1">
              <a:rPr lang="fr-FR" noProof="0" smtClean="0"/>
              <a:t>07/01/2022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7" name="Slide Number Placeholder 6"/>
          <p:cNvSpPr>
            <a:spLocks noGrp="1"/>
          </p:cNvSpPr>
          <p:nvPr>
            <p:ph type="sldNum" sz="quarter" idx="12"/>
          </p:nvPr>
        </p:nvSpPr>
        <p:spPr/>
        <p:txBody>
          <a:bodyPr/>
          <a:lstStyle/>
          <a:p>
            <a:pPr rtl="0"/>
            <a:fld id="{9860EDB8-5305-433F-BE41-D7A86D811DB3}" type="slidenum">
              <a:rPr lang="fr-FR" noProof="0" smtClean="0"/>
              <a:pPr/>
              <a:t>‹N°›</a:t>
            </a:fld>
            <a:endParaRPr lang="fr-FR" noProof="0"/>
          </a:p>
        </p:txBody>
      </p:sp>
    </p:spTree>
    <p:extLst>
      <p:ext uri="{BB962C8B-B14F-4D97-AF65-F5344CB8AC3E}">
        <p14:creationId xmlns:p14="http://schemas.microsoft.com/office/powerpoint/2010/main" val="25825865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rtl="0"/>
            <a:fld id="{61B589D6-0A3B-49A2-A2F1-A1288C62EC4C}" type="datetime1">
              <a:rPr lang="fr-FR" noProof="0" smtClean="0"/>
              <a:t>07/01/2022</a:t>
            </a:fld>
            <a:endParaRPr lang="fr-FR" noProof="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fr-FR" noProof="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rtl="0"/>
            <a:fld id="{9860EDB8-5305-433F-BE41-D7A86D811DB3}" type="slidenum">
              <a:rPr lang="fr-FR" noProof="0" smtClean="0"/>
              <a:pPr/>
              <a:t>‹N°›</a:t>
            </a:fld>
            <a:endParaRPr lang="fr-FR" noProof="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F514517-A9D1-4746-8C5B-E7AE8B47C95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a:p>
        </p:txBody>
      </p:sp>
      <p:cxnSp>
        <p:nvCxnSpPr>
          <p:cNvPr id="12" name="Connecteur droit 11">
            <a:extLst>
              <a:ext uri="{FF2B5EF4-FFF2-40B4-BE49-F238E27FC236}">
                <a16:creationId xmlns:a16="http://schemas.microsoft.com/office/drawing/2014/main" id="{591B673A-FE3F-4093-B14F-6571D5743A8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84470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7" r:id="rId12"/>
    <p:sldLayoutId id="2147483678" r:id="rId13"/>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03F2D1-67CA-48F9-91E2-322663B5FC44}"/>
              </a:ext>
            </a:extLst>
          </p:cNvPr>
          <p:cNvSpPr>
            <a:spLocks noGrp="1"/>
          </p:cNvSpPr>
          <p:nvPr>
            <p:ph type="title"/>
          </p:nvPr>
        </p:nvSpPr>
        <p:spPr>
          <a:xfrm>
            <a:off x="2314057" y="813403"/>
            <a:ext cx="6876288" cy="640080"/>
          </a:xfrm>
        </p:spPr>
        <p:txBody>
          <a:bodyPr>
            <a:normAutofit/>
          </a:bodyPr>
          <a:lstStyle/>
          <a:p>
            <a:r>
              <a:rPr lang="fr-FR" dirty="0">
                <a:latin typeface="Arial" panose="020B0604020202020204" pitchFamily="34" charset="0"/>
                <a:cs typeface="Arial" panose="020B0604020202020204" pitchFamily="34" charset="0"/>
              </a:rPr>
              <a:t>CHECK_POINT_INTRO_DB</a:t>
            </a:r>
          </a:p>
        </p:txBody>
      </p:sp>
      <p:pic>
        <p:nvPicPr>
          <p:cNvPr id="13" name="Espace réservé du contenu 12">
            <a:extLst>
              <a:ext uri="{FF2B5EF4-FFF2-40B4-BE49-F238E27FC236}">
                <a16:creationId xmlns:a16="http://schemas.microsoft.com/office/drawing/2014/main" id="{5BEBFEB8-61B1-4DC5-AD06-188761CE0454}"/>
              </a:ext>
            </a:extLst>
          </p:cNvPr>
          <p:cNvPicPr>
            <a:picLocks noGrp="1" noChangeAspect="1"/>
          </p:cNvPicPr>
          <p:nvPr>
            <p:ph sz="quarter" idx="13"/>
          </p:nvPr>
        </p:nvPicPr>
        <p:blipFill>
          <a:blip r:embed="rId2"/>
          <a:stretch>
            <a:fillRect/>
          </a:stretch>
        </p:blipFill>
        <p:spPr>
          <a:xfrm>
            <a:off x="649357" y="2569972"/>
            <a:ext cx="3329401" cy="1718056"/>
          </a:xfrm>
        </p:spPr>
      </p:pic>
      <p:pic>
        <p:nvPicPr>
          <p:cNvPr id="15" name="Image 14">
            <a:extLst>
              <a:ext uri="{FF2B5EF4-FFF2-40B4-BE49-F238E27FC236}">
                <a16:creationId xmlns:a16="http://schemas.microsoft.com/office/drawing/2014/main" id="{5BF8E701-7E15-4AF8-977B-5125BE993EC4}"/>
              </a:ext>
            </a:extLst>
          </p:cNvPr>
          <p:cNvPicPr>
            <a:picLocks noChangeAspect="1"/>
          </p:cNvPicPr>
          <p:nvPr/>
        </p:nvPicPr>
        <p:blipFill>
          <a:blip r:embed="rId3"/>
          <a:stretch>
            <a:fillRect/>
          </a:stretch>
        </p:blipFill>
        <p:spPr>
          <a:xfrm>
            <a:off x="4431299" y="3756472"/>
            <a:ext cx="3329401" cy="2182107"/>
          </a:xfrm>
          <a:prstGeom prst="rect">
            <a:avLst/>
          </a:prstGeom>
        </p:spPr>
      </p:pic>
      <p:pic>
        <p:nvPicPr>
          <p:cNvPr id="17" name="Image 16">
            <a:extLst>
              <a:ext uri="{FF2B5EF4-FFF2-40B4-BE49-F238E27FC236}">
                <a16:creationId xmlns:a16="http://schemas.microsoft.com/office/drawing/2014/main" id="{8B09B288-DC11-404C-8C8A-1A6ED26BFDB6}"/>
              </a:ext>
            </a:extLst>
          </p:cNvPr>
          <p:cNvPicPr>
            <a:picLocks noChangeAspect="1"/>
          </p:cNvPicPr>
          <p:nvPr/>
        </p:nvPicPr>
        <p:blipFill>
          <a:blip r:embed="rId4"/>
          <a:stretch>
            <a:fillRect/>
          </a:stretch>
        </p:blipFill>
        <p:spPr>
          <a:xfrm>
            <a:off x="7987954" y="4731026"/>
            <a:ext cx="3329401" cy="1695769"/>
          </a:xfrm>
          <a:prstGeom prst="rect">
            <a:avLst/>
          </a:prstGeom>
        </p:spPr>
      </p:pic>
    </p:spTree>
    <p:extLst>
      <p:ext uri="{BB962C8B-B14F-4D97-AF65-F5344CB8AC3E}">
        <p14:creationId xmlns:p14="http://schemas.microsoft.com/office/powerpoint/2010/main" val="149448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E10CD-2C9F-4077-B675-069E32DD8CFE}"/>
              </a:ext>
            </a:extLst>
          </p:cNvPr>
          <p:cNvSpPr>
            <a:spLocks noGrp="1"/>
          </p:cNvSpPr>
          <p:nvPr>
            <p:ph type="title"/>
          </p:nvPr>
        </p:nvSpPr>
        <p:spPr>
          <a:xfrm>
            <a:off x="954156" y="395047"/>
            <a:ext cx="6877119" cy="640080"/>
          </a:xfrm>
        </p:spPr>
        <p:txBody>
          <a:bodyPr>
            <a:normAutofit/>
          </a:bodyPr>
          <a:lstStyle/>
          <a:p>
            <a:r>
              <a:rPr lang="fr-FR" b="1" dirty="0">
                <a:solidFill>
                  <a:srgbClr val="D24726"/>
                </a:solidFill>
                <a:latin typeface="Arial" panose="020B0604020202020204" pitchFamily="34" charset="0"/>
                <a:cs typeface="Arial" panose="020B0604020202020204" pitchFamily="34" charset="0"/>
              </a:rPr>
              <a:t>MySQL : Présentation et Fonctionnalité</a:t>
            </a:r>
          </a:p>
        </p:txBody>
      </p:sp>
      <p:sp>
        <p:nvSpPr>
          <p:cNvPr id="5" name="ZoneTexte 4">
            <a:extLst>
              <a:ext uri="{FF2B5EF4-FFF2-40B4-BE49-F238E27FC236}">
                <a16:creationId xmlns:a16="http://schemas.microsoft.com/office/drawing/2014/main" id="{0EB9CB08-4C0B-4402-845C-56E88DD517D4}"/>
              </a:ext>
            </a:extLst>
          </p:cNvPr>
          <p:cNvSpPr txBox="1"/>
          <p:nvPr/>
        </p:nvSpPr>
        <p:spPr>
          <a:xfrm>
            <a:off x="954156" y="1523999"/>
            <a:ext cx="9554818" cy="4031873"/>
          </a:xfrm>
          <a:prstGeom prst="rect">
            <a:avLst/>
          </a:prstGeom>
          <a:noFill/>
        </p:spPr>
        <p:txBody>
          <a:bodyPr wrap="square" rtlCol="0">
            <a:spAutoFit/>
          </a:bodyPr>
          <a:lstStyle/>
          <a:p>
            <a:r>
              <a:rPr lang="fr-FR" sz="3200" b="1" i="0" dirty="0">
                <a:solidFill>
                  <a:srgbClr val="202124"/>
                </a:solidFill>
                <a:effectLst/>
                <a:latin typeface="arial" panose="020B0604020202020204" pitchFamily="34" charset="0"/>
              </a:rPr>
              <a:t>MySQL est</a:t>
            </a:r>
            <a:r>
              <a:rPr lang="fr-FR" sz="3200" b="0" i="0" dirty="0">
                <a:solidFill>
                  <a:srgbClr val="202124"/>
                </a:solidFill>
                <a:effectLst/>
                <a:latin typeface="arial" panose="020B0604020202020204" pitchFamily="34" charset="0"/>
              </a:rPr>
              <a:t> un système de gestion de base de données relationnel. Son </a:t>
            </a:r>
            <a:r>
              <a:rPr lang="fr-FR" sz="3200" b="1" i="0" dirty="0">
                <a:solidFill>
                  <a:srgbClr val="202124"/>
                </a:solidFill>
                <a:effectLst/>
                <a:latin typeface="arial" panose="020B0604020202020204" pitchFamily="34" charset="0"/>
              </a:rPr>
              <a:t>rôle est</a:t>
            </a:r>
            <a:r>
              <a:rPr lang="fr-FR" sz="3200" b="0" i="0" dirty="0">
                <a:solidFill>
                  <a:srgbClr val="202124"/>
                </a:solidFill>
                <a:effectLst/>
                <a:latin typeface="arial" panose="020B0604020202020204" pitchFamily="34" charset="0"/>
              </a:rPr>
              <a:t> de stocker les données, sous forme de tables, et de permettre la manipulation de ces données à travers le langage de requête SQL.</a:t>
            </a:r>
          </a:p>
          <a:p>
            <a:endParaRPr lang="fr-FR" sz="3200" b="0" i="0" dirty="0">
              <a:solidFill>
                <a:srgbClr val="202124"/>
              </a:solidFill>
              <a:effectLst/>
              <a:latin typeface="arial" panose="020B0604020202020204" pitchFamily="34" charset="0"/>
            </a:endParaRPr>
          </a:p>
          <a:p>
            <a:endParaRPr lang="fr-FR" sz="3200" dirty="0">
              <a:solidFill>
                <a:srgbClr val="202124"/>
              </a:solidFill>
              <a:latin typeface="arial" panose="020B0604020202020204" pitchFamily="34" charset="0"/>
            </a:endParaRPr>
          </a:p>
          <a:p>
            <a:endParaRPr lang="fr-FR" sz="3200" dirty="0">
              <a:solidFill>
                <a:srgbClr val="202124"/>
              </a:solidFill>
              <a:latin typeface="arial" panose="020B0604020202020204" pitchFamily="34" charset="0"/>
            </a:endParaRPr>
          </a:p>
        </p:txBody>
      </p:sp>
    </p:spTree>
    <p:extLst>
      <p:ext uri="{BB962C8B-B14F-4D97-AF65-F5344CB8AC3E}">
        <p14:creationId xmlns:p14="http://schemas.microsoft.com/office/powerpoint/2010/main" val="302065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855B1-FE73-4397-B98A-EB1764C3F82C}"/>
              </a:ext>
            </a:extLst>
          </p:cNvPr>
          <p:cNvSpPr>
            <a:spLocks noGrp="1"/>
          </p:cNvSpPr>
          <p:nvPr>
            <p:ph type="title"/>
          </p:nvPr>
        </p:nvSpPr>
        <p:spPr>
          <a:xfrm>
            <a:off x="1097280" y="286603"/>
            <a:ext cx="10058400" cy="702303"/>
          </a:xfrm>
        </p:spPr>
        <p:txBody>
          <a:bodyPr>
            <a:normAutofit/>
          </a:bodyPr>
          <a:lstStyle/>
          <a:p>
            <a:r>
              <a:rPr lang="fr-FR" sz="3200" b="1" dirty="0">
                <a:solidFill>
                  <a:srgbClr val="D24726"/>
                </a:solidFill>
                <a:latin typeface="Arial" panose="020B0604020202020204" pitchFamily="34" charset="0"/>
                <a:cs typeface="Arial" panose="020B0604020202020204" pitchFamily="34" charset="0"/>
              </a:rPr>
              <a:t>PostgreSQL: Présentation et Fonctionnalité</a:t>
            </a:r>
          </a:p>
        </p:txBody>
      </p:sp>
      <p:sp>
        <p:nvSpPr>
          <p:cNvPr id="4" name="ZoneTexte 3">
            <a:extLst>
              <a:ext uri="{FF2B5EF4-FFF2-40B4-BE49-F238E27FC236}">
                <a16:creationId xmlns:a16="http://schemas.microsoft.com/office/drawing/2014/main" id="{4C230FA5-2993-437F-8FEB-EE476D269831}"/>
              </a:ext>
            </a:extLst>
          </p:cNvPr>
          <p:cNvSpPr txBox="1"/>
          <p:nvPr/>
        </p:nvSpPr>
        <p:spPr>
          <a:xfrm>
            <a:off x="1097280" y="1669835"/>
            <a:ext cx="9053885" cy="2554545"/>
          </a:xfrm>
          <a:prstGeom prst="rect">
            <a:avLst/>
          </a:prstGeom>
          <a:noFill/>
        </p:spPr>
        <p:txBody>
          <a:bodyPr wrap="square" rtlCol="0">
            <a:spAutoFit/>
          </a:bodyPr>
          <a:lstStyle/>
          <a:p>
            <a:r>
              <a:rPr lang="fr-FR" sz="3200" b="1" i="0" dirty="0">
                <a:solidFill>
                  <a:srgbClr val="000000"/>
                </a:solidFill>
                <a:effectLst/>
                <a:latin typeface="Arial" panose="020B0604020202020204" pitchFamily="34" charset="0"/>
                <a:cs typeface="Arial" panose="020B0604020202020204" pitchFamily="34" charset="0"/>
              </a:rPr>
              <a:t>PostgreSQL </a:t>
            </a:r>
            <a:r>
              <a:rPr lang="fr-FR" sz="3200" b="0" i="0" dirty="0">
                <a:solidFill>
                  <a:srgbClr val="000000"/>
                </a:solidFill>
                <a:effectLst/>
                <a:latin typeface="Arial" panose="020B0604020202020204" pitchFamily="34" charset="0"/>
                <a:cs typeface="Arial" panose="020B0604020202020204" pitchFamily="34" charset="0"/>
              </a:rPr>
              <a:t>est un système de gestion de base de données relationnelle orienté objet puissant et open source qui est capable de prendre en charge en toute sécurité les charges de travail de données les plus complexes</a:t>
            </a:r>
            <a:endParaRPr lang="fr-F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759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7F0C55-4FB0-4D3A-8FA6-686D473A0E7D}"/>
              </a:ext>
            </a:extLst>
          </p:cNvPr>
          <p:cNvSpPr>
            <a:spLocks noGrp="1"/>
          </p:cNvSpPr>
          <p:nvPr>
            <p:ph type="title"/>
          </p:nvPr>
        </p:nvSpPr>
        <p:spPr>
          <a:xfrm>
            <a:off x="1097280" y="286604"/>
            <a:ext cx="10058400" cy="826580"/>
          </a:xfrm>
        </p:spPr>
        <p:txBody>
          <a:bodyPr>
            <a:normAutofit/>
          </a:bodyPr>
          <a:lstStyle/>
          <a:p>
            <a:r>
              <a:rPr lang="fr-FR" sz="3600" b="1" dirty="0" err="1">
                <a:solidFill>
                  <a:srgbClr val="D24726"/>
                </a:solidFill>
                <a:latin typeface="Arial" panose="020B0604020202020204" pitchFamily="34" charset="0"/>
                <a:cs typeface="Arial" panose="020B0604020202020204" pitchFamily="34" charset="0"/>
              </a:rPr>
              <a:t>SQLserver</a:t>
            </a:r>
            <a:r>
              <a:rPr lang="fr-FR" sz="3600" b="1" dirty="0">
                <a:solidFill>
                  <a:srgbClr val="D24726"/>
                </a:solidFill>
                <a:latin typeface="Arial" panose="020B0604020202020204" pitchFamily="34" charset="0"/>
                <a:cs typeface="Arial" panose="020B0604020202020204" pitchFamily="34" charset="0"/>
              </a:rPr>
              <a:t>: Présentation et Fonctionnalité</a:t>
            </a:r>
          </a:p>
        </p:txBody>
      </p:sp>
      <p:sp>
        <p:nvSpPr>
          <p:cNvPr id="4" name="ZoneTexte 3">
            <a:extLst>
              <a:ext uri="{FF2B5EF4-FFF2-40B4-BE49-F238E27FC236}">
                <a16:creationId xmlns:a16="http://schemas.microsoft.com/office/drawing/2014/main" id="{721ABBEF-5754-4099-811E-8B7B1BF6F2DE}"/>
              </a:ext>
            </a:extLst>
          </p:cNvPr>
          <p:cNvSpPr txBox="1"/>
          <p:nvPr/>
        </p:nvSpPr>
        <p:spPr>
          <a:xfrm>
            <a:off x="1298713" y="2067339"/>
            <a:ext cx="8984974" cy="4093428"/>
          </a:xfrm>
          <a:prstGeom prst="rect">
            <a:avLst/>
          </a:prstGeom>
          <a:noFill/>
        </p:spPr>
        <p:txBody>
          <a:bodyPr wrap="square" rtlCol="0">
            <a:spAutoFit/>
          </a:bodyPr>
          <a:lstStyle/>
          <a:p>
            <a:pPr algn="l"/>
            <a:r>
              <a:rPr lang="fr-FR" sz="2800" b="1" dirty="0">
                <a:solidFill>
                  <a:srgbClr val="202122"/>
                </a:solidFill>
                <a:effectLst/>
                <a:latin typeface="Arial" panose="020B0604020202020204" pitchFamily="34" charset="0"/>
              </a:rPr>
              <a:t>Microsoft SQL Server</a:t>
            </a:r>
            <a:r>
              <a:rPr lang="fr-FR" sz="2800" b="0" dirty="0">
                <a:solidFill>
                  <a:srgbClr val="202122"/>
                </a:solidFill>
                <a:effectLst/>
                <a:latin typeface="Arial" panose="020B0604020202020204" pitchFamily="34" charset="0"/>
              </a:rPr>
              <a:t> est un système de gestion de base de données (SGBD) en langage SQL incorporant entre autres un SGBDR (SGBD relationnel) </a:t>
            </a:r>
          </a:p>
          <a:p>
            <a:pPr algn="l"/>
            <a:r>
              <a:rPr lang="fr-FR" sz="2800" b="0" dirty="0">
                <a:solidFill>
                  <a:srgbClr val="202122"/>
                </a:solidFill>
                <a:effectLst/>
                <a:latin typeface="Arial" panose="020B0604020202020204" pitchFamily="34" charset="0"/>
              </a:rPr>
              <a:t>développé et commercialisé par la société MICROSOFT. Il fonctionne sous les OS Windows et Linux (depuis mars 2016), mais il est possible de le lancer sur Mac OS via </a:t>
            </a:r>
            <a:r>
              <a:rPr lang="fr-FR" sz="2800" b="0" dirty="0" err="1">
                <a:solidFill>
                  <a:srgbClr val="202122"/>
                </a:solidFill>
                <a:effectLst/>
                <a:latin typeface="Arial" panose="020B0604020202020204" pitchFamily="34" charset="0"/>
              </a:rPr>
              <a:t>Doker</a:t>
            </a:r>
            <a:r>
              <a:rPr lang="fr-FR" sz="2800" b="0" dirty="0">
                <a:solidFill>
                  <a:srgbClr val="202122"/>
                </a:solidFill>
                <a:effectLst/>
                <a:latin typeface="Arial" panose="020B0604020202020204" pitchFamily="34" charset="0"/>
              </a:rPr>
              <a:t>, car il en existe une version en téléchargement sur le site de Microsoft</a:t>
            </a:r>
          </a:p>
          <a:p>
            <a:br>
              <a:rPr lang="fr-FR" dirty="0"/>
            </a:br>
            <a:endParaRPr lang="fr-FR" dirty="0"/>
          </a:p>
        </p:txBody>
      </p:sp>
    </p:spTree>
    <p:extLst>
      <p:ext uri="{BB962C8B-B14F-4D97-AF65-F5344CB8AC3E}">
        <p14:creationId xmlns:p14="http://schemas.microsoft.com/office/powerpoint/2010/main" val="42796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87ED08-CF63-4CE3-B951-91BD6AA7ADE4}"/>
              </a:ext>
            </a:extLst>
          </p:cNvPr>
          <p:cNvSpPr>
            <a:spLocks noGrp="1"/>
          </p:cNvSpPr>
          <p:nvPr>
            <p:ph type="title"/>
          </p:nvPr>
        </p:nvSpPr>
        <p:spPr>
          <a:xfrm>
            <a:off x="1097280" y="286604"/>
            <a:ext cx="10058400" cy="853084"/>
          </a:xfrm>
        </p:spPr>
        <p:txBody>
          <a:bodyPr>
            <a:normAutofit/>
          </a:bodyPr>
          <a:lstStyle/>
          <a:p>
            <a:r>
              <a:rPr lang="fr-FR" sz="3600" dirty="0">
                <a:solidFill>
                  <a:srgbClr val="D24726"/>
                </a:solidFill>
                <a:latin typeface="Arial" panose="020B0604020202020204" pitchFamily="34" charset="0"/>
                <a:cs typeface="Arial" panose="020B0604020202020204" pitchFamily="34" charset="0"/>
              </a:rPr>
              <a:t>Comparaison entre </a:t>
            </a:r>
            <a:r>
              <a:rPr lang="fr-FR" sz="3600" dirty="0" err="1">
                <a:solidFill>
                  <a:srgbClr val="D24726"/>
                </a:solidFill>
                <a:latin typeface="Arial" panose="020B0604020202020204" pitchFamily="34" charset="0"/>
                <a:cs typeface="Arial" panose="020B0604020202020204" pitchFamily="34" charset="0"/>
              </a:rPr>
              <a:t>Mysql,PostgreSQL,SQLserver</a:t>
            </a:r>
            <a:endParaRPr lang="fr-FR" sz="3600" dirty="0">
              <a:solidFill>
                <a:srgbClr val="D24726"/>
              </a:solidFill>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6523594F-F5D1-4CD1-8D57-C31E67D77E8D}"/>
              </a:ext>
            </a:extLst>
          </p:cNvPr>
          <p:cNvSpPr txBox="1"/>
          <p:nvPr/>
        </p:nvSpPr>
        <p:spPr>
          <a:xfrm>
            <a:off x="1097280" y="1775790"/>
            <a:ext cx="9464703" cy="4154984"/>
          </a:xfrm>
          <a:prstGeom prst="rect">
            <a:avLst/>
          </a:prstGeom>
          <a:noFill/>
        </p:spPr>
        <p:txBody>
          <a:bodyPr wrap="square" rtlCol="0">
            <a:spAutoFit/>
          </a:bodyPr>
          <a:lstStyle/>
          <a:p>
            <a:r>
              <a:rPr lang="fr-FR" sz="2400" dirty="0" err="1">
                <a:latin typeface="Arial" panose="020B0604020202020204" pitchFamily="34" charset="0"/>
                <a:cs typeface="Arial" panose="020B0604020202020204" pitchFamily="34" charset="0"/>
              </a:rPr>
              <a:t>MySql</a:t>
            </a:r>
            <a:r>
              <a:rPr lang="fr-FR" sz="2400" dirty="0">
                <a:latin typeface="Arial" panose="020B0604020202020204" pitchFamily="34" charset="0"/>
                <a:cs typeface="Arial" panose="020B0604020202020204" pitchFamily="34" charset="0"/>
              </a:rPr>
              <a:t>: est un leader incontesté parmi les solutions SQL utilisé par </a:t>
            </a:r>
            <a:r>
              <a:rPr lang="fr-FR" sz="2400" dirty="0" err="1">
                <a:latin typeface="Arial" panose="020B0604020202020204" pitchFamily="34" charset="0"/>
                <a:cs typeface="Arial" panose="020B0604020202020204" pitchFamily="34" charset="0"/>
              </a:rPr>
              <a:t>google,linkedin,amazon,netflix</a:t>
            </a:r>
            <a:r>
              <a:rPr lang="fr-FR" sz="2400" dirty="0">
                <a:latin typeface="Arial" panose="020B0604020202020204" pitchFamily="34" charset="0"/>
                <a:cs typeface="Arial" panose="020B0604020202020204" pitchFamily="34" charset="0"/>
              </a:rPr>
              <a:t> et twitter.</a:t>
            </a:r>
          </a:p>
          <a:p>
            <a:r>
              <a:rPr lang="fr-FR" sz="2400" dirty="0">
                <a:latin typeface="Arial" panose="020B0604020202020204" pitchFamily="34" charset="0"/>
                <a:cs typeface="Arial" panose="020B0604020202020204" pitchFamily="34" charset="0"/>
              </a:rPr>
              <a:t>PostgreSQL: connu pour prendre en charge de nombreux types de </a:t>
            </a:r>
            <a:r>
              <a:rPr lang="fr-FR" sz="2400" dirty="0" err="1">
                <a:latin typeface="Arial" panose="020B0604020202020204" pitchFamily="34" charset="0"/>
                <a:cs typeface="Arial" panose="020B0604020202020204" pitchFamily="34" charset="0"/>
              </a:rPr>
              <a:t>donnèes</a:t>
            </a:r>
            <a:r>
              <a:rPr lang="fr-FR" sz="2400" dirty="0">
                <a:latin typeface="Arial" panose="020B0604020202020204" pitchFamily="34" charset="0"/>
                <a:cs typeface="Arial" panose="020B0604020202020204" pitchFamily="34" charset="0"/>
              </a:rPr>
              <a:t> et des fonctionnalités </a:t>
            </a:r>
            <a:r>
              <a:rPr lang="fr-FR" sz="2400" dirty="0" err="1">
                <a:latin typeface="Arial" panose="020B0604020202020204" pitchFamily="34" charset="0"/>
                <a:cs typeface="Arial" panose="020B0604020202020204" pitchFamily="34" charset="0"/>
              </a:rPr>
              <a:t>riches,et</a:t>
            </a:r>
            <a:r>
              <a:rPr lang="fr-FR" sz="2400" dirty="0">
                <a:latin typeface="Arial" panose="020B0604020202020204" pitchFamily="34" charset="0"/>
                <a:cs typeface="Arial" panose="020B0604020202020204" pitchFamily="34" charset="0"/>
              </a:rPr>
              <a:t> vient le </a:t>
            </a:r>
            <a:r>
              <a:rPr lang="fr-FR" sz="2400" dirty="0" err="1">
                <a:latin typeface="Arial" panose="020B0604020202020204" pitchFamily="34" charset="0"/>
                <a:cs typeface="Arial" panose="020B0604020202020204" pitchFamily="34" charset="0"/>
              </a:rPr>
              <a:t>SQLserver</a:t>
            </a:r>
            <a:r>
              <a:rPr lang="fr-FR" sz="2400" dirty="0">
                <a:latin typeface="Arial" panose="020B0604020202020204" pitchFamily="34" charset="0"/>
                <a:cs typeface="Arial" panose="020B0604020202020204" pitchFamily="34" charset="0"/>
              </a:rPr>
              <a:t>: contrairement a ses deux derniers: est une solution </a:t>
            </a:r>
            <a:r>
              <a:rPr lang="fr-FR" sz="2400" dirty="0" err="1">
                <a:latin typeface="Arial" panose="020B0604020202020204" pitchFamily="34" charset="0"/>
                <a:cs typeface="Arial" panose="020B0604020202020204" pitchFamily="34" charset="0"/>
              </a:rPr>
              <a:t>commersiale</a:t>
            </a:r>
            <a:r>
              <a:rPr lang="fr-FR" sz="2400" dirty="0">
                <a:latin typeface="Arial" panose="020B0604020202020204" pitchFamily="34" charset="0"/>
                <a:cs typeface="Arial" panose="020B0604020202020204" pitchFamily="34" charset="0"/>
              </a:rPr>
              <a:t>.</a:t>
            </a:r>
          </a:p>
          <a:p>
            <a:r>
              <a:rPr lang="fr-FR" sz="2400" dirty="0">
                <a:latin typeface="Arial" panose="020B0604020202020204" pitchFamily="34" charset="0"/>
                <a:cs typeface="Arial" panose="020B0604020202020204" pitchFamily="34" charset="0"/>
              </a:rPr>
              <a:t>Capacité de fragmentation : cela signifie unifier la bd , mise a jours en attribuant </a:t>
            </a:r>
            <a:r>
              <a:rPr lang="fr-FR" sz="2400" dirty="0" err="1">
                <a:latin typeface="Arial" panose="020B0604020202020204" pitchFamily="34" charset="0"/>
                <a:cs typeface="Arial" panose="020B0604020202020204" pitchFamily="34" charset="0"/>
              </a:rPr>
              <a:t>dex</a:t>
            </a:r>
            <a:r>
              <a:rPr lang="fr-FR" sz="2400" dirty="0">
                <a:latin typeface="Arial" panose="020B0604020202020204" pitchFamily="34" charset="0"/>
                <a:cs typeface="Arial" panose="020B0604020202020204" pitchFamily="34" charset="0"/>
              </a:rPr>
              <a:t> index </a:t>
            </a:r>
            <a:r>
              <a:rPr lang="fr-FR" sz="2400" dirty="0" err="1">
                <a:latin typeface="Arial" panose="020B0604020202020204" pitchFamily="34" charset="0"/>
                <a:cs typeface="Arial" panose="020B0604020202020204" pitchFamily="34" charset="0"/>
              </a:rPr>
              <a:t>révisitant</a:t>
            </a:r>
            <a:r>
              <a:rPr lang="fr-FR" sz="2400" dirty="0">
                <a:latin typeface="Arial" panose="020B0604020202020204" pitchFamily="34" charset="0"/>
                <a:cs typeface="Arial" panose="020B0604020202020204" pitchFamily="34" charset="0"/>
              </a:rPr>
              <a:t> la structure en créant des nouvelles pages.</a:t>
            </a:r>
          </a:p>
          <a:p>
            <a:r>
              <a:rPr lang="fr-FR" sz="2400" dirty="0">
                <a:latin typeface="Arial" panose="020B0604020202020204" pitchFamily="34" charset="0"/>
                <a:cs typeface="Arial" panose="020B0604020202020204" pitchFamily="34" charset="0"/>
              </a:rPr>
              <a:t>Le </a:t>
            </a:r>
            <a:r>
              <a:rPr lang="fr-FR" sz="2400" dirty="0" err="1">
                <a:latin typeface="Arial" panose="020B0604020202020204" pitchFamily="34" charset="0"/>
                <a:cs typeface="Arial" panose="020B0604020202020204" pitchFamily="34" charset="0"/>
              </a:rPr>
              <a:t>SQLserver</a:t>
            </a:r>
            <a:r>
              <a:rPr lang="fr-FR" sz="2400" dirty="0">
                <a:latin typeface="Arial" panose="020B0604020202020204" pitchFamily="34" charset="0"/>
                <a:cs typeface="Arial" panose="020B0604020202020204" pitchFamily="34" charset="0"/>
              </a:rPr>
              <a:t>: offrent plus de méthodes de défragmentation </a:t>
            </a:r>
            <a:r>
              <a:rPr lang="fr-FR" sz="2400" dirty="0" err="1">
                <a:latin typeface="Arial" panose="020B0604020202020204" pitchFamily="34" charset="0"/>
                <a:cs typeface="Arial" panose="020B0604020202020204" pitchFamily="34" charset="0"/>
              </a:rPr>
              <a:t>qque</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postgreSQL</a:t>
            </a:r>
            <a:r>
              <a:rPr lang="fr-FR" sz="2400" dirty="0">
                <a:latin typeface="Arial" panose="020B0604020202020204" pitchFamily="34" charset="0"/>
                <a:cs typeface="Arial" panose="020B0604020202020204" pitchFamily="34" charset="0"/>
              </a:rPr>
              <a:t>, consomment-ils moins de CPU et de P fournir des paramètres plus flexibles.</a:t>
            </a:r>
          </a:p>
        </p:txBody>
      </p:sp>
    </p:spTree>
    <p:extLst>
      <p:ext uri="{BB962C8B-B14F-4D97-AF65-F5344CB8AC3E}">
        <p14:creationId xmlns:p14="http://schemas.microsoft.com/office/powerpoint/2010/main" val="3675188328"/>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TotalTime>
  <Words>287</Words>
  <Application>Microsoft Office PowerPoint</Application>
  <PresentationFormat>Grand écran</PresentationFormat>
  <Paragraphs>15</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arial</vt:lpstr>
      <vt:lpstr>Calibri</vt:lpstr>
      <vt:lpstr>Calibri Light</vt:lpstr>
      <vt:lpstr>Rétrospective</vt:lpstr>
      <vt:lpstr>CHECK_POINT_INTRO_DB</vt:lpstr>
      <vt:lpstr>MySQL : Présentation et Fonctionnalité</vt:lpstr>
      <vt:lpstr>PostgreSQL: Présentation et Fonctionnalité</vt:lpstr>
      <vt:lpstr>SQLserver: Présentation et Fonctionnalité</vt:lpstr>
      <vt:lpstr>Comparaison entre Mysql,PostgreSQL,SQLserver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CHECK_POINT_INTRO_DB</dc:title>
  <dc:creator>HP</dc:creator>
  <cp:keywords/>
  <cp:lastModifiedBy>HP</cp:lastModifiedBy>
  <cp:revision>1</cp:revision>
  <dcterms:created xsi:type="dcterms:W3CDTF">2022-01-07T11:52:06Z</dcterms:created>
  <dcterms:modified xsi:type="dcterms:W3CDTF">2022-01-07T13:41:10Z</dcterms:modified>
  <cp:version/>
</cp:coreProperties>
</file>