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1" r:id="rId2"/>
    <p:sldId id="290" r:id="rId3"/>
    <p:sldId id="256" r:id="rId4"/>
    <p:sldId id="258" r:id="rId5"/>
    <p:sldId id="259" r:id="rId6"/>
    <p:sldId id="263" r:id="rId7"/>
    <p:sldId id="264" r:id="rId8"/>
    <p:sldId id="260" r:id="rId9"/>
    <p:sldId id="262" r:id="rId10"/>
    <p:sldId id="257" r:id="rId11"/>
    <p:sldId id="266" r:id="rId12"/>
    <p:sldId id="267" r:id="rId13"/>
    <p:sldId id="265" r:id="rId14"/>
    <p:sldId id="268" r:id="rId15"/>
    <p:sldId id="269" r:id="rId16"/>
    <p:sldId id="270" r:id="rId17"/>
    <p:sldId id="272" r:id="rId18"/>
    <p:sldId id="271" r:id="rId19"/>
    <p:sldId id="274" r:id="rId20"/>
    <p:sldId id="275" r:id="rId21"/>
    <p:sldId id="277" r:id="rId22"/>
    <p:sldId id="278" r:id="rId23"/>
    <p:sldId id="280" r:id="rId24"/>
    <p:sldId id="282" r:id="rId25"/>
    <p:sldId id="284" r:id="rId26"/>
    <p:sldId id="285" r:id="rId27"/>
    <p:sldId id="286" r:id="rId28"/>
    <p:sldId id="288" r:id="rId29"/>
    <p:sldId id="289" r:id="rId30"/>
    <p:sldId id="295" r:id="rId31"/>
    <p:sldId id="296"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THAKRAL" initials="VT" lastIdx="4" clrIdx="0">
    <p:extLst>
      <p:ext uri="{19B8F6BF-5375-455C-9EA6-DF929625EA0E}">
        <p15:presenceInfo xmlns:p15="http://schemas.microsoft.com/office/powerpoint/2012/main" userId="ae285ee41c0e64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74" autoAdjust="0"/>
  </p:normalViewPr>
  <p:slideViewPr>
    <p:cSldViewPr snapToGrid="0">
      <p:cViewPr varScale="1">
        <p:scale>
          <a:sx n="72" d="100"/>
          <a:sy n="72" d="100"/>
        </p:scale>
        <p:origin x="206" y="53"/>
      </p:cViewPr>
      <p:guideLst/>
    </p:cSldViewPr>
  </p:slideViewPr>
  <p:outlineViewPr>
    <p:cViewPr>
      <p:scale>
        <a:sx n="33" d="100"/>
        <a:sy n="33" d="100"/>
      </p:scale>
      <p:origin x="0" y="-5957"/>
    </p:cViewPr>
  </p:outlineViewPr>
  <p:notesTextViewPr>
    <p:cViewPr>
      <p:scale>
        <a:sx n="1" d="1"/>
        <a:sy n="1" d="1"/>
      </p:scale>
      <p:origin x="0" y="0"/>
    </p:cViewPr>
  </p:notesTextViewPr>
  <p:sorterViewPr>
    <p:cViewPr>
      <p:scale>
        <a:sx n="100" d="100"/>
        <a:sy n="100" d="100"/>
      </p:scale>
      <p:origin x="0" y="-4320"/>
    </p:cViewPr>
  </p:sorterViewPr>
  <p:notesViewPr>
    <p:cSldViewPr snapToGrid="0">
      <p:cViewPr varScale="1">
        <p:scale>
          <a:sx n="71" d="100"/>
          <a:sy n="71" d="100"/>
        </p:scale>
        <p:origin x="1891"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0T09:37:40.648" idx="4">
    <p:pos x="7257" y="1805"/>
    <p:text>CREATE TABLE Worker (
	WORKER_ID INT NOT NULL PRIMARY KEY AUTO_INCREMENT,
	FIRST_NAME CHAR(25),
	LAST_NAME CHAR(25),
	SALARY INT(15),
	JOINING_DATE DATETIME,
	DEPARTMENT CHAR(25)
);
INSERT INTO Worker 
	(WORKER_ID, FIRST_NAME, LAST_NAME, SALARY, JOINING_DATE, DEPARTMENT) VALUES
		(001, 'Monika', 'Arora', 100000, '14-02-20 09.00.00', 'HR'),
		(002, 'Niharika', 'Verma', 80000, '14-06-11 09.00.00', 'Admin'),
		(003, 'Vishal', 'Singhal', 300000, '14-02-20 09.00.00', 'HR'),
		(004, 'Amitabh', 'Singh', 500000, '14-02-20 09.00.00', 'Admin'),
		(005, 'Vivek', 'Bhati', 500000, '14-06-11 09.00.00', 'Admin'),
		(006, 'Vipul', 'Diwan', 200000, '14-06-11 09.00.00', 'Account'),
		(007, 'Satish', 'Kumar', 75000, '14-01-20 09.00.00', 'Account'),
		(008, 'Geetika', 'Chauhan', 90000, '14-04-11 09.00.00', 'Admin');
CREATE TABLE Bonus (
	WORKER_REF_ID INT,
	BONUS_AMOUNT INT(10),
	BONUS_DATE DATETIME,
	FOREIGN KEY (WORKER_REF_ID)
		REFERENCES Worker(WORKER_ID)
        ON DELETE CASCADE
);
INSERT INTO Bonus 
	(WORKER_REF_ID, BONUS_AMOUNT, BONUS_DATE) VALUES
		(001, 5000, '16-02-20'),
		(002, 3000, '16-06-11'),
		(003, 4000, '16-02-20'),
		(001, 4500, '16-02-20'),
		(002, 3500, '16-06-11');
CREATE TABLE Title (
	WORKER_REF_ID INT,
	WORKER_TITLE CHAR(25),
	AFFECTED_FROM DATETIME,
	FOREIGN KEY (WORKER_REF_ID)
		REFERENCES Worker(WORKER_ID)
        ON DELETE CASCADE
);
INSERT INTO Title 
	(WORKER_REF_ID, WORKER_TITLE, AFFECTED_FROM) VALUES
 (001, 'Manager', '2016-02-20 00:00:00'),
 (002, 'Executive', '2016-06-11 00:00:00'),
 (008, 'Executive', '2016-06-11 00:00:00'),
 (005, 'Manager', '2016-06-11 00:00:00'),
 (004, 'Asst. Manager', '2016-06-11 00:00:00'),
 (007, 'Executive', '2016-06-11 00:00:00'),
 (006, 'Lead', '2016-06-11 00:00:00'),
 (003, 'Lead', '2016-06-11 00:00:00');</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AA948-B266-4642-840D-7453241ED0ED}"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7AE0F-0D2A-45F3-B9C5-EA6B3D7F7A19}" type="slidenum">
              <a:rPr lang="en-US" smtClean="0"/>
              <a:t>‹#›</a:t>
            </a:fld>
            <a:endParaRPr lang="en-US"/>
          </a:p>
        </p:txBody>
      </p:sp>
    </p:spTree>
    <p:extLst>
      <p:ext uri="{BB962C8B-B14F-4D97-AF65-F5344CB8AC3E}">
        <p14:creationId xmlns:p14="http://schemas.microsoft.com/office/powerpoint/2010/main" val="259868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D7AE0F-0D2A-45F3-B9C5-EA6B3D7F7A19}" type="slidenum">
              <a:rPr lang="en-US" smtClean="0"/>
              <a:t>16</a:t>
            </a:fld>
            <a:endParaRPr lang="en-US"/>
          </a:p>
        </p:txBody>
      </p:sp>
    </p:spTree>
    <p:extLst>
      <p:ext uri="{BB962C8B-B14F-4D97-AF65-F5344CB8AC3E}">
        <p14:creationId xmlns:p14="http://schemas.microsoft.com/office/powerpoint/2010/main" val="355704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3FA4-69CB-4397-AB56-444E767A1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BC8B8-B653-4F70-BD8E-E62B083AE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7A919-FEFE-4B8B-9CA9-C6118CB63FB4}"/>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5" name="Footer Placeholder 4">
            <a:extLst>
              <a:ext uri="{FF2B5EF4-FFF2-40B4-BE49-F238E27FC236}">
                <a16:creationId xmlns:a16="http://schemas.microsoft.com/office/drawing/2014/main" id="{1A0CFA80-5D21-4CED-9D5B-1DFA0E36F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DDD39-0681-4128-9CA6-11C3C0EFC979}"/>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176593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7F6E-5DAC-4AD9-8CD9-15572BF1E3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99079-5133-4D33-9A68-2B2C3EE1A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41789-4BFD-40A2-BBC1-CE25A23F4083}"/>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5" name="Footer Placeholder 4">
            <a:extLst>
              <a:ext uri="{FF2B5EF4-FFF2-40B4-BE49-F238E27FC236}">
                <a16:creationId xmlns:a16="http://schemas.microsoft.com/office/drawing/2014/main" id="{D75DB0AC-3A39-4EA3-B12A-6304F7158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EAB5B-5613-494A-A970-903C359C576A}"/>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95991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36791-21C3-4887-B191-15E703790C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BA3F3-0078-4F69-A84D-17AF8465D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BFADD-F0A4-424E-A960-B0F2B566703F}"/>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5" name="Footer Placeholder 4">
            <a:extLst>
              <a:ext uri="{FF2B5EF4-FFF2-40B4-BE49-F238E27FC236}">
                <a16:creationId xmlns:a16="http://schemas.microsoft.com/office/drawing/2014/main" id="{5BD2B20A-B554-403A-B798-C502BC4A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790B2-4DB4-4FD3-9ABA-5037884EFC47}"/>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378965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EF1-E864-4DF4-844B-AE3F79C5B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B0D24-CF45-40C8-9A8D-57BCDF12A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E9B88-6A6E-4B93-9489-70F50E883E9B}"/>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5" name="Footer Placeholder 4">
            <a:extLst>
              <a:ext uri="{FF2B5EF4-FFF2-40B4-BE49-F238E27FC236}">
                <a16:creationId xmlns:a16="http://schemas.microsoft.com/office/drawing/2014/main" id="{EEAEAFE1-C917-4C11-9C1C-A22813386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33942-9D03-41A0-983D-7FC37D40E28B}"/>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67791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B3D1-75CE-41BC-AA4F-28A0D3676E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3D231-D741-4F2A-9795-1733FF071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8250F1-C642-4C92-89C4-19943177FCC6}"/>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5" name="Footer Placeholder 4">
            <a:extLst>
              <a:ext uri="{FF2B5EF4-FFF2-40B4-BE49-F238E27FC236}">
                <a16:creationId xmlns:a16="http://schemas.microsoft.com/office/drawing/2014/main" id="{B455977F-CA9D-48F8-813A-04C19C7E7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916AD-80F2-4D1D-8CBD-A8DA1EB737FC}"/>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8271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CB5B-7BDF-4AC1-9A84-8D526D0A0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123CA-BC4D-4510-96AF-461A16963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908BB-54EA-46A4-AE15-47180BF626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0FEF0-45BB-47F9-9ACA-9FAB3FF2FEAA}"/>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6" name="Footer Placeholder 5">
            <a:extLst>
              <a:ext uri="{FF2B5EF4-FFF2-40B4-BE49-F238E27FC236}">
                <a16:creationId xmlns:a16="http://schemas.microsoft.com/office/drawing/2014/main" id="{E131C0C9-522D-409B-881E-6013F4104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420A3-0447-4755-854F-E6E8EA1A083E}"/>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15182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CA8E-DD35-45B9-ABE1-577A9AC35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A48D8-7168-4D7B-86E3-134721311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887A6-D7DE-4540-95FC-E822E92DC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4B475C-F84F-4CC9-9869-C986AEE0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F952B-0EA1-4587-AD2D-CC88D2AF5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3D172-55CE-45FC-9AC3-15BE7294AEF4}"/>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8" name="Footer Placeholder 7">
            <a:extLst>
              <a:ext uri="{FF2B5EF4-FFF2-40B4-BE49-F238E27FC236}">
                <a16:creationId xmlns:a16="http://schemas.microsoft.com/office/drawing/2014/main" id="{A4EBB6F9-A418-456D-A3DB-C4415AC88A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CA14F5-AA0D-4302-AAE5-BCA23CCBF406}"/>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60099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46D0-47EE-45E9-9F2A-4434FF919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E5517-AEF5-428B-A8C6-AB04A4516C8B}"/>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4" name="Footer Placeholder 3">
            <a:extLst>
              <a:ext uri="{FF2B5EF4-FFF2-40B4-BE49-F238E27FC236}">
                <a16:creationId xmlns:a16="http://schemas.microsoft.com/office/drawing/2014/main" id="{096CCE2E-E435-4A0B-92B3-A52250F55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6A83D-066D-49D1-BF0A-4DF20E2C48C0}"/>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947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11AFF-3AE1-4B37-9EF2-BDACDE44CEB7}"/>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3" name="Footer Placeholder 2">
            <a:extLst>
              <a:ext uri="{FF2B5EF4-FFF2-40B4-BE49-F238E27FC236}">
                <a16:creationId xmlns:a16="http://schemas.microsoft.com/office/drawing/2014/main" id="{66888EF7-2C22-407A-9FF6-9F77E0977D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3F8D15-E8BD-406A-8889-F14E798CAFC1}"/>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85072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94E-9299-4B4A-94C5-4694E41B5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033477-B126-465D-BEFD-2B35E7534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EEFC13-6EFC-4637-9B6F-5DF64E783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39EB-70FD-4004-9A9E-BEEF11A9AB5F}"/>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6" name="Footer Placeholder 5">
            <a:extLst>
              <a:ext uri="{FF2B5EF4-FFF2-40B4-BE49-F238E27FC236}">
                <a16:creationId xmlns:a16="http://schemas.microsoft.com/office/drawing/2014/main" id="{E635DB05-B976-416F-8D64-5D26835A5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E8F73-9144-4CED-92A2-7249155BFA32}"/>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124461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EAD0-B965-449D-8F22-92389579D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A315C-0802-4593-8B72-1E528FDE5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367417-139F-4DCE-A22E-0F9D4180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79774-B793-4FE3-94FE-BDB697AAA9FD}"/>
              </a:ext>
            </a:extLst>
          </p:cNvPr>
          <p:cNvSpPr>
            <a:spLocks noGrp="1"/>
          </p:cNvSpPr>
          <p:nvPr>
            <p:ph type="dt" sz="half" idx="10"/>
          </p:nvPr>
        </p:nvSpPr>
        <p:spPr/>
        <p:txBody>
          <a:bodyPr/>
          <a:lstStyle/>
          <a:p>
            <a:fld id="{93044223-B2E0-4C94-A14D-CB1CD72990A5}" type="datetimeFigureOut">
              <a:rPr lang="en-US" smtClean="0"/>
              <a:t>3/4/2021</a:t>
            </a:fld>
            <a:endParaRPr lang="en-US"/>
          </a:p>
        </p:txBody>
      </p:sp>
      <p:sp>
        <p:nvSpPr>
          <p:cNvPr id="6" name="Footer Placeholder 5">
            <a:extLst>
              <a:ext uri="{FF2B5EF4-FFF2-40B4-BE49-F238E27FC236}">
                <a16:creationId xmlns:a16="http://schemas.microsoft.com/office/drawing/2014/main" id="{C2560D30-49EC-4651-9D57-B89641E9D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58752-772D-46B4-AF5B-2FC3F106D994}"/>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3881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033E5-05F0-4061-BB0F-EE5406164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4DC20E-7017-42C4-8CBD-9D821CDC6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5A57F-B114-4271-B109-870CB030A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4223-B2E0-4C94-A14D-CB1CD72990A5}" type="datetimeFigureOut">
              <a:rPr lang="en-US" smtClean="0"/>
              <a:t>3/4/2021</a:t>
            </a:fld>
            <a:endParaRPr lang="en-US"/>
          </a:p>
        </p:txBody>
      </p:sp>
      <p:sp>
        <p:nvSpPr>
          <p:cNvPr id="5" name="Footer Placeholder 4">
            <a:extLst>
              <a:ext uri="{FF2B5EF4-FFF2-40B4-BE49-F238E27FC236}">
                <a16:creationId xmlns:a16="http://schemas.microsoft.com/office/drawing/2014/main" id="{3804C543-509E-429A-8462-4C759BE6B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61CF93-7231-48D3-9B07-FAD52D1CA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C4AFC-F728-4661-BA17-16EA911E8C07}" type="slidenum">
              <a:rPr lang="en-US" smtClean="0"/>
              <a:t>‹#›</a:t>
            </a:fld>
            <a:endParaRPr lang="en-US"/>
          </a:p>
        </p:txBody>
      </p:sp>
    </p:spTree>
    <p:extLst>
      <p:ext uri="{BB962C8B-B14F-4D97-AF65-F5344CB8AC3E}">
        <p14:creationId xmlns:p14="http://schemas.microsoft.com/office/powerpoint/2010/main" val="274894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journaldev.com/16774/sql-data-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qlfiddle.com/" TargetMode="External"/><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docs.google.com/forms/d/e/1FAIpQLSeLlGFHbW5bkTYzcc78cikRu9vWYa0kN9FJD8QJTLF1pDaVFA/viewform?usp=sf_link" TargetMode="External"/><Relationship Id="rId4" Type="http://schemas.openxmlformats.org/officeDocument/2006/relationships/hyperlink" Target="mailto:datasciencebootcamp@nyu.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reate,_read,_update_and_delet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B9DED-5B35-42CA-B7C3-F6CF768DE6FD}"/>
              </a:ext>
            </a:extLst>
          </p:cNvPr>
          <p:cNvPicPr>
            <a:picLocks noChangeAspect="1"/>
          </p:cNvPicPr>
          <p:nvPr/>
        </p:nvPicPr>
        <p:blipFill rotWithShape="1">
          <a:blip r:embed="rId2"/>
          <a:srcRect t="5960" r="1" b="9729"/>
          <a:stretch/>
        </p:blipFill>
        <p:spPr>
          <a:xfrm>
            <a:off x="20" y="10"/>
            <a:ext cx="12185884" cy="6857990"/>
          </a:xfrm>
          <a:prstGeom prst="rect">
            <a:avLst/>
          </a:prstGeom>
        </p:spPr>
      </p:pic>
      <p:sp>
        <p:nvSpPr>
          <p:cNvPr id="2" name="Title 1">
            <a:extLst>
              <a:ext uri="{FF2B5EF4-FFF2-40B4-BE49-F238E27FC236}">
                <a16:creationId xmlns:a16="http://schemas.microsoft.com/office/drawing/2014/main" id="{757FCF0B-B4DE-49F0-8C34-6968CDA6DA09}"/>
              </a:ext>
            </a:extLst>
          </p:cNvPr>
          <p:cNvSpPr>
            <a:spLocks noGrp="1"/>
          </p:cNvSpPr>
          <p:nvPr>
            <p:ph type="ctrTitle"/>
          </p:nvPr>
        </p:nvSpPr>
        <p:spPr>
          <a:xfrm>
            <a:off x="4654296" y="640080"/>
            <a:ext cx="6894576" cy="3566160"/>
          </a:xfrm>
        </p:spPr>
        <p:txBody>
          <a:bodyPr anchor="b">
            <a:normAutofit/>
          </a:bodyPr>
          <a:lstStyle/>
          <a:p>
            <a:r>
              <a:rPr lang="en-US" dirty="0">
                <a:solidFill>
                  <a:schemeClr val="bg1"/>
                </a:solidFill>
                <a:latin typeface="Comic Sans MS" panose="030F0702030302020204" pitchFamily="66" charset="0"/>
              </a:rPr>
              <a:t>SQL </a:t>
            </a:r>
          </a:p>
        </p:txBody>
      </p:sp>
    </p:spTree>
    <p:extLst>
      <p:ext uri="{BB962C8B-B14F-4D97-AF65-F5344CB8AC3E}">
        <p14:creationId xmlns:p14="http://schemas.microsoft.com/office/powerpoint/2010/main" val="120466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AA9E068-5675-43AD-B394-42E598D531F4}"/>
              </a:ext>
            </a:extLst>
          </p:cNvPr>
          <p:cNvGraphicFramePr>
            <a:graphicFrameLocks noGrp="1"/>
          </p:cNvGraphicFramePr>
          <p:nvPr>
            <p:extLst>
              <p:ext uri="{D42A27DB-BD31-4B8C-83A1-F6EECF244321}">
                <p14:modId xmlns:p14="http://schemas.microsoft.com/office/powerpoint/2010/main" val="944848795"/>
              </p:ext>
            </p:extLst>
          </p:nvPr>
        </p:nvGraphicFramePr>
        <p:xfrm>
          <a:off x="80802" y="1451085"/>
          <a:ext cx="4820576" cy="1864640"/>
        </p:xfrm>
        <a:graphic>
          <a:graphicData uri="http://schemas.openxmlformats.org/drawingml/2006/table">
            <a:tbl>
              <a:tblPr firstRow="1" bandRow="1">
                <a:tableStyleId>{5C22544A-7EE6-4342-B048-85BDC9FD1C3A}</a:tableStyleId>
              </a:tblPr>
              <a:tblGrid>
                <a:gridCol w="1205144">
                  <a:extLst>
                    <a:ext uri="{9D8B030D-6E8A-4147-A177-3AD203B41FA5}">
                      <a16:colId xmlns:a16="http://schemas.microsoft.com/office/drawing/2014/main" val="2822477974"/>
                    </a:ext>
                  </a:extLst>
                </a:gridCol>
                <a:gridCol w="1205144">
                  <a:extLst>
                    <a:ext uri="{9D8B030D-6E8A-4147-A177-3AD203B41FA5}">
                      <a16:colId xmlns:a16="http://schemas.microsoft.com/office/drawing/2014/main" val="3214899324"/>
                    </a:ext>
                  </a:extLst>
                </a:gridCol>
                <a:gridCol w="1205144">
                  <a:extLst>
                    <a:ext uri="{9D8B030D-6E8A-4147-A177-3AD203B41FA5}">
                      <a16:colId xmlns:a16="http://schemas.microsoft.com/office/drawing/2014/main" val="2320399482"/>
                    </a:ext>
                  </a:extLst>
                </a:gridCol>
                <a:gridCol w="1205144">
                  <a:extLst>
                    <a:ext uri="{9D8B030D-6E8A-4147-A177-3AD203B41FA5}">
                      <a16:colId xmlns:a16="http://schemas.microsoft.com/office/drawing/2014/main" val="37415743"/>
                    </a:ext>
                  </a:extLst>
                </a:gridCol>
              </a:tblGrid>
              <a:tr h="466160">
                <a:tc>
                  <a:txBody>
                    <a:bodyPr/>
                    <a:lstStyle/>
                    <a:p>
                      <a:r>
                        <a:rPr lang="en-US" dirty="0"/>
                        <a:t>Student ID</a:t>
                      </a:r>
                    </a:p>
                  </a:txBody>
                  <a:tcPr>
                    <a:solidFill>
                      <a:schemeClr val="accent2"/>
                    </a:solidFill>
                  </a:tcPr>
                </a:tc>
                <a:tc>
                  <a:txBody>
                    <a:bodyPr/>
                    <a:lstStyle/>
                    <a:p>
                      <a:r>
                        <a:rPr lang="en-US" dirty="0"/>
                        <a:t>Name</a:t>
                      </a:r>
                    </a:p>
                  </a:txBody>
                  <a:tcPr/>
                </a:tc>
                <a:tc>
                  <a:txBody>
                    <a:bodyPr/>
                    <a:lstStyle/>
                    <a:p>
                      <a:r>
                        <a:rPr lang="en-US" dirty="0" err="1"/>
                        <a:t>Major_id</a:t>
                      </a:r>
                      <a:endParaRPr lang="en-US" dirty="0"/>
                    </a:p>
                  </a:txBody>
                  <a:tcPr/>
                </a:tc>
                <a:tc>
                  <a:txBody>
                    <a:bodyPr/>
                    <a:lstStyle/>
                    <a:p>
                      <a:r>
                        <a:rPr lang="en-US" dirty="0" err="1"/>
                        <a:t>Advisor_id</a:t>
                      </a:r>
                      <a:endParaRPr lang="en-US" dirty="0"/>
                    </a:p>
                  </a:txBody>
                  <a:tcPr/>
                </a:tc>
                <a:extLst>
                  <a:ext uri="{0D108BD9-81ED-4DB2-BD59-A6C34878D82A}">
                    <a16:rowId xmlns:a16="http://schemas.microsoft.com/office/drawing/2014/main" val="842005990"/>
                  </a:ext>
                </a:extLst>
              </a:tr>
              <a:tr h="466160">
                <a:tc>
                  <a:txBody>
                    <a:bodyPr/>
                    <a:lstStyle/>
                    <a:p>
                      <a:r>
                        <a:rPr lang="en-US" dirty="0"/>
                        <a:t>bnh211</a:t>
                      </a:r>
                    </a:p>
                  </a:txBody>
                  <a:tcPr/>
                </a:tc>
                <a:tc>
                  <a:txBody>
                    <a:bodyPr/>
                    <a:lstStyle/>
                    <a:p>
                      <a:r>
                        <a:rPr lang="en-US" dirty="0"/>
                        <a:t>Biman</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48947010"/>
                  </a:ext>
                </a:extLst>
              </a:tr>
              <a:tr h="466160">
                <a:tc>
                  <a:txBody>
                    <a:bodyPr/>
                    <a:lstStyle/>
                    <a:p>
                      <a:r>
                        <a:rPr lang="en-US" dirty="0"/>
                        <a:t>yhr278</a:t>
                      </a:r>
                    </a:p>
                  </a:txBody>
                  <a:tcPr/>
                </a:tc>
                <a:tc>
                  <a:txBody>
                    <a:bodyPr/>
                    <a:lstStyle/>
                    <a:p>
                      <a:r>
                        <a:rPr lang="en-US" dirty="0"/>
                        <a:t>Yash</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597423897"/>
                  </a:ext>
                </a:extLst>
              </a:tr>
              <a:tr h="466160">
                <a:tc>
                  <a:txBody>
                    <a:bodyPr/>
                    <a:lstStyle/>
                    <a:p>
                      <a:r>
                        <a:rPr lang="en-US" dirty="0"/>
                        <a:t>yhr288</a:t>
                      </a:r>
                    </a:p>
                  </a:txBody>
                  <a:tcPr/>
                </a:tc>
                <a:tc>
                  <a:txBody>
                    <a:bodyPr/>
                    <a:lstStyle/>
                    <a:p>
                      <a:r>
                        <a:rPr lang="en-US" dirty="0"/>
                        <a:t>Yash</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1352871992"/>
                  </a:ext>
                </a:extLst>
              </a:tr>
            </a:tbl>
          </a:graphicData>
        </a:graphic>
      </p:graphicFrame>
      <p:sp>
        <p:nvSpPr>
          <p:cNvPr id="4" name="TextBox 3">
            <a:extLst>
              <a:ext uri="{FF2B5EF4-FFF2-40B4-BE49-F238E27FC236}">
                <a16:creationId xmlns:a16="http://schemas.microsoft.com/office/drawing/2014/main" id="{C1F4552A-00FF-4DDF-B8CC-56EFEABAB677}"/>
              </a:ext>
            </a:extLst>
          </p:cNvPr>
          <p:cNvSpPr txBox="1"/>
          <p:nvPr/>
        </p:nvSpPr>
        <p:spPr>
          <a:xfrm>
            <a:off x="129630" y="328473"/>
            <a:ext cx="2361460" cy="707886"/>
          </a:xfrm>
          <a:prstGeom prst="rect">
            <a:avLst/>
          </a:prstGeom>
          <a:noFill/>
        </p:spPr>
        <p:txBody>
          <a:bodyPr wrap="square" rtlCol="0">
            <a:spAutoFit/>
          </a:bodyPr>
          <a:lstStyle/>
          <a:p>
            <a:r>
              <a:rPr lang="en-US" sz="4000" b="1" dirty="0"/>
              <a:t>Example</a:t>
            </a:r>
          </a:p>
        </p:txBody>
      </p:sp>
      <p:sp>
        <p:nvSpPr>
          <p:cNvPr id="5" name="TextBox 4">
            <a:extLst>
              <a:ext uri="{FF2B5EF4-FFF2-40B4-BE49-F238E27FC236}">
                <a16:creationId xmlns:a16="http://schemas.microsoft.com/office/drawing/2014/main" id="{6035535A-1F33-4D5A-B2FF-9EB40DC76CD0}"/>
              </a:ext>
            </a:extLst>
          </p:cNvPr>
          <p:cNvSpPr txBox="1"/>
          <p:nvPr/>
        </p:nvSpPr>
        <p:spPr>
          <a:xfrm>
            <a:off x="488272" y="4394447"/>
            <a:ext cx="5344357" cy="2031325"/>
          </a:xfrm>
          <a:prstGeom prst="rect">
            <a:avLst/>
          </a:prstGeom>
          <a:noFill/>
        </p:spPr>
        <p:txBody>
          <a:bodyPr wrap="square" rtlCol="0">
            <a:spAutoFit/>
          </a:bodyPr>
          <a:lstStyle/>
          <a:p>
            <a:r>
              <a:rPr lang="en-US" dirty="0"/>
              <a:t>NOT NULL: Can’t be null</a:t>
            </a:r>
          </a:p>
          <a:p>
            <a:r>
              <a:rPr lang="en-US" dirty="0"/>
              <a:t>UNIQUE: Have to be unique</a:t>
            </a:r>
          </a:p>
          <a:p>
            <a:r>
              <a:rPr lang="en-US" dirty="0"/>
              <a:t>Primary Key: Could be one column or multi column (can be composite but has to be unique &amp; not null)</a:t>
            </a:r>
          </a:p>
          <a:p>
            <a:r>
              <a:rPr lang="en-US" dirty="0"/>
              <a:t>Natural Key: SSN Number</a:t>
            </a:r>
          </a:p>
          <a:p>
            <a:r>
              <a:rPr lang="en-US" dirty="0"/>
              <a:t>Surrogate Key: Something which is not linked outside</a:t>
            </a:r>
          </a:p>
          <a:p>
            <a:r>
              <a:rPr lang="en-US" dirty="0"/>
              <a:t>Foreign Key: Primary key of another table</a:t>
            </a:r>
          </a:p>
        </p:txBody>
      </p:sp>
      <p:graphicFrame>
        <p:nvGraphicFramePr>
          <p:cNvPr id="6" name="Table 2">
            <a:extLst>
              <a:ext uri="{FF2B5EF4-FFF2-40B4-BE49-F238E27FC236}">
                <a16:creationId xmlns:a16="http://schemas.microsoft.com/office/drawing/2014/main" id="{3B1DA4A7-96DA-4A9B-AED9-DEAF7CC80F0D}"/>
              </a:ext>
            </a:extLst>
          </p:cNvPr>
          <p:cNvGraphicFramePr>
            <a:graphicFrameLocks noGrp="1"/>
          </p:cNvGraphicFramePr>
          <p:nvPr>
            <p:extLst>
              <p:ext uri="{D42A27DB-BD31-4B8C-83A1-F6EECF244321}">
                <p14:modId xmlns:p14="http://schemas.microsoft.com/office/powerpoint/2010/main" val="260688044"/>
              </p:ext>
            </p:extLst>
          </p:nvPr>
        </p:nvGraphicFramePr>
        <p:xfrm>
          <a:off x="5025666" y="1458970"/>
          <a:ext cx="3558138" cy="1694830"/>
        </p:xfrm>
        <a:graphic>
          <a:graphicData uri="http://schemas.openxmlformats.org/drawingml/2006/table">
            <a:tbl>
              <a:tblPr firstRow="1" bandRow="1">
                <a:tableStyleId>{5C22544A-7EE6-4342-B048-85BDC9FD1C3A}</a:tableStyleId>
              </a:tblPr>
              <a:tblGrid>
                <a:gridCol w="1779069">
                  <a:extLst>
                    <a:ext uri="{9D8B030D-6E8A-4147-A177-3AD203B41FA5}">
                      <a16:colId xmlns:a16="http://schemas.microsoft.com/office/drawing/2014/main" val="2822477974"/>
                    </a:ext>
                  </a:extLst>
                </a:gridCol>
                <a:gridCol w="1779069">
                  <a:extLst>
                    <a:ext uri="{9D8B030D-6E8A-4147-A177-3AD203B41FA5}">
                      <a16:colId xmlns:a16="http://schemas.microsoft.com/office/drawing/2014/main" val="3214899324"/>
                    </a:ext>
                  </a:extLst>
                </a:gridCol>
              </a:tblGrid>
              <a:tr h="414670">
                <a:tc>
                  <a:txBody>
                    <a:bodyPr/>
                    <a:lstStyle/>
                    <a:p>
                      <a:r>
                        <a:rPr lang="en-US" dirty="0" err="1"/>
                        <a:t>Major_id</a:t>
                      </a:r>
                      <a:endParaRPr lang="en-US" dirty="0"/>
                    </a:p>
                  </a:txBody>
                  <a:tcPr>
                    <a:solidFill>
                      <a:schemeClr val="accent2"/>
                    </a:solidFill>
                  </a:tcPr>
                </a:tc>
                <a:tc>
                  <a:txBody>
                    <a:bodyPr/>
                    <a:lstStyle/>
                    <a:p>
                      <a:r>
                        <a:rPr lang="en-US" dirty="0" err="1"/>
                        <a:t>Branch_Name</a:t>
                      </a:r>
                      <a:endParaRPr lang="en-US" dirty="0"/>
                    </a:p>
                  </a:txBody>
                  <a:tcPr/>
                </a:tc>
                <a:extLst>
                  <a:ext uri="{0D108BD9-81ED-4DB2-BD59-A6C34878D82A}">
                    <a16:rowId xmlns:a16="http://schemas.microsoft.com/office/drawing/2014/main" val="842005990"/>
                  </a:ext>
                </a:extLst>
              </a:tr>
              <a:tr h="414670">
                <a:tc>
                  <a:txBody>
                    <a:bodyPr/>
                    <a:lstStyle/>
                    <a:p>
                      <a:r>
                        <a:rPr lang="en-US" dirty="0"/>
                        <a:t>1</a:t>
                      </a:r>
                    </a:p>
                  </a:txBody>
                  <a:tcPr/>
                </a:tc>
                <a:tc>
                  <a:txBody>
                    <a:bodyPr/>
                    <a:lstStyle/>
                    <a:p>
                      <a:r>
                        <a:rPr lang="en-US" dirty="0"/>
                        <a:t>Robotics and Mechatronics</a:t>
                      </a:r>
                    </a:p>
                  </a:txBody>
                  <a:tcPr/>
                </a:tc>
                <a:extLst>
                  <a:ext uri="{0D108BD9-81ED-4DB2-BD59-A6C34878D82A}">
                    <a16:rowId xmlns:a16="http://schemas.microsoft.com/office/drawing/2014/main" val="1048947010"/>
                  </a:ext>
                </a:extLst>
              </a:tr>
              <a:tr h="414670">
                <a:tc>
                  <a:txBody>
                    <a:bodyPr/>
                    <a:lstStyle/>
                    <a:p>
                      <a:r>
                        <a:rPr lang="en-US" dirty="0"/>
                        <a:t>2</a:t>
                      </a:r>
                    </a:p>
                  </a:txBody>
                  <a:tcPr/>
                </a:tc>
                <a:tc>
                  <a:txBody>
                    <a:bodyPr/>
                    <a:lstStyle/>
                    <a:p>
                      <a:r>
                        <a:rPr lang="en-US" dirty="0"/>
                        <a:t>Computer Science</a:t>
                      </a:r>
                    </a:p>
                  </a:txBody>
                  <a:tcPr/>
                </a:tc>
                <a:extLst>
                  <a:ext uri="{0D108BD9-81ED-4DB2-BD59-A6C34878D82A}">
                    <a16:rowId xmlns:a16="http://schemas.microsoft.com/office/drawing/2014/main" val="1973010487"/>
                  </a:ext>
                </a:extLst>
              </a:tr>
            </a:tbl>
          </a:graphicData>
        </a:graphic>
      </p:graphicFrame>
      <p:graphicFrame>
        <p:nvGraphicFramePr>
          <p:cNvPr id="7" name="Table 2">
            <a:extLst>
              <a:ext uri="{FF2B5EF4-FFF2-40B4-BE49-F238E27FC236}">
                <a16:creationId xmlns:a16="http://schemas.microsoft.com/office/drawing/2014/main" id="{3BCCF4F7-B1D1-4E8E-97A9-7C1BD8916773}"/>
              </a:ext>
            </a:extLst>
          </p:cNvPr>
          <p:cNvGraphicFramePr>
            <a:graphicFrameLocks noGrp="1"/>
          </p:cNvGraphicFramePr>
          <p:nvPr>
            <p:extLst>
              <p:ext uri="{D42A27DB-BD31-4B8C-83A1-F6EECF244321}">
                <p14:modId xmlns:p14="http://schemas.microsoft.com/office/powerpoint/2010/main" val="2337178859"/>
              </p:ext>
            </p:extLst>
          </p:nvPr>
        </p:nvGraphicFramePr>
        <p:xfrm>
          <a:off x="8757738" y="1451085"/>
          <a:ext cx="3353460" cy="1244010"/>
        </p:xfrm>
        <a:graphic>
          <a:graphicData uri="http://schemas.openxmlformats.org/drawingml/2006/table">
            <a:tbl>
              <a:tblPr firstRow="1" bandRow="1">
                <a:tableStyleId>{5C22544A-7EE6-4342-B048-85BDC9FD1C3A}</a:tableStyleId>
              </a:tblPr>
              <a:tblGrid>
                <a:gridCol w="1676730">
                  <a:extLst>
                    <a:ext uri="{9D8B030D-6E8A-4147-A177-3AD203B41FA5}">
                      <a16:colId xmlns:a16="http://schemas.microsoft.com/office/drawing/2014/main" val="2822477974"/>
                    </a:ext>
                  </a:extLst>
                </a:gridCol>
                <a:gridCol w="1676730">
                  <a:extLst>
                    <a:ext uri="{9D8B030D-6E8A-4147-A177-3AD203B41FA5}">
                      <a16:colId xmlns:a16="http://schemas.microsoft.com/office/drawing/2014/main" val="3214899324"/>
                    </a:ext>
                  </a:extLst>
                </a:gridCol>
              </a:tblGrid>
              <a:tr h="414670">
                <a:tc>
                  <a:txBody>
                    <a:bodyPr/>
                    <a:lstStyle/>
                    <a:p>
                      <a:r>
                        <a:rPr lang="en-US" dirty="0" err="1"/>
                        <a:t>Advisor_id</a:t>
                      </a:r>
                      <a:endParaRPr lang="en-US" dirty="0"/>
                    </a:p>
                  </a:txBody>
                  <a:tcPr>
                    <a:solidFill>
                      <a:schemeClr val="accent2"/>
                    </a:solidFill>
                  </a:tcPr>
                </a:tc>
                <a:tc>
                  <a:txBody>
                    <a:bodyPr/>
                    <a:lstStyle/>
                    <a:p>
                      <a:r>
                        <a:rPr lang="en-US" dirty="0" err="1"/>
                        <a:t>Advisor_Name</a:t>
                      </a:r>
                      <a:endParaRPr lang="en-US" dirty="0"/>
                    </a:p>
                  </a:txBody>
                  <a:tcPr/>
                </a:tc>
                <a:extLst>
                  <a:ext uri="{0D108BD9-81ED-4DB2-BD59-A6C34878D82A}">
                    <a16:rowId xmlns:a16="http://schemas.microsoft.com/office/drawing/2014/main" val="842005990"/>
                  </a:ext>
                </a:extLst>
              </a:tr>
              <a:tr h="414670">
                <a:tc>
                  <a:txBody>
                    <a:bodyPr/>
                    <a:lstStyle/>
                    <a:p>
                      <a:r>
                        <a:rPr lang="en-US" dirty="0"/>
                        <a:t>1</a:t>
                      </a:r>
                    </a:p>
                  </a:txBody>
                  <a:tcPr/>
                </a:tc>
                <a:tc>
                  <a:txBody>
                    <a:bodyPr/>
                    <a:lstStyle/>
                    <a:p>
                      <a:r>
                        <a:rPr lang="en-US" dirty="0"/>
                        <a:t>Iskender </a:t>
                      </a:r>
                      <a:r>
                        <a:rPr lang="en-US" dirty="0" err="1"/>
                        <a:t>Sahin</a:t>
                      </a:r>
                      <a:endParaRPr lang="en-US" dirty="0"/>
                    </a:p>
                  </a:txBody>
                  <a:tcPr/>
                </a:tc>
                <a:extLst>
                  <a:ext uri="{0D108BD9-81ED-4DB2-BD59-A6C34878D82A}">
                    <a16:rowId xmlns:a16="http://schemas.microsoft.com/office/drawing/2014/main" val="1048947010"/>
                  </a:ext>
                </a:extLst>
              </a:tr>
              <a:tr h="414670">
                <a:tc>
                  <a:txBody>
                    <a:bodyPr/>
                    <a:lstStyle/>
                    <a:p>
                      <a:r>
                        <a:rPr lang="en-US" dirty="0"/>
                        <a:t>2</a:t>
                      </a:r>
                    </a:p>
                  </a:txBody>
                  <a:tcPr/>
                </a:tc>
                <a:tc>
                  <a:txBody>
                    <a:bodyPr/>
                    <a:lstStyle/>
                    <a:p>
                      <a:r>
                        <a:rPr lang="en-US" dirty="0"/>
                        <a:t>Kayla Huang</a:t>
                      </a:r>
                    </a:p>
                  </a:txBody>
                  <a:tcPr/>
                </a:tc>
                <a:extLst>
                  <a:ext uri="{0D108BD9-81ED-4DB2-BD59-A6C34878D82A}">
                    <a16:rowId xmlns:a16="http://schemas.microsoft.com/office/drawing/2014/main" val="1973010487"/>
                  </a:ext>
                </a:extLst>
              </a:tr>
            </a:tbl>
          </a:graphicData>
        </a:graphic>
      </p:graphicFrame>
      <p:graphicFrame>
        <p:nvGraphicFramePr>
          <p:cNvPr id="8" name="Table 2">
            <a:extLst>
              <a:ext uri="{FF2B5EF4-FFF2-40B4-BE49-F238E27FC236}">
                <a16:creationId xmlns:a16="http://schemas.microsoft.com/office/drawing/2014/main" id="{623AF8C5-69C6-409F-B799-082F01009492}"/>
              </a:ext>
            </a:extLst>
          </p:cNvPr>
          <p:cNvGraphicFramePr>
            <a:graphicFrameLocks noGrp="1"/>
          </p:cNvGraphicFramePr>
          <p:nvPr>
            <p:extLst>
              <p:ext uri="{D42A27DB-BD31-4B8C-83A1-F6EECF244321}">
                <p14:modId xmlns:p14="http://schemas.microsoft.com/office/powerpoint/2010/main" val="141397635"/>
              </p:ext>
            </p:extLst>
          </p:nvPr>
        </p:nvGraphicFramePr>
        <p:xfrm>
          <a:off x="5832629" y="4394447"/>
          <a:ext cx="6222918" cy="1658680"/>
        </p:xfrm>
        <a:graphic>
          <a:graphicData uri="http://schemas.openxmlformats.org/drawingml/2006/table">
            <a:tbl>
              <a:tblPr firstRow="1" bandRow="1">
                <a:tableStyleId>{5C22544A-7EE6-4342-B048-85BDC9FD1C3A}</a:tableStyleId>
              </a:tblPr>
              <a:tblGrid>
                <a:gridCol w="2074306">
                  <a:extLst>
                    <a:ext uri="{9D8B030D-6E8A-4147-A177-3AD203B41FA5}">
                      <a16:colId xmlns:a16="http://schemas.microsoft.com/office/drawing/2014/main" val="2822477974"/>
                    </a:ext>
                  </a:extLst>
                </a:gridCol>
                <a:gridCol w="2074306">
                  <a:extLst>
                    <a:ext uri="{9D8B030D-6E8A-4147-A177-3AD203B41FA5}">
                      <a16:colId xmlns:a16="http://schemas.microsoft.com/office/drawing/2014/main" val="3214899324"/>
                    </a:ext>
                  </a:extLst>
                </a:gridCol>
                <a:gridCol w="2074306">
                  <a:extLst>
                    <a:ext uri="{9D8B030D-6E8A-4147-A177-3AD203B41FA5}">
                      <a16:colId xmlns:a16="http://schemas.microsoft.com/office/drawing/2014/main" val="2062225328"/>
                    </a:ext>
                  </a:extLst>
                </a:gridCol>
              </a:tblGrid>
              <a:tr h="414670">
                <a:tc>
                  <a:txBody>
                    <a:bodyPr/>
                    <a:lstStyle/>
                    <a:p>
                      <a:r>
                        <a:rPr lang="en-US" dirty="0" err="1"/>
                        <a:t>Company_</a:t>
                      </a:r>
                      <a:r>
                        <a:rPr lang="en-US" sz="1800" b="1" kern="1200" dirty="0" err="1">
                          <a:solidFill>
                            <a:schemeClr val="lt1"/>
                          </a:solidFill>
                          <a:latin typeface="+mn-lt"/>
                          <a:ea typeface="+mn-ea"/>
                          <a:cs typeface="+mn-cs"/>
                        </a:rPr>
                        <a:t>name</a:t>
                      </a:r>
                      <a:endParaRPr lang="en-US" sz="1800" b="1" kern="1200" dirty="0">
                        <a:solidFill>
                          <a:schemeClr val="lt1"/>
                        </a:solidFill>
                        <a:latin typeface="+mn-lt"/>
                        <a:ea typeface="+mn-ea"/>
                        <a:cs typeface="+mn-cs"/>
                      </a:endParaRPr>
                    </a:p>
                  </a:txBody>
                  <a:tcPr>
                    <a:solidFill>
                      <a:schemeClr val="accent2"/>
                    </a:solidFill>
                  </a:tcPr>
                </a:tc>
                <a:tc>
                  <a:txBody>
                    <a:bodyPr/>
                    <a:lstStyle/>
                    <a:p>
                      <a:r>
                        <a:rPr lang="en-US" dirty="0" err="1"/>
                        <a:t>major_id</a:t>
                      </a:r>
                      <a:endParaRPr lang="en-US" dirty="0"/>
                    </a:p>
                  </a:txBody>
                  <a:tcPr/>
                </a:tc>
                <a:tc>
                  <a:txBody>
                    <a:bodyPr/>
                    <a:lstStyle/>
                    <a:p>
                      <a:r>
                        <a:rPr lang="en-US" dirty="0" err="1"/>
                        <a:t>Students_recruited</a:t>
                      </a:r>
                      <a:endParaRPr lang="en-US" dirty="0"/>
                    </a:p>
                  </a:txBody>
                  <a:tcPr/>
                </a:tc>
                <a:extLst>
                  <a:ext uri="{0D108BD9-81ED-4DB2-BD59-A6C34878D82A}">
                    <a16:rowId xmlns:a16="http://schemas.microsoft.com/office/drawing/2014/main" val="842005990"/>
                  </a:ext>
                </a:extLst>
              </a:tr>
              <a:tr h="414670">
                <a:tc>
                  <a:txBody>
                    <a:bodyPr/>
                    <a:lstStyle/>
                    <a:p>
                      <a:r>
                        <a:rPr lang="en-US" dirty="0"/>
                        <a:t>Google</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48947010"/>
                  </a:ext>
                </a:extLst>
              </a:tr>
              <a:tr h="414670">
                <a:tc>
                  <a:txBody>
                    <a:bodyPr/>
                    <a:lstStyle/>
                    <a:p>
                      <a:r>
                        <a:rPr lang="en-US" dirty="0"/>
                        <a:t>Samsung</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973010487"/>
                  </a:ext>
                </a:extLst>
              </a:tr>
              <a:tr h="414670">
                <a:tc>
                  <a:txBody>
                    <a:bodyPr/>
                    <a:lstStyle/>
                    <a:p>
                      <a:r>
                        <a:rPr lang="en-US" dirty="0"/>
                        <a:t>Samsung</a:t>
                      </a:r>
                    </a:p>
                  </a:txBody>
                  <a:tcPr/>
                </a:tc>
                <a:tc>
                  <a:txBody>
                    <a:bodyPr/>
                    <a:lstStyle/>
                    <a:p>
                      <a:r>
                        <a:rPr lang="en-US" dirty="0"/>
                        <a:t>1</a:t>
                      </a:r>
                    </a:p>
                  </a:txBody>
                  <a:tcPr/>
                </a:tc>
                <a:tc>
                  <a:txBody>
                    <a:bodyPr/>
                    <a:lstStyle/>
                    <a:p>
                      <a:r>
                        <a:rPr lang="en-US" dirty="0"/>
                        <a:t>12</a:t>
                      </a:r>
                    </a:p>
                  </a:txBody>
                  <a:tcPr/>
                </a:tc>
                <a:extLst>
                  <a:ext uri="{0D108BD9-81ED-4DB2-BD59-A6C34878D82A}">
                    <a16:rowId xmlns:a16="http://schemas.microsoft.com/office/drawing/2014/main" val="2597423897"/>
                  </a:ext>
                </a:extLst>
              </a:tr>
            </a:tbl>
          </a:graphicData>
        </a:graphic>
      </p:graphicFrame>
    </p:spTree>
    <p:extLst>
      <p:ext uri="{BB962C8B-B14F-4D97-AF65-F5344CB8AC3E}">
        <p14:creationId xmlns:p14="http://schemas.microsoft.com/office/powerpoint/2010/main" val="343275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F6EF-A2A4-407B-8399-834A5AC20C14}"/>
              </a:ext>
            </a:extLst>
          </p:cNvPr>
          <p:cNvSpPr>
            <a:spLocks noGrp="1"/>
          </p:cNvSpPr>
          <p:nvPr>
            <p:ph type="title"/>
          </p:nvPr>
        </p:nvSpPr>
        <p:spPr/>
        <p:txBody>
          <a:bodyPr/>
          <a:lstStyle/>
          <a:p>
            <a:r>
              <a:rPr lang="en-US" dirty="0"/>
              <a:t>Basic Data Types:</a:t>
            </a:r>
          </a:p>
        </p:txBody>
      </p:sp>
      <p:sp>
        <p:nvSpPr>
          <p:cNvPr id="3" name="Content Placeholder 2">
            <a:extLst>
              <a:ext uri="{FF2B5EF4-FFF2-40B4-BE49-F238E27FC236}">
                <a16:creationId xmlns:a16="http://schemas.microsoft.com/office/drawing/2014/main" id="{47C8DA58-84F4-4C19-99EB-0AA33FFEF967}"/>
              </a:ext>
            </a:extLst>
          </p:cNvPr>
          <p:cNvSpPr>
            <a:spLocks noGrp="1"/>
          </p:cNvSpPr>
          <p:nvPr>
            <p:ph idx="1"/>
          </p:nvPr>
        </p:nvSpPr>
        <p:spPr/>
        <p:txBody>
          <a:bodyPr/>
          <a:lstStyle/>
          <a:p>
            <a:r>
              <a:rPr lang="en-US" dirty="0"/>
              <a:t>INT</a:t>
            </a:r>
          </a:p>
          <a:p>
            <a:r>
              <a:rPr lang="en-US" dirty="0"/>
              <a:t>DECIMAL (10,2)</a:t>
            </a:r>
          </a:p>
          <a:p>
            <a:r>
              <a:rPr lang="en-US" dirty="0"/>
              <a:t>VARCHAR (x)</a:t>
            </a:r>
          </a:p>
          <a:p>
            <a:r>
              <a:rPr lang="en-US" dirty="0"/>
              <a:t>DATE YYYY-MM-DD</a:t>
            </a:r>
          </a:p>
          <a:p>
            <a:r>
              <a:rPr lang="en-US" dirty="0"/>
              <a:t>TIMESTAMP YYYY-MM-DD HH:MM:SS</a:t>
            </a:r>
          </a:p>
          <a:p>
            <a:r>
              <a:rPr lang="en-US" dirty="0"/>
              <a:t>And more….( </a:t>
            </a:r>
            <a:r>
              <a:rPr lang="en-US" dirty="0">
                <a:hlinkClick r:id="rId2"/>
              </a:rPr>
              <a:t>https://www.journaldev.com/16774/sql-data-types</a:t>
            </a:r>
            <a:r>
              <a:rPr lang="en-US" dirty="0"/>
              <a:t> )</a:t>
            </a:r>
          </a:p>
          <a:p>
            <a:endParaRPr lang="en-US" dirty="0"/>
          </a:p>
          <a:p>
            <a:r>
              <a:rPr lang="en-US" b="1" dirty="0"/>
              <a:t>Note: SQL is not case sensitive.</a:t>
            </a:r>
          </a:p>
        </p:txBody>
      </p:sp>
    </p:spTree>
    <p:extLst>
      <p:ext uri="{BB962C8B-B14F-4D97-AF65-F5344CB8AC3E}">
        <p14:creationId xmlns:p14="http://schemas.microsoft.com/office/powerpoint/2010/main" val="210125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5DCE-5ADB-4CB8-A49D-726D48276DA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B336ECD-D829-4058-9024-C11774FC947B}"/>
              </a:ext>
            </a:extLst>
          </p:cNvPr>
          <p:cNvSpPr>
            <a:spLocks noGrp="1"/>
          </p:cNvSpPr>
          <p:nvPr>
            <p:ph idx="1"/>
          </p:nvPr>
        </p:nvSpPr>
        <p:spPr/>
        <p:txBody>
          <a:bodyPr/>
          <a:lstStyle/>
          <a:p>
            <a:r>
              <a:rPr lang="en-US" dirty="0"/>
              <a:t>Use MYSQL </a:t>
            </a:r>
          </a:p>
          <a:p>
            <a:pPr marL="0" indent="0">
              <a:buNone/>
            </a:pPr>
            <a:r>
              <a:rPr lang="en-US" dirty="0"/>
              <a:t>Download from here </a:t>
            </a:r>
            <a:br>
              <a:rPr lang="en-US" dirty="0"/>
            </a:br>
            <a:r>
              <a:rPr lang="en-US" dirty="0">
                <a:hlinkClick r:id="rId2"/>
              </a:rPr>
              <a:t>https://dev.mysql.com/downloads/mysql/</a:t>
            </a:r>
            <a:endParaRPr lang="en-US" dirty="0"/>
          </a:p>
          <a:p>
            <a:pPr marL="0" indent="0">
              <a:buNone/>
            </a:pPr>
            <a:endParaRPr lang="en-US" dirty="0"/>
          </a:p>
          <a:p>
            <a:r>
              <a:rPr lang="en-US" dirty="0"/>
              <a:t>or use the link (online and easy)</a:t>
            </a:r>
          </a:p>
          <a:p>
            <a:r>
              <a:rPr lang="en-US" dirty="0">
                <a:hlinkClick r:id="rId3"/>
              </a:rPr>
              <a:t>http://sqlfiddle.com/</a:t>
            </a:r>
            <a:endParaRPr lang="en-US" dirty="0"/>
          </a:p>
          <a:p>
            <a:r>
              <a:rPr lang="en-US" dirty="0"/>
              <a:t>Only database tables can be created once and then schema is reset.</a:t>
            </a:r>
          </a:p>
          <a:p>
            <a:endParaRPr lang="en-US" dirty="0"/>
          </a:p>
        </p:txBody>
      </p:sp>
    </p:spTree>
    <p:extLst>
      <p:ext uri="{BB962C8B-B14F-4D97-AF65-F5344CB8AC3E}">
        <p14:creationId xmlns:p14="http://schemas.microsoft.com/office/powerpoint/2010/main" val="258756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9C2F73-DF81-4F61-BCF5-581363A1C701}"/>
              </a:ext>
            </a:extLst>
          </p:cNvPr>
          <p:cNvSpPr txBox="1"/>
          <p:nvPr/>
        </p:nvSpPr>
        <p:spPr>
          <a:xfrm>
            <a:off x="856526" y="358815"/>
            <a:ext cx="9236597" cy="5786199"/>
          </a:xfrm>
          <a:prstGeom prst="rect">
            <a:avLst/>
          </a:prstGeom>
          <a:noFill/>
        </p:spPr>
        <p:txBody>
          <a:bodyPr wrap="square" rtlCol="0">
            <a:spAutoFit/>
          </a:bodyPr>
          <a:lstStyle/>
          <a:p>
            <a:r>
              <a:rPr lang="en-US" dirty="0"/>
              <a:t>			These work with the </a:t>
            </a:r>
            <a:r>
              <a:rPr lang="en-US" dirty="0" err="1"/>
              <a:t>sql</a:t>
            </a:r>
            <a:r>
              <a:rPr lang="en-US" dirty="0"/>
              <a:t> server on PC:</a:t>
            </a:r>
          </a:p>
          <a:p>
            <a:r>
              <a:rPr lang="en-US" dirty="0"/>
              <a:t>CREATE DATABASE NYU;</a:t>
            </a:r>
          </a:p>
          <a:p>
            <a:r>
              <a:rPr lang="en-US" dirty="0"/>
              <a:t>SHOW DATABASES;</a:t>
            </a:r>
          </a:p>
          <a:p>
            <a:r>
              <a:rPr lang="en-US" dirty="0"/>
              <a:t>USE NYU;</a:t>
            </a:r>
          </a:p>
          <a:p>
            <a:r>
              <a:rPr lang="en-US" dirty="0"/>
              <a:t>SHOW TABLES;</a:t>
            </a:r>
          </a:p>
          <a:p>
            <a:r>
              <a:rPr lang="en-US" dirty="0"/>
              <a:t>				</a:t>
            </a:r>
            <a:r>
              <a:rPr lang="en-US" b="1" dirty="0"/>
              <a:t>To change DB </a:t>
            </a:r>
          </a:p>
          <a:p>
            <a:r>
              <a:rPr lang="en-US" dirty="0"/>
              <a:t>SHOW DATABASES;</a:t>
            </a:r>
          </a:p>
          <a:p>
            <a:r>
              <a:rPr lang="en-US" dirty="0"/>
              <a:t>USE NYU;</a:t>
            </a:r>
          </a:p>
          <a:p>
            <a:r>
              <a:rPr lang="en-US" dirty="0"/>
              <a:t>				 </a:t>
            </a:r>
            <a:r>
              <a:rPr lang="en-US" b="1" dirty="0"/>
              <a:t>Create Table</a:t>
            </a:r>
            <a:endParaRPr lang="en-US" dirty="0"/>
          </a:p>
          <a:p>
            <a:r>
              <a:rPr lang="en-US" sz="1600" dirty="0"/>
              <a:t>CREATE TABLE student(</a:t>
            </a:r>
          </a:p>
          <a:p>
            <a:r>
              <a:rPr lang="en-US" sz="1600" dirty="0"/>
              <a:t>	</a:t>
            </a:r>
            <a:r>
              <a:rPr lang="en-US" sz="1600" dirty="0" err="1"/>
              <a:t>student_id</a:t>
            </a:r>
            <a:r>
              <a:rPr lang="en-US" sz="1600" dirty="0"/>
              <a:t> VARCHAR(6) PRIMARY KEY,</a:t>
            </a:r>
          </a:p>
          <a:p>
            <a:r>
              <a:rPr lang="en-US" sz="1600" dirty="0"/>
              <a:t>	</a:t>
            </a:r>
            <a:r>
              <a:rPr lang="en-US" sz="1600" dirty="0" err="1"/>
              <a:t>first_name</a:t>
            </a:r>
            <a:r>
              <a:rPr lang="en-US" sz="1600" dirty="0"/>
              <a:t> VARCHAR(10) NOT NULL,</a:t>
            </a:r>
          </a:p>
          <a:p>
            <a:r>
              <a:rPr lang="en-US" sz="1600" dirty="0"/>
              <a:t>	major VARCHAR(20) DEFAULT 'undecided'</a:t>
            </a:r>
          </a:p>
          <a:p>
            <a:r>
              <a:rPr lang="en-US" sz="1600" dirty="0"/>
              <a:t>);</a:t>
            </a:r>
          </a:p>
          <a:p>
            <a:r>
              <a:rPr lang="en-US" sz="1600" dirty="0"/>
              <a:t>			   Or</a:t>
            </a:r>
          </a:p>
          <a:p>
            <a:endParaRPr lang="en-US" sz="1600" dirty="0"/>
          </a:p>
          <a:p>
            <a:r>
              <a:rPr lang="en-US" sz="1600" dirty="0"/>
              <a:t>CREATE TABLE student(</a:t>
            </a:r>
          </a:p>
          <a:p>
            <a:r>
              <a:rPr lang="en-US" sz="1600" dirty="0"/>
              <a:t>	</a:t>
            </a:r>
            <a:r>
              <a:rPr lang="en-US" sz="1600" dirty="0" err="1"/>
              <a:t>student_id</a:t>
            </a:r>
            <a:r>
              <a:rPr lang="en-US" sz="1600" dirty="0"/>
              <a:t> VARCHAR(6) ,</a:t>
            </a:r>
          </a:p>
          <a:p>
            <a:r>
              <a:rPr lang="en-US" sz="1600" dirty="0"/>
              <a:t>	name VARCHAR(20),</a:t>
            </a:r>
          </a:p>
          <a:p>
            <a:r>
              <a:rPr lang="en-US" sz="1600" dirty="0"/>
              <a:t>	major VARCHAR(20),</a:t>
            </a:r>
          </a:p>
          <a:p>
            <a:r>
              <a:rPr lang="en-US" sz="1600" dirty="0"/>
              <a:t>	PRIMARY KEY(</a:t>
            </a:r>
            <a:r>
              <a:rPr lang="en-US" sz="1600" dirty="0" err="1"/>
              <a:t>student_id</a:t>
            </a:r>
            <a:r>
              <a:rPr lang="en-US" sz="1600" dirty="0"/>
              <a:t>)</a:t>
            </a:r>
          </a:p>
          <a:p>
            <a:r>
              <a:rPr lang="en-US" sz="1600" dirty="0"/>
              <a:t>);</a:t>
            </a:r>
          </a:p>
        </p:txBody>
      </p:sp>
      <p:sp>
        <p:nvSpPr>
          <p:cNvPr id="6" name="TextBox 5">
            <a:extLst>
              <a:ext uri="{FF2B5EF4-FFF2-40B4-BE49-F238E27FC236}">
                <a16:creationId xmlns:a16="http://schemas.microsoft.com/office/drawing/2014/main" id="{2E38B717-5D40-4A7A-B32A-2B97A2C7D4B6}"/>
              </a:ext>
            </a:extLst>
          </p:cNvPr>
          <p:cNvSpPr txBox="1"/>
          <p:nvPr/>
        </p:nvSpPr>
        <p:spPr>
          <a:xfrm>
            <a:off x="6888480" y="4467860"/>
            <a:ext cx="4876800" cy="2031325"/>
          </a:xfrm>
          <a:prstGeom prst="rect">
            <a:avLst/>
          </a:prstGeom>
          <a:noFill/>
        </p:spPr>
        <p:txBody>
          <a:bodyPr wrap="square" rtlCol="0">
            <a:spAutoFit/>
          </a:bodyPr>
          <a:lstStyle/>
          <a:p>
            <a:r>
              <a:rPr lang="en-US" dirty="0"/>
              <a:t>CREATE TABLE student(</a:t>
            </a:r>
          </a:p>
          <a:p>
            <a:r>
              <a:rPr lang="en-US" dirty="0"/>
              <a:t>	</a:t>
            </a:r>
            <a:r>
              <a:rPr lang="en-US" dirty="0" err="1"/>
              <a:t>student_id</a:t>
            </a:r>
            <a:r>
              <a:rPr lang="en-US" dirty="0"/>
              <a:t> INT AUTO INCREMENT,</a:t>
            </a:r>
          </a:p>
          <a:p>
            <a:r>
              <a:rPr lang="en-US" dirty="0"/>
              <a:t>	name VARCHAR(20),</a:t>
            </a:r>
          </a:p>
          <a:p>
            <a:r>
              <a:rPr lang="en-US" dirty="0"/>
              <a:t>	major VARCHAR(20),</a:t>
            </a:r>
          </a:p>
          <a:p>
            <a:r>
              <a:rPr lang="en-US" dirty="0"/>
              <a:t>	PRIMARY KEY(</a:t>
            </a:r>
            <a:r>
              <a:rPr lang="en-US" dirty="0" err="1"/>
              <a:t>student_id</a:t>
            </a:r>
            <a:r>
              <a:rPr lang="en-US" dirty="0"/>
              <a:t>)</a:t>
            </a:r>
          </a:p>
          <a:p>
            <a:r>
              <a:rPr lang="en-US" dirty="0"/>
              <a:t>);</a:t>
            </a:r>
          </a:p>
          <a:p>
            <a:endParaRPr lang="en-US" dirty="0"/>
          </a:p>
        </p:txBody>
      </p:sp>
    </p:spTree>
    <p:extLst>
      <p:ext uri="{BB962C8B-B14F-4D97-AF65-F5344CB8AC3E}">
        <p14:creationId xmlns:p14="http://schemas.microsoft.com/office/powerpoint/2010/main" val="125996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99D21-4A7E-44E2-81A0-5963996D32EF}"/>
              </a:ext>
            </a:extLst>
          </p:cNvPr>
          <p:cNvSpPr txBox="1"/>
          <p:nvPr/>
        </p:nvSpPr>
        <p:spPr>
          <a:xfrm>
            <a:off x="2672080" y="474345"/>
            <a:ext cx="9149402" cy="5909310"/>
          </a:xfrm>
          <a:prstGeom prst="rect">
            <a:avLst/>
          </a:prstGeom>
          <a:noFill/>
        </p:spPr>
        <p:txBody>
          <a:bodyPr wrap="square" rtlCol="0">
            <a:spAutoFit/>
          </a:bodyPr>
          <a:lstStyle/>
          <a:p>
            <a:r>
              <a:rPr lang="en-US" dirty="0"/>
              <a:t>			</a:t>
            </a:r>
            <a:r>
              <a:rPr lang="en-US" b="1" dirty="0"/>
              <a:t>Describe Table</a:t>
            </a:r>
          </a:p>
          <a:p>
            <a:r>
              <a:rPr lang="en-US" b="1" dirty="0"/>
              <a:t>DESCRIBE </a:t>
            </a:r>
            <a:r>
              <a:rPr lang="en-US" b="1" dirty="0" err="1"/>
              <a:t>table_name</a:t>
            </a:r>
            <a:r>
              <a:rPr lang="en-US" b="1" dirty="0"/>
              <a:t>;</a:t>
            </a:r>
          </a:p>
          <a:p>
            <a:endParaRPr lang="en-US" dirty="0"/>
          </a:p>
          <a:p>
            <a:r>
              <a:rPr lang="en-US" dirty="0" err="1"/>
              <a:t>eg</a:t>
            </a:r>
            <a:r>
              <a:rPr lang="en-US" dirty="0"/>
              <a:t>: DESCRIBE student;	</a:t>
            </a:r>
          </a:p>
          <a:p>
            <a:endParaRPr lang="en-US" dirty="0"/>
          </a:p>
          <a:p>
            <a:r>
              <a:rPr lang="en-US" dirty="0"/>
              <a:t>			Modify Table;</a:t>
            </a:r>
          </a:p>
          <a:p>
            <a:r>
              <a:rPr lang="en-US" b="1" dirty="0"/>
              <a:t>ALTER TABLE </a:t>
            </a:r>
            <a:r>
              <a:rPr lang="en-US" b="1" dirty="0" err="1"/>
              <a:t>tablename</a:t>
            </a:r>
            <a:r>
              <a:rPr lang="en-US" b="1" dirty="0"/>
              <a:t> ADD </a:t>
            </a:r>
            <a:r>
              <a:rPr lang="en-US" b="1" dirty="0" err="1"/>
              <a:t>colname</a:t>
            </a:r>
            <a:r>
              <a:rPr lang="en-US" b="1" dirty="0"/>
              <a:t> type;</a:t>
            </a:r>
          </a:p>
          <a:p>
            <a:endParaRPr lang="en-US" dirty="0"/>
          </a:p>
          <a:p>
            <a:r>
              <a:rPr lang="en-US" dirty="0"/>
              <a:t>ALTER TABLE student ADD </a:t>
            </a:r>
            <a:r>
              <a:rPr lang="en-US" dirty="0" err="1"/>
              <a:t>gpa</a:t>
            </a:r>
            <a:r>
              <a:rPr lang="en-US" dirty="0"/>
              <a:t> decimal(3,2);</a:t>
            </a:r>
          </a:p>
          <a:p>
            <a:r>
              <a:rPr lang="en-US" dirty="0"/>
              <a:t>ALTER TABLE </a:t>
            </a:r>
            <a:r>
              <a:rPr lang="en-US" dirty="0" err="1"/>
              <a:t>tablename</a:t>
            </a:r>
            <a:r>
              <a:rPr lang="en-US" dirty="0"/>
              <a:t> DROP </a:t>
            </a:r>
            <a:r>
              <a:rPr lang="en-US" dirty="0" err="1"/>
              <a:t>last_name</a:t>
            </a:r>
            <a:r>
              <a:rPr lang="en-US" dirty="0"/>
              <a:t>;</a:t>
            </a:r>
          </a:p>
          <a:p>
            <a:endParaRPr lang="en-US" dirty="0"/>
          </a:p>
          <a:p>
            <a:r>
              <a:rPr lang="en-US" dirty="0"/>
              <a:t>			</a:t>
            </a:r>
            <a:r>
              <a:rPr lang="en-US" b="1" dirty="0"/>
              <a:t>Delete Table</a:t>
            </a:r>
          </a:p>
          <a:p>
            <a:r>
              <a:rPr lang="en-US" b="1" dirty="0"/>
              <a:t>DROP table </a:t>
            </a:r>
            <a:r>
              <a:rPr lang="en-US" b="1" dirty="0" err="1"/>
              <a:t>table_name</a:t>
            </a:r>
            <a:r>
              <a:rPr lang="en-US" b="1" dirty="0"/>
              <a:t>;</a:t>
            </a:r>
          </a:p>
          <a:p>
            <a:r>
              <a:rPr lang="en-US" dirty="0"/>
              <a:t>DROP table student;</a:t>
            </a:r>
          </a:p>
          <a:p>
            <a:endParaRPr lang="en-US" dirty="0"/>
          </a:p>
          <a:p>
            <a:r>
              <a:rPr lang="en-US" dirty="0"/>
              <a:t>			</a:t>
            </a:r>
            <a:r>
              <a:rPr lang="en-US" b="1" dirty="0"/>
              <a:t>Insert Data</a:t>
            </a:r>
          </a:p>
          <a:p>
            <a:r>
              <a:rPr lang="en-US" b="1" dirty="0"/>
              <a:t>Insert into </a:t>
            </a:r>
            <a:r>
              <a:rPr lang="en-US" b="1" dirty="0" err="1"/>
              <a:t>tablename</a:t>
            </a:r>
            <a:r>
              <a:rPr lang="en-US" b="1" dirty="0"/>
              <a:t> Values(d1,d2,d3);</a:t>
            </a:r>
          </a:p>
          <a:p>
            <a:r>
              <a:rPr lang="en-US" dirty="0"/>
              <a:t>insert into student values('vvt223','vishnu','cs');</a:t>
            </a:r>
          </a:p>
          <a:p>
            <a:endParaRPr lang="en-US" dirty="0"/>
          </a:p>
          <a:p>
            <a:r>
              <a:rPr lang="en-US" b="1" dirty="0"/>
              <a:t>insert into </a:t>
            </a:r>
            <a:r>
              <a:rPr lang="en-US" b="1" dirty="0" err="1"/>
              <a:t>tablename</a:t>
            </a:r>
            <a:r>
              <a:rPr lang="en-US" b="1" dirty="0"/>
              <a:t> (col1, ….,</a:t>
            </a:r>
            <a:r>
              <a:rPr lang="en-US" b="1" dirty="0" err="1"/>
              <a:t>colx</a:t>
            </a:r>
            <a:r>
              <a:rPr lang="en-US" b="1" dirty="0"/>
              <a:t>) values(val1,val2,….</a:t>
            </a:r>
            <a:r>
              <a:rPr lang="en-US" b="1" dirty="0" err="1"/>
              <a:t>valx</a:t>
            </a:r>
            <a:r>
              <a:rPr lang="en-US" b="1" dirty="0"/>
              <a:t>);</a:t>
            </a:r>
          </a:p>
          <a:p>
            <a:r>
              <a:rPr lang="en-US" dirty="0"/>
              <a:t>Insert into student (</a:t>
            </a:r>
            <a:r>
              <a:rPr lang="en-US" dirty="0" err="1"/>
              <a:t>student_id,first_name</a:t>
            </a:r>
            <a:r>
              <a:rPr lang="en-US" dirty="0"/>
              <a:t>) values('das968','darshan');</a:t>
            </a:r>
          </a:p>
        </p:txBody>
      </p:sp>
    </p:spTree>
    <p:extLst>
      <p:ext uri="{BB962C8B-B14F-4D97-AF65-F5344CB8AC3E}">
        <p14:creationId xmlns:p14="http://schemas.microsoft.com/office/powerpoint/2010/main" val="171401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0FCE1-22AB-4BAC-810F-BF9CE98E5984}"/>
              </a:ext>
            </a:extLst>
          </p:cNvPr>
          <p:cNvSpPr>
            <a:spLocks noGrp="1"/>
          </p:cNvSpPr>
          <p:nvPr>
            <p:ph idx="1"/>
          </p:nvPr>
        </p:nvSpPr>
        <p:spPr>
          <a:xfrm>
            <a:off x="716280" y="504825"/>
            <a:ext cx="10515600" cy="4351338"/>
          </a:xfrm>
        </p:spPr>
        <p:txBody>
          <a:bodyPr>
            <a:normAutofit fontScale="62500" lnSpcReduction="20000"/>
          </a:bodyPr>
          <a:lstStyle/>
          <a:p>
            <a:pPr marL="0" indent="0">
              <a:buNone/>
            </a:pPr>
            <a:r>
              <a:rPr lang="en-US" dirty="0"/>
              <a:t>				   	</a:t>
            </a:r>
            <a:r>
              <a:rPr lang="en-US" b="1" dirty="0"/>
              <a:t>Update Data</a:t>
            </a:r>
          </a:p>
          <a:p>
            <a:pPr marL="0" indent="0">
              <a:buNone/>
            </a:pPr>
            <a:r>
              <a:rPr lang="en-US" sz="2100" b="1" dirty="0"/>
              <a:t>update </a:t>
            </a:r>
            <a:r>
              <a:rPr lang="en-US" sz="2100" b="1" dirty="0" err="1"/>
              <a:t>table_name</a:t>
            </a:r>
            <a:endParaRPr lang="en-US" sz="2100" b="1" dirty="0"/>
          </a:p>
          <a:p>
            <a:pPr marL="0" indent="0">
              <a:buNone/>
            </a:pPr>
            <a:r>
              <a:rPr lang="en-US" sz="2100" b="1" dirty="0"/>
              <a:t>set </a:t>
            </a:r>
            <a:r>
              <a:rPr lang="en-US" sz="2100" b="1" dirty="0" err="1"/>
              <a:t>col_name</a:t>
            </a:r>
            <a:r>
              <a:rPr lang="en-US" sz="2100" b="1" dirty="0"/>
              <a:t>  = 'value'</a:t>
            </a:r>
          </a:p>
          <a:p>
            <a:pPr marL="0" indent="0">
              <a:buNone/>
            </a:pPr>
            <a:endParaRPr lang="en-US" sz="1800" b="1" dirty="0"/>
          </a:p>
          <a:p>
            <a:pPr marL="0" indent="0">
              <a:buNone/>
            </a:pPr>
            <a:r>
              <a:rPr lang="en-US" sz="1800" b="1" dirty="0"/>
              <a:t>				              </a:t>
            </a:r>
            <a:r>
              <a:rPr lang="en-US" b="1" dirty="0"/>
              <a:t>Condition based update</a:t>
            </a:r>
          </a:p>
          <a:p>
            <a:pPr marL="0" indent="0">
              <a:buNone/>
            </a:pPr>
            <a:r>
              <a:rPr lang="en-US" sz="2100" b="1" dirty="0"/>
              <a:t>update </a:t>
            </a:r>
            <a:r>
              <a:rPr lang="en-US" sz="2100" b="1" dirty="0" err="1"/>
              <a:t>table_name</a:t>
            </a:r>
            <a:endParaRPr lang="en-US" sz="2100" b="1" dirty="0"/>
          </a:p>
          <a:p>
            <a:pPr marL="0" indent="0">
              <a:buNone/>
            </a:pPr>
            <a:r>
              <a:rPr lang="en-US" sz="2100" b="1" dirty="0"/>
              <a:t>set </a:t>
            </a:r>
            <a:r>
              <a:rPr lang="en-US" sz="2100" b="1" dirty="0" err="1"/>
              <a:t>col_name</a:t>
            </a:r>
            <a:r>
              <a:rPr lang="en-US" sz="2100" b="1" dirty="0"/>
              <a:t>  = 'value’, col_2 = ‘</a:t>
            </a:r>
            <a:r>
              <a:rPr lang="en-US" sz="2100" b="1" dirty="0" err="1"/>
              <a:t>xyz</a:t>
            </a:r>
            <a:r>
              <a:rPr lang="en-US" sz="2100" b="1" dirty="0"/>
              <a:t>'</a:t>
            </a:r>
          </a:p>
          <a:p>
            <a:pPr marL="0" indent="0">
              <a:buNone/>
            </a:pPr>
            <a:r>
              <a:rPr lang="en-US" sz="2100" b="1" dirty="0"/>
              <a:t>where </a:t>
            </a:r>
            <a:r>
              <a:rPr lang="en-US" sz="2100" b="1" dirty="0" err="1"/>
              <a:t>col_x</a:t>
            </a:r>
            <a:r>
              <a:rPr lang="en-US" sz="2100" b="1" dirty="0"/>
              <a:t> = '</a:t>
            </a:r>
            <a:r>
              <a:rPr lang="en-US" sz="2100" b="1" dirty="0" err="1"/>
              <a:t>some_val</a:t>
            </a:r>
            <a:r>
              <a:rPr lang="en-US" sz="2100" b="1" dirty="0"/>
              <a:t>’ or </a:t>
            </a:r>
            <a:r>
              <a:rPr lang="en-US" sz="2100" b="1" dirty="0" err="1"/>
              <a:t>col_y</a:t>
            </a:r>
            <a:r>
              <a:rPr lang="en-US" sz="2100" b="1" dirty="0"/>
              <a:t> = 'something';</a:t>
            </a:r>
          </a:p>
          <a:p>
            <a:pPr marL="0" indent="0">
              <a:buNone/>
            </a:pPr>
            <a:r>
              <a:rPr lang="en-US" sz="2100" dirty="0" err="1"/>
              <a:t>eg</a:t>
            </a:r>
            <a:r>
              <a:rPr lang="en-US" sz="2100" dirty="0"/>
              <a:t>:</a:t>
            </a:r>
          </a:p>
          <a:p>
            <a:pPr marL="0" indent="0">
              <a:buNone/>
            </a:pPr>
            <a:r>
              <a:rPr lang="en-US" sz="2100" dirty="0"/>
              <a:t>update student </a:t>
            </a:r>
          </a:p>
          <a:p>
            <a:pPr marL="0" indent="0">
              <a:buNone/>
            </a:pPr>
            <a:r>
              <a:rPr lang="en-US" sz="2100" dirty="0"/>
              <a:t>set major  = 'cs'</a:t>
            </a:r>
          </a:p>
          <a:p>
            <a:pPr marL="0" indent="0">
              <a:buNone/>
            </a:pPr>
            <a:r>
              <a:rPr lang="en-US" sz="2100" dirty="0"/>
              <a:t>where </a:t>
            </a:r>
            <a:r>
              <a:rPr lang="en-US" sz="2100" dirty="0" err="1"/>
              <a:t>student_id</a:t>
            </a:r>
            <a:r>
              <a:rPr lang="en-US" sz="2100" dirty="0"/>
              <a:t> = </a:t>
            </a:r>
            <a:r>
              <a:rPr lang="en-US" sz="2100" b="1" dirty="0"/>
              <a:t>‘yhr288</a:t>
            </a:r>
            <a:r>
              <a:rPr lang="en-US" sz="2400" b="1" dirty="0"/>
              <a:t>';</a:t>
            </a:r>
            <a:endParaRPr lang="en-US" sz="2100" dirty="0"/>
          </a:p>
          <a:p>
            <a:pPr marL="0" indent="0">
              <a:buNone/>
            </a:pPr>
            <a:r>
              <a:rPr lang="en-US" sz="1400" b="1" dirty="0"/>
              <a:t>					</a:t>
            </a:r>
            <a:r>
              <a:rPr lang="en-US" b="1" dirty="0"/>
              <a:t>Delete Row</a:t>
            </a:r>
          </a:p>
          <a:p>
            <a:pPr marL="0" indent="0">
              <a:buNone/>
            </a:pPr>
            <a:r>
              <a:rPr lang="en-US" sz="2100" dirty="0"/>
              <a:t>DELETE from student </a:t>
            </a:r>
          </a:p>
          <a:p>
            <a:pPr marL="0" indent="0">
              <a:buNone/>
            </a:pPr>
            <a:r>
              <a:rPr lang="en-US" sz="2100" dirty="0"/>
              <a:t>where </a:t>
            </a:r>
            <a:r>
              <a:rPr lang="en-US" sz="2100" dirty="0" err="1"/>
              <a:t>student_id</a:t>
            </a:r>
            <a:r>
              <a:rPr lang="en-US" sz="2100" dirty="0"/>
              <a:t> = </a:t>
            </a:r>
            <a:r>
              <a:rPr lang="en-US" sz="2100" b="1" dirty="0"/>
              <a:t>'vvt223';</a:t>
            </a:r>
            <a:endParaRPr lang="en-US" sz="2100" dirty="0"/>
          </a:p>
          <a:p>
            <a:pPr marL="0" indent="0">
              <a:buNone/>
            </a:pPr>
            <a:endParaRPr lang="en-US" sz="1400" dirty="0"/>
          </a:p>
        </p:txBody>
      </p:sp>
    </p:spTree>
    <p:extLst>
      <p:ext uri="{BB962C8B-B14F-4D97-AF65-F5344CB8AC3E}">
        <p14:creationId xmlns:p14="http://schemas.microsoft.com/office/powerpoint/2010/main" val="253444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B30C0-2D48-464A-A469-7C02220AB358}"/>
              </a:ext>
            </a:extLst>
          </p:cNvPr>
          <p:cNvSpPr>
            <a:spLocks noGrp="1"/>
          </p:cNvSpPr>
          <p:nvPr>
            <p:ph idx="1"/>
          </p:nvPr>
        </p:nvSpPr>
        <p:spPr>
          <a:xfrm>
            <a:off x="944880" y="48828"/>
            <a:ext cx="10515600" cy="6809172"/>
          </a:xfrm>
        </p:spPr>
        <p:txBody>
          <a:bodyPr>
            <a:normAutofit fontScale="77500" lnSpcReduction="20000"/>
          </a:bodyPr>
          <a:lstStyle/>
          <a:p>
            <a:pPr marL="0" indent="0">
              <a:buNone/>
            </a:pPr>
            <a:r>
              <a:rPr lang="en-US" dirty="0"/>
              <a:t>				</a:t>
            </a:r>
            <a:r>
              <a:rPr lang="en-US" sz="4200" dirty="0"/>
              <a:t>	Select</a:t>
            </a:r>
            <a:endParaRPr lang="en-US" dirty="0"/>
          </a:p>
          <a:p>
            <a:pPr marL="0" indent="0">
              <a:spcBef>
                <a:spcPts val="0"/>
              </a:spcBef>
              <a:buNone/>
            </a:pPr>
            <a:r>
              <a:rPr lang="en-US" sz="2900" dirty="0"/>
              <a:t>SELECT * </a:t>
            </a:r>
          </a:p>
          <a:p>
            <a:pPr marL="0" indent="0">
              <a:spcBef>
                <a:spcPts val="0"/>
              </a:spcBef>
              <a:buNone/>
            </a:pPr>
            <a:r>
              <a:rPr lang="en-US" sz="2900" dirty="0"/>
              <a:t>FROM </a:t>
            </a:r>
            <a:r>
              <a:rPr lang="en-US" sz="2900" dirty="0" err="1"/>
              <a:t>table_name</a:t>
            </a:r>
            <a:r>
              <a:rPr lang="en-US" sz="2900" dirty="0"/>
              <a:t>;</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r>
              <a:rPr lang="en-US" sz="2900" dirty="0"/>
              <a:t>;</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ORDER BY col1 DESC ,</a:t>
            </a:r>
            <a:r>
              <a:rPr lang="en-US" sz="2900" dirty="0" err="1"/>
              <a:t>coln</a:t>
            </a:r>
            <a:r>
              <a:rPr lang="en-US" sz="2900" dirty="0"/>
              <a:t> ASC;</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Where </a:t>
            </a:r>
            <a:r>
              <a:rPr lang="en-US" sz="2900" dirty="0" err="1"/>
              <a:t>col_y</a:t>
            </a:r>
            <a:r>
              <a:rPr lang="en-US" sz="2900" dirty="0"/>
              <a:t> = ‘something’</a:t>
            </a:r>
          </a:p>
          <a:p>
            <a:pPr marL="0" indent="0">
              <a:spcBef>
                <a:spcPts val="0"/>
              </a:spcBef>
              <a:buNone/>
            </a:pPr>
            <a:r>
              <a:rPr lang="en-US" sz="2900" dirty="0"/>
              <a:t>ORDER BY col1,coln DESC ASC</a:t>
            </a:r>
          </a:p>
          <a:p>
            <a:pPr marL="0" indent="0">
              <a:spcBef>
                <a:spcPts val="0"/>
              </a:spcBef>
              <a:buNone/>
            </a:pPr>
            <a:r>
              <a:rPr lang="en-US" sz="2900" dirty="0"/>
              <a:t>LIMIT n;</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ORDER BY col1 ASC/DESC, </a:t>
            </a:r>
            <a:r>
              <a:rPr lang="en-US" sz="2900" dirty="0" err="1"/>
              <a:t>coln</a:t>
            </a:r>
            <a:r>
              <a:rPr lang="en-US" sz="2900" dirty="0"/>
              <a:t> DESC/ASC</a:t>
            </a:r>
          </a:p>
          <a:p>
            <a:pPr marL="0" indent="0">
              <a:spcBef>
                <a:spcPts val="0"/>
              </a:spcBef>
              <a:buNone/>
            </a:pPr>
            <a:r>
              <a:rPr lang="en-US" sz="2900" dirty="0"/>
              <a:t>LIMIT n;</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WHERE </a:t>
            </a:r>
            <a:r>
              <a:rPr lang="en-US" sz="2900" dirty="0" err="1"/>
              <a:t>col_x</a:t>
            </a:r>
            <a:r>
              <a:rPr lang="en-US" sz="2900" dirty="0"/>
              <a:t> in (‘vvt223’,yhr288’);</a:t>
            </a:r>
          </a:p>
          <a:p>
            <a:pPr marL="0" indent="0">
              <a:spcBef>
                <a:spcPts val="0"/>
              </a:spcBef>
              <a:buNone/>
            </a:pPr>
            <a:endParaRPr lang="en-US" sz="2900" dirty="0"/>
          </a:p>
          <a:p>
            <a:pPr marL="0" indent="0">
              <a:spcBef>
                <a:spcPts val="0"/>
              </a:spcBef>
              <a:buNone/>
            </a:pPr>
            <a:r>
              <a:rPr lang="en-US" sz="2900" dirty="0"/>
              <a:t>SELECT * from </a:t>
            </a:r>
            <a:r>
              <a:rPr lang="en-US" sz="2900" dirty="0" err="1"/>
              <a:t>table_name</a:t>
            </a:r>
            <a:r>
              <a:rPr lang="en-US" sz="2900" dirty="0"/>
              <a:t> </a:t>
            </a:r>
          </a:p>
          <a:p>
            <a:pPr marL="0" indent="0">
              <a:spcBef>
                <a:spcPts val="0"/>
              </a:spcBef>
              <a:buNone/>
            </a:pPr>
            <a:r>
              <a:rPr lang="en-US" sz="2900" dirty="0"/>
              <a:t>WHERE </a:t>
            </a:r>
            <a:r>
              <a:rPr lang="en-US" sz="2900" dirty="0" err="1"/>
              <a:t>col_name</a:t>
            </a:r>
            <a:r>
              <a:rPr lang="en-US" sz="2900" dirty="0"/>
              <a:t> like ‘_A%’; --</a:t>
            </a:r>
            <a:r>
              <a:rPr lang="en-US" sz="2900" dirty="0" err="1"/>
              <a:t>WildCard</a:t>
            </a:r>
            <a:r>
              <a:rPr lang="en-US" sz="2900" dirty="0"/>
              <a:t> % -&gt;any number of char, _ -&gt; just one char  </a:t>
            </a:r>
          </a:p>
          <a:p>
            <a:pPr marL="0" indent="0">
              <a:spcBef>
                <a:spcPts val="0"/>
              </a:spcBef>
              <a:buNone/>
            </a:pPr>
            <a:endParaRPr lang="en-US" sz="3200" dirty="0"/>
          </a:p>
          <a:p>
            <a:pPr marL="0" indent="0">
              <a:spcBef>
                <a:spcPts val="0"/>
              </a:spcBef>
              <a:buNone/>
            </a:pPr>
            <a:endParaRPr lang="en-US" sz="3200" dirty="0"/>
          </a:p>
        </p:txBody>
      </p:sp>
    </p:spTree>
    <p:extLst>
      <p:ext uri="{BB962C8B-B14F-4D97-AF65-F5344CB8AC3E}">
        <p14:creationId xmlns:p14="http://schemas.microsoft.com/office/powerpoint/2010/main" val="333404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C4754-E5BB-4FB4-9C6E-50EBD433D8E2}"/>
              </a:ext>
            </a:extLst>
          </p:cNvPr>
          <p:cNvSpPr>
            <a:spLocks noGrp="1"/>
          </p:cNvSpPr>
          <p:nvPr>
            <p:ph idx="1"/>
          </p:nvPr>
        </p:nvSpPr>
        <p:spPr/>
        <p:txBody>
          <a:bodyPr/>
          <a:lstStyle/>
          <a:p>
            <a:r>
              <a:rPr lang="en-US" dirty="0"/>
              <a:t>Question 1:</a:t>
            </a:r>
          </a:p>
          <a:p>
            <a:pPr marL="0" indent="0">
              <a:buNone/>
            </a:pPr>
            <a:r>
              <a:rPr lang="en-US" dirty="0"/>
              <a:t>Select employees from worker table that belong to Admin Department and the result should be displayed in descending order of salary.</a:t>
            </a:r>
          </a:p>
        </p:txBody>
      </p:sp>
    </p:spTree>
    <p:extLst>
      <p:ext uri="{BB962C8B-B14F-4D97-AF65-F5344CB8AC3E}">
        <p14:creationId xmlns:p14="http://schemas.microsoft.com/office/powerpoint/2010/main" val="310864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65FDB-4FC3-4859-99AE-86240971C08B}"/>
              </a:ext>
            </a:extLst>
          </p:cNvPr>
          <p:cNvSpPr>
            <a:spLocks noGrp="1"/>
          </p:cNvSpPr>
          <p:nvPr>
            <p:ph idx="1"/>
          </p:nvPr>
        </p:nvSpPr>
        <p:spPr>
          <a:xfrm>
            <a:off x="190130" y="950981"/>
            <a:ext cx="10515600" cy="4351338"/>
          </a:xfrm>
        </p:spPr>
        <p:txBody>
          <a:bodyPr/>
          <a:lstStyle/>
          <a:p>
            <a:pPr marL="1371600" lvl="3" indent="0">
              <a:buNone/>
            </a:pPr>
            <a:r>
              <a:rPr lang="en-US" sz="2500" b="1" dirty="0"/>
              <a:t>				Comparison Operators</a:t>
            </a:r>
          </a:p>
          <a:p>
            <a:pPr marL="1371600" lvl="3" indent="0">
              <a:buNone/>
            </a:pPr>
            <a:endParaRPr lang="en-US" dirty="0"/>
          </a:p>
          <a:p>
            <a:pPr marL="1371600" lvl="3" indent="0">
              <a:buNone/>
            </a:pPr>
            <a:endParaRPr lang="en-US" dirty="0"/>
          </a:p>
        </p:txBody>
      </p:sp>
      <p:sp>
        <p:nvSpPr>
          <p:cNvPr id="4" name="TextBox 3">
            <a:extLst>
              <a:ext uri="{FF2B5EF4-FFF2-40B4-BE49-F238E27FC236}">
                <a16:creationId xmlns:a16="http://schemas.microsoft.com/office/drawing/2014/main" id="{8BC1FED4-9703-45C2-8B7F-2003FEA9D2E7}"/>
              </a:ext>
            </a:extLst>
          </p:cNvPr>
          <p:cNvSpPr txBox="1"/>
          <p:nvPr/>
        </p:nvSpPr>
        <p:spPr>
          <a:xfrm>
            <a:off x="4660777" y="1555681"/>
            <a:ext cx="3888419" cy="2308324"/>
          </a:xfrm>
          <a:prstGeom prst="rect">
            <a:avLst/>
          </a:prstGeom>
          <a:noFill/>
        </p:spPr>
        <p:txBody>
          <a:bodyPr wrap="square" rtlCol="0">
            <a:spAutoFit/>
          </a:bodyPr>
          <a:lstStyle/>
          <a:p>
            <a:r>
              <a:rPr lang="en-US" dirty="0"/>
              <a:t>&lt;	lesser than</a:t>
            </a:r>
          </a:p>
          <a:p>
            <a:r>
              <a:rPr lang="en-US" dirty="0"/>
              <a:t>&gt;	greater than</a:t>
            </a:r>
          </a:p>
          <a:p>
            <a:r>
              <a:rPr lang="en-US" dirty="0"/>
              <a:t>&lt;=	lesser than or equal</a:t>
            </a:r>
          </a:p>
          <a:p>
            <a:r>
              <a:rPr lang="en-US" dirty="0"/>
              <a:t>&gt;=	greater or equal</a:t>
            </a:r>
          </a:p>
          <a:p>
            <a:r>
              <a:rPr lang="en-US" dirty="0"/>
              <a:t>=	equal</a:t>
            </a:r>
          </a:p>
          <a:p>
            <a:r>
              <a:rPr lang="en-US" dirty="0"/>
              <a:t>&lt;&gt;	Not equal</a:t>
            </a:r>
          </a:p>
          <a:p>
            <a:r>
              <a:rPr lang="en-US" dirty="0"/>
              <a:t>AND          </a:t>
            </a:r>
            <a:r>
              <a:rPr lang="en-US" dirty="0" err="1"/>
              <a:t>and</a:t>
            </a:r>
            <a:r>
              <a:rPr lang="en-US" dirty="0"/>
              <a:t> </a:t>
            </a:r>
          </a:p>
          <a:p>
            <a:r>
              <a:rPr lang="en-US" dirty="0"/>
              <a:t>OR	or</a:t>
            </a:r>
          </a:p>
        </p:txBody>
      </p:sp>
    </p:spTree>
    <p:extLst>
      <p:ext uri="{BB962C8B-B14F-4D97-AF65-F5344CB8AC3E}">
        <p14:creationId xmlns:p14="http://schemas.microsoft.com/office/powerpoint/2010/main" val="140950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3FC23-40AC-4270-A587-71694BACA3DF}"/>
              </a:ext>
            </a:extLst>
          </p:cNvPr>
          <p:cNvSpPr>
            <a:spLocks noGrp="1"/>
          </p:cNvSpPr>
          <p:nvPr>
            <p:ph idx="1"/>
          </p:nvPr>
        </p:nvSpPr>
        <p:spPr>
          <a:xfrm>
            <a:off x="838200" y="614597"/>
            <a:ext cx="10515600" cy="5562366"/>
          </a:xfrm>
        </p:spPr>
        <p:txBody>
          <a:bodyPr>
            <a:normAutofit fontScale="92500" lnSpcReduction="10000"/>
          </a:bodyPr>
          <a:lstStyle/>
          <a:p>
            <a:r>
              <a:rPr lang="en-US" dirty="0"/>
              <a:t>Alias</a:t>
            </a:r>
          </a:p>
          <a:p>
            <a:pPr marL="457200" lvl="1" indent="0">
              <a:buNone/>
            </a:pPr>
            <a:r>
              <a:rPr lang="en-US" dirty="0"/>
              <a:t>SELECT </a:t>
            </a:r>
            <a:r>
              <a:rPr lang="en-US" dirty="0" err="1"/>
              <a:t>col_name</a:t>
            </a:r>
            <a:r>
              <a:rPr lang="en-US" dirty="0"/>
              <a:t> AS </a:t>
            </a:r>
            <a:r>
              <a:rPr lang="en-US" dirty="0" err="1"/>
              <a:t>abc</a:t>
            </a:r>
            <a:r>
              <a:rPr lang="en-US" dirty="0"/>
              <a:t> from </a:t>
            </a:r>
            <a:r>
              <a:rPr lang="en-US" dirty="0" err="1"/>
              <a:t>table_name</a:t>
            </a:r>
            <a:r>
              <a:rPr lang="en-US" dirty="0"/>
              <a:t>;</a:t>
            </a:r>
          </a:p>
          <a:p>
            <a:r>
              <a:rPr lang="en-US" dirty="0"/>
              <a:t>Select Distinct</a:t>
            </a:r>
          </a:p>
          <a:p>
            <a:pPr marL="457200" lvl="1" indent="0">
              <a:buNone/>
            </a:pPr>
            <a:r>
              <a:rPr lang="en-US" dirty="0"/>
              <a:t>SELECT distinct </a:t>
            </a:r>
            <a:r>
              <a:rPr lang="en-US" dirty="0" err="1"/>
              <a:t>col_name</a:t>
            </a:r>
            <a:r>
              <a:rPr lang="en-US" dirty="0"/>
              <a:t> from </a:t>
            </a:r>
            <a:r>
              <a:rPr lang="en-US" dirty="0" err="1"/>
              <a:t>table_name</a:t>
            </a:r>
            <a:r>
              <a:rPr lang="en-US" dirty="0"/>
              <a:t>;</a:t>
            </a:r>
          </a:p>
          <a:p>
            <a:r>
              <a:rPr lang="en-US" dirty="0"/>
              <a:t>Change Text presentation</a:t>
            </a:r>
          </a:p>
          <a:p>
            <a:pPr marL="457200" lvl="1" indent="0">
              <a:buNone/>
            </a:pPr>
            <a:r>
              <a:rPr lang="en-US" dirty="0"/>
              <a:t>SELECT upper(</a:t>
            </a:r>
            <a:r>
              <a:rPr lang="en-US" dirty="0" err="1"/>
              <a:t>col_name</a:t>
            </a:r>
            <a:r>
              <a:rPr lang="en-US" dirty="0"/>
              <a:t>) from </a:t>
            </a:r>
            <a:r>
              <a:rPr lang="en-US" dirty="0" err="1"/>
              <a:t>table_name</a:t>
            </a:r>
            <a:r>
              <a:rPr lang="en-US" dirty="0"/>
              <a:t>;</a:t>
            </a:r>
          </a:p>
          <a:p>
            <a:r>
              <a:rPr lang="en-US" dirty="0"/>
              <a:t>Print Selective text from column</a:t>
            </a:r>
          </a:p>
          <a:p>
            <a:pPr lvl="1"/>
            <a:r>
              <a:rPr lang="en-US" dirty="0"/>
              <a:t>SELECT substring(</a:t>
            </a:r>
            <a:r>
              <a:rPr lang="en-US" dirty="0" err="1"/>
              <a:t>col_name,start,stop</a:t>
            </a:r>
            <a:r>
              <a:rPr lang="en-US" dirty="0"/>
              <a:t>) from </a:t>
            </a:r>
            <a:r>
              <a:rPr lang="en-US" dirty="0" err="1"/>
              <a:t>table_name</a:t>
            </a:r>
            <a:r>
              <a:rPr lang="en-US" dirty="0"/>
              <a:t>;</a:t>
            </a:r>
          </a:p>
          <a:p>
            <a:r>
              <a:rPr lang="en-US" dirty="0"/>
              <a:t>Print trimmed text</a:t>
            </a:r>
          </a:p>
          <a:p>
            <a:pPr lvl="1"/>
            <a:r>
              <a:rPr lang="en-US" dirty="0"/>
              <a:t>SELECT TRIM (</a:t>
            </a:r>
            <a:r>
              <a:rPr lang="en-US" dirty="0" err="1"/>
              <a:t>col_name</a:t>
            </a:r>
            <a:r>
              <a:rPr lang="en-US" dirty="0"/>
              <a:t>) from </a:t>
            </a:r>
            <a:r>
              <a:rPr lang="en-US" dirty="0" err="1"/>
              <a:t>table_name</a:t>
            </a:r>
            <a:r>
              <a:rPr lang="en-US" dirty="0"/>
              <a:t>;</a:t>
            </a:r>
          </a:p>
          <a:p>
            <a:r>
              <a:rPr lang="en-US" dirty="0"/>
              <a:t>Print replaced Text</a:t>
            </a:r>
          </a:p>
          <a:p>
            <a:pPr lvl="1"/>
            <a:r>
              <a:rPr lang="en-US" dirty="0"/>
              <a:t>SELECT REPLACE (</a:t>
            </a:r>
            <a:r>
              <a:rPr lang="en-US" dirty="0" err="1"/>
              <a:t>col_name</a:t>
            </a:r>
            <a:r>
              <a:rPr lang="en-US" dirty="0"/>
              <a:t>, 'original', 'new') from </a:t>
            </a:r>
            <a:r>
              <a:rPr lang="en-US" dirty="0" err="1"/>
              <a:t>table_name</a:t>
            </a:r>
            <a:r>
              <a:rPr lang="en-US" dirty="0"/>
              <a:t>;</a:t>
            </a:r>
          </a:p>
          <a:p>
            <a:r>
              <a:rPr lang="en-US" dirty="0"/>
              <a:t>Print combined columns</a:t>
            </a:r>
          </a:p>
          <a:p>
            <a:pPr lvl="1"/>
            <a:r>
              <a:rPr lang="en-US" dirty="0"/>
              <a:t>SELECT CONCAT (col_1, ' ‘, col_2) as </a:t>
            </a:r>
            <a:r>
              <a:rPr lang="en-US" dirty="0" err="1"/>
              <a:t>final_col</a:t>
            </a:r>
            <a:r>
              <a:rPr lang="en-US" dirty="0"/>
              <a:t> from </a:t>
            </a:r>
            <a:r>
              <a:rPr lang="en-US" dirty="0" err="1"/>
              <a:t>table_name</a:t>
            </a:r>
            <a:r>
              <a:rPr lang="en-US" dirty="0"/>
              <a:t>;</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73950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7C7DDA-D0AB-458C-8833-D9E389FD4BC7}"/>
              </a:ext>
            </a:extLst>
          </p:cNvPr>
          <p:cNvSpPr>
            <a:spLocks noGrp="1"/>
          </p:cNvSpPr>
          <p:nvPr>
            <p:ph type="title"/>
          </p:nvPr>
        </p:nvSpPr>
        <p:spPr>
          <a:xfrm>
            <a:off x="640079" y="2053641"/>
            <a:ext cx="3669161" cy="2760098"/>
          </a:xfrm>
        </p:spPr>
        <p:txBody>
          <a:bodyPr>
            <a:normAutofit/>
          </a:bodyPr>
          <a:lstStyle/>
          <a:p>
            <a:r>
              <a:rPr lang="en-US">
                <a:solidFill>
                  <a:srgbClr val="FFFFFF"/>
                </a:solidFill>
              </a:rPr>
              <a:t>					Agenda</a:t>
            </a:r>
          </a:p>
        </p:txBody>
      </p:sp>
      <p:sp>
        <p:nvSpPr>
          <p:cNvPr id="3" name="Content Placeholder 2">
            <a:extLst>
              <a:ext uri="{FF2B5EF4-FFF2-40B4-BE49-F238E27FC236}">
                <a16:creationId xmlns:a16="http://schemas.microsoft.com/office/drawing/2014/main" id="{13243570-1DEE-4B96-90D5-8D911A105AA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What is Database /DBMS?</a:t>
            </a:r>
          </a:p>
          <a:p>
            <a:r>
              <a:rPr lang="en-US" sz="2400" dirty="0">
                <a:solidFill>
                  <a:srgbClr val="000000"/>
                </a:solidFill>
              </a:rPr>
              <a:t>Difference between SQL/NoSQL</a:t>
            </a:r>
          </a:p>
          <a:p>
            <a:r>
              <a:rPr lang="en-US" sz="2400" dirty="0">
                <a:solidFill>
                  <a:srgbClr val="000000"/>
                </a:solidFill>
              </a:rPr>
              <a:t>SQL </a:t>
            </a:r>
          </a:p>
          <a:p>
            <a:pPr lvl="1"/>
            <a:r>
              <a:rPr lang="en-US" dirty="0">
                <a:solidFill>
                  <a:srgbClr val="000000"/>
                </a:solidFill>
              </a:rPr>
              <a:t>SQL queries</a:t>
            </a:r>
          </a:p>
          <a:p>
            <a:pPr lvl="1"/>
            <a:r>
              <a:rPr lang="en-US" dirty="0">
                <a:solidFill>
                  <a:srgbClr val="000000"/>
                </a:solidFill>
              </a:rPr>
              <a:t>Instructions</a:t>
            </a:r>
          </a:p>
          <a:p>
            <a:pPr lvl="1"/>
            <a:r>
              <a:rPr lang="en-US" dirty="0">
                <a:solidFill>
                  <a:srgbClr val="000000"/>
                </a:solidFill>
              </a:rPr>
              <a:t>CRUD Commands</a:t>
            </a:r>
          </a:p>
          <a:p>
            <a:r>
              <a:rPr lang="en-US" sz="2400" dirty="0">
                <a:solidFill>
                  <a:srgbClr val="000000"/>
                </a:solidFill>
              </a:rPr>
              <a:t>Query Hands On </a:t>
            </a:r>
          </a:p>
          <a:p>
            <a:pPr lvl="1"/>
            <a:endParaRPr lang="en-US" dirty="0">
              <a:solidFill>
                <a:srgbClr val="000000"/>
              </a:solidFill>
            </a:endParaRP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01640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7ACA-4F69-4D53-B143-BF0860BCA4A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3A3417B-650C-4958-95E7-C856212E5DFE}"/>
              </a:ext>
            </a:extLst>
          </p:cNvPr>
          <p:cNvSpPr>
            <a:spLocks noGrp="1"/>
          </p:cNvSpPr>
          <p:nvPr>
            <p:ph idx="1"/>
          </p:nvPr>
        </p:nvSpPr>
        <p:spPr/>
        <p:txBody>
          <a:bodyPr/>
          <a:lstStyle/>
          <a:p>
            <a:pPr marL="0" indent="0">
              <a:buNone/>
            </a:pPr>
            <a:r>
              <a:rPr lang="en-US" dirty="0"/>
              <a:t>2.Print the complete name and department of employee ordered in ascending order by last name followed by first name.</a:t>
            </a:r>
          </a:p>
          <a:p>
            <a:pPr marL="0" indent="0">
              <a:buNone/>
            </a:pPr>
            <a:r>
              <a:rPr lang="en-US" dirty="0"/>
              <a:t>Hint: Vishnu Thakral should be printed as Thakral Vishnu</a:t>
            </a:r>
          </a:p>
          <a:p>
            <a:pPr marL="0" indent="0">
              <a:buNone/>
            </a:pPr>
            <a:endParaRPr lang="en-US" dirty="0"/>
          </a:p>
          <a:p>
            <a:pPr marL="0" indent="0">
              <a:buNone/>
            </a:pPr>
            <a:r>
              <a:rPr lang="en-US" dirty="0"/>
              <a:t>3. Write an SQL query to print details of the Workers whose FIRST_NAME ends with ‘a’.</a:t>
            </a:r>
          </a:p>
          <a:p>
            <a:pPr marL="0" indent="0">
              <a:buNone/>
            </a:pPr>
            <a:endParaRPr lang="en-US" dirty="0"/>
          </a:p>
          <a:p>
            <a:pPr marL="0" indent="0">
              <a:buNone/>
            </a:pPr>
            <a:r>
              <a:rPr lang="en-US" dirty="0"/>
              <a:t>4. Fetch the different department names.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067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15878-8D00-4578-BD6B-B58258FC4AF7}"/>
              </a:ext>
            </a:extLst>
          </p:cNvPr>
          <p:cNvSpPr>
            <a:spLocks noGrp="1"/>
          </p:cNvSpPr>
          <p:nvPr>
            <p:ph idx="1"/>
          </p:nvPr>
        </p:nvSpPr>
        <p:spPr>
          <a:xfrm>
            <a:off x="838200" y="994299"/>
            <a:ext cx="10515600" cy="5182664"/>
          </a:xfrm>
        </p:spPr>
        <p:txBody>
          <a:bodyPr>
            <a:normAutofit/>
          </a:bodyPr>
          <a:lstStyle/>
          <a:p>
            <a:pPr marL="0" indent="0">
              <a:buNone/>
            </a:pPr>
            <a:r>
              <a:rPr lang="en-US" dirty="0"/>
              <a:t>				</a:t>
            </a:r>
            <a:r>
              <a:rPr lang="en-US" sz="3600" dirty="0"/>
              <a:t>FUNCTIONS</a:t>
            </a:r>
          </a:p>
          <a:p>
            <a:pPr marL="0" indent="0">
              <a:buNone/>
            </a:pPr>
            <a:endParaRPr lang="en-US" dirty="0"/>
          </a:p>
          <a:p>
            <a:r>
              <a:rPr lang="en-US" dirty="0"/>
              <a:t>COUNT</a:t>
            </a:r>
          </a:p>
          <a:p>
            <a:pPr marL="457200" lvl="1" indent="0">
              <a:buNone/>
            </a:pPr>
            <a:r>
              <a:rPr lang="en-US" dirty="0"/>
              <a:t>SELECT COUNT(</a:t>
            </a:r>
            <a:r>
              <a:rPr lang="en-US" dirty="0" err="1"/>
              <a:t>col_name</a:t>
            </a:r>
            <a:r>
              <a:rPr lang="en-US" dirty="0"/>
              <a:t>);</a:t>
            </a:r>
          </a:p>
          <a:p>
            <a:r>
              <a:rPr lang="en-US" dirty="0"/>
              <a:t>AVG</a:t>
            </a:r>
          </a:p>
          <a:p>
            <a:pPr marL="457200" lvl="1" indent="0">
              <a:buNone/>
            </a:pPr>
            <a:r>
              <a:rPr lang="en-US" dirty="0"/>
              <a:t>SELECT AVG(SALARY);</a:t>
            </a:r>
          </a:p>
          <a:p>
            <a:r>
              <a:rPr lang="en-US" dirty="0"/>
              <a:t>SUM</a:t>
            </a:r>
          </a:p>
          <a:p>
            <a:pPr marL="457200" lvl="1" indent="0">
              <a:buNone/>
            </a:pPr>
            <a:r>
              <a:rPr lang="en-US" dirty="0"/>
              <a:t>SELECT SUM(SALARY);</a:t>
            </a:r>
          </a:p>
          <a:p>
            <a:r>
              <a:rPr lang="en-US" dirty="0"/>
              <a:t>Aggregation</a:t>
            </a:r>
          </a:p>
          <a:p>
            <a:pPr marL="457200" lvl="1" indent="0">
              <a:buNone/>
            </a:pPr>
            <a:r>
              <a:rPr lang="en-US" dirty="0"/>
              <a:t>SELECT COUNT(</a:t>
            </a:r>
            <a:r>
              <a:rPr lang="en-US" dirty="0" err="1"/>
              <a:t>col_name</a:t>
            </a:r>
            <a:r>
              <a:rPr lang="en-US" dirty="0"/>
              <a:t>) FROM </a:t>
            </a:r>
            <a:r>
              <a:rPr lang="en-US" dirty="0" err="1"/>
              <a:t>table_name</a:t>
            </a:r>
            <a:endParaRPr lang="en-US" dirty="0"/>
          </a:p>
          <a:p>
            <a:pPr marL="457200" lvl="1" indent="0">
              <a:buNone/>
            </a:pPr>
            <a:r>
              <a:rPr lang="en-US" dirty="0"/>
              <a:t>GROUP BY </a:t>
            </a:r>
            <a:r>
              <a:rPr lang="en-US" dirty="0" err="1"/>
              <a:t>col_name</a:t>
            </a:r>
            <a:r>
              <a:rPr lang="en-US" dirty="0"/>
              <a:t>;</a:t>
            </a:r>
          </a:p>
        </p:txBody>
      </p:sp>
    </p:spTree>
    <p:extLst>
      <p:ext uri="{BB962C8B-B14F-4D97-AF65-F5344CB8AC3E}">
        <p14:creationId xmlns:p14="http://schemas.microsoft.com/office/powerpoint/2010/main" val="426917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AB4E-6D38-47C3-AE02-52F848C2D701}"/>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F7D55197-C6E0-4691-A500-A38C5DCF843C}"/>
              </a:ext>
            </a:extLst>
          </p:cNvPr>
          <p:cNvSpPr>
            <a:spLocks noGrp="1"/>
          </p:cNvSpPr>
          <p:nvPr>
            <p:ph idx="1"/>
          </p:nvPr>
        </p:nvSpPr>
        <p:spPr/>
        <p:txBody>
          <a:bodyPr/>
          <a:lstStyle/>
          <a:p>
            <a:pPr marL="0" indent="0">
              <a:buNone/>
            </a:pPr>
            <a:r>
              <a:rPr lang="en-US" dirty="0"/>
              <a:t>Find the average salary of employees in each department.</a:t>
            </a:r>
          </a:p>
        </p:txBody>
      </p:sp>
    </p:spTree>
    <p:extLst>
      <p:ext uri="{BB962C8B-B14F-4D97-AF65-F5344CB8AC3E}">
        <p14:creationId xmlns:p14="http://schemas.microsoft.com/office/powerpoint/2010/main" val="37856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7CED-8D02-4AA1-A09B-EA16C00373D4}"/>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36EF2DC9-08B0-4300-BDE1-AB9A57C52785}"/>
              </a:ext>
            </a:extLst>
          </p:cNvPr>
          <p:cNvSpPr>
            <a:spLocks noGrp="1"/>
          </p:cNvSpPr>
          <p:nvPr>
            <p:ph idx="1"/>
          </p:nvPr>
        </p:nvSpPr>
        <p:spPr/>
        <p:txBody>
          <a:bodyPr/>
          <a:lstStyle/>
          <a:p>
            <a:pPr marL="0" indent="0">
              <a:buNone/>
            </a:pPr>
            <a:r>
              <a:rPr lang="en-US" dirty="0"/>
              <a:t>Select the rows for employees who joined in June of 2014.</a:t>
            </a:r>
          </a:p>
        </p:txBody>
      </p:sp>
    </p:spTree>
    <p:extLst>
      <p:ext uri="{BB962C8B-B14F-4D97-AF65-F5344CB8AC3E}">
        <p14:creationId xmlns:p14="http://schemas.microsoft.com/office/powerpoint/2010/main" val="213958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2F1-8F2B-44B4-A411-890212B32D2E}"/>
              </a:ext>
            </a:extLst>
          </p:cNvPr>
          <p:cNvSpPr>
            <a:spLocks noGrp="1"/>
          </p:cNvSpPr>
          <p:nvPr>
            <p:ph type="title"/>
          </p:nvPr>
        </p:nvSpPr>
        <p:spPr/>
        <p:txBody>
          <a:bodyPr/>
          <a:lstStyle/>
          <a:p>
            <a:r>
              <a:rPr lang="en-US" dirty="0"/>
              <a:t>					Union</a:t>
            </a:r>
          </a:p>
        </p:txBody>
      </p:sp>
      <p:sp>
        <p:nvSpPr>
          <p:cNvPr id="3" name="Content Placeholder 2">
            <a:extLst>
              <a:ext uri="{FF2B5EF4-FFF2-40B4-BE49-F238E27FC236}">
                <a16:creationId xmlns:a16="http://schemas.microsoft.com/office/drawing/2014/main" id="{B0DADE41-D2B1-438E-89BE-5840231CEC4F}"/>
              </a:ext>
            </a:extLst>
          </p:cNvPr>
          <p:cNvSpPr>
            <a:spLocks noGrp="1"/>
          </p:cNvSpPr>
          <p:nvPr>
            <p:ph idx="1"/>
          </p:nvPr>
        </p:nvSpPr>
        <p:spPr>
          <a:xfrm>
            <a:off x="838200" y="1275926"/>
            <a:ext cx="10515600" cy="4351338"/>
          </a:xfrm>
        </p:spPr>
        <p:txBody>
          <a:bodyPr>
            <a:normAutofit/>
          </a:bodyPr>
          <a:lstStyle/>
          <a:p>
            <a:r>
              <a:rPr lang="en-US" dirty="0"/>
              <a:t>Select and display results from different queries in a single result.</a:t>
            </a:r>
          </a:p>
          <a:p>
            <a:pPr marL="0" indent="0">
              <a:buNone/>
            </a:pPr>
            <a:r>
              <a:rPr lang="en-US" sz="2000" b="1" dirty="0"/>
              <a:t>Note: The number of returned rows and their data types should be same</a:t>
            </a:r>
          </a:p>
          <a:p>
            <a:pPr marL="0" indent="0">
              <a:buNone/>
            </a:pPr>
            <a:endParaRPr lang="en-US" sz="2000" b="1" dirty="0"/>
          </a:p>
          <a:p>
            <a:pPr marL="0" indent="0">
              <a:buNone/>
            </a:pPr>
            <a:r>
              <a:rPr lang="en-US" sz="2000" dirty="0"/>
              <a:t>SELECT </a:t>
            </a:r>
            <a:r>
              <a:rPr lang="en-US" sz="2000" dirty="0" err="1"/>
              <a:t>first_name</a:t>
            </a:r>
            <a:r>
              <a:rPr lang="en-US" sz="2000" dirty="0"/>
              <a:t> as </a:t>
            </a:r>
            <a:r>
              <a:rPr lang="en-US" sz="2000" dirty="0" err="1"/>
              <a:t>some_name</a:t>
            </a:r>
            <a:r>
              <a:rPr lang="en-US" sz="2000" dirty="0"/>
              <a:t> from worker</a:t>
            </a:r>
          </a:p>
          <a:p>
            <a:pPr marL="0" indent="0">
              <a:buNone/>
            </a:pPr>
            <a:r>
              <a:rPr lang="en-US" sz="2000" dirty="0"/>
              <a:t>UNION</a:t>
            </a:r>
          </a:p>
          <a:p>
            <a:pPr marL="0" indent="0">
              <a:buNone/>
            </a:pPr>
            <a:r>
              <a:rPr lang="en-US" sz="2000" dirty="0"/>
              <a:t>SELECT LAST_NAME from worker;</a:t>
            </a:r>
          </a:p>
          <a:p>
            <a:pPr marL="0" indent="0">
              <a:buNone/>
            </a:pPr>
            <a:r>
              <a:rPr lang="en-US" sz="2000" dirty="0"/>
              <a:t>																					Result</a:t>
            </a:r>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p:txBody>
      </p:sp>
      <p:graphicFrame>
        <p:nvGraphicFramePr>
          <p:cNvPr id="4" name="Table 4">
            <a:extLst>
              <a:ext uri="{FF2B5EF4-FFF2-40B4-BE49-F238E27FC236}">
                <a16:creationId xmlns:a16="http://schemas.microsoft.com/office/drawing/2014/main" id="{5FAD1907-DE36-492E-BB5B-5B2545CCD8CA}"/>
              </a:ext>
            </a:extLst>
          </p:cNvPr>
          <p:cNvGraphicFramePr>
            <a:graphicFrameLocks noGrp="1"/>
          </p:cNvGraphicFramePr>
          <p:nvPr>
            <p:extLst>
              <p:ext uri="{D42A27DB-BD31-4B8C-83A1-F6EECF244321}">
                <p14:modId xmlns:p14="http://schemas.microsoft.com/office/powerpoint/2010/main" val="671436727"/>
              </p:ext>
            </p:extLst>
          </p:nvPr>
        </p:nvGraphicFramePr>
        <p:xfrm>
          <a:off x="494147" y="4366874"/>
          <a:ext cx="3558309" cy="1112520"/>
        </p:xfrm>
        <a:graphic>
          <a:graphicData uri="http://schemas.openxmlformats.org/drawingml/2006/table">
            <a:tbl>
              <a:tblPr firstRow="1" bandRow="1">
                <a:tableStyleId>{5C22544A-7EE6-4342-B048-85BDC9FD1C3A}</a:tableStyleId>
              </a:tblPr>
              <a:tblGrid>
                <a:gridCol w="1186103">
                  <a:extLst>
                    <a:ext uri="{9D8B030D-6E8A-4147-A177-3AD203B41FA5}">
                      <a16:colId xmlns:a16="http://schemas.microsoft.com/office/drawing/2014/main" val="1908220238"/>
                    </a:ext>
                  </a:extLst>
                </a:gridCol>
                <a:gridCol w="1186103">
                  <a:extLst>
                    <a:ext uri="{9D8B030D-6E8A-4147-A177-3AD203B41FA5}">
                      <a16:colId xmlns:a16="http://schemas.microsoft.com/office/drawing/2014/main" val="571453899"/>
                    </a:ext>
                  </a:extLst>
                </a:gridCol>
                <a:gridCol w="1186103">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extLst>
                  <a:ext uri="{0D108BD9-81ED-4DB2-BD59-A6C34878D82A}">
                    <a16:rowId xmlns:a16="http://schemas.microsoft.com/office/drawing/2014/main" val="2874358861"/>
                  </a:ext>
                </a:extLst>
              </a:tr>
              <a:tr h="370840">
                <a:tc>
                  <a:txBody>
                    <a:bodyPr/>
                    <a:lstStyle/>
                    <a:p>
                      <a:r>
                        <a:rPr lang="en-US" dirty="0"/>
                        <a:t>2</a:t>
                      </a:r>
                    </a:p>
                  </a:txBody>
                  <a:tcPr/>
                </a:tc>
                <a:tc>
                  <a:txBody>
                    <a:bodyPr/>
                    <a:lstStyle/>
                    <a:p>
                      <a:r>
                        <a:rPr lang="en-US" dirty="0"/>
                        <a:t>b</a:t>
                      </a:r>
                    </a:p>
                  </a:txBody>
                  <a:tcPr/>
                </a:tc>
                <a:tc>
                  <a:txBody>
                    <a:bodyPr/>
                    <a:lstStyle/>
                    <a:p>
                      <a:r>
                        <a:rPr lang="en-US" dirty="0"/>
                        <a:t>Admin</a:t>
                      </a:r>
                    </a:p>
                  </a:txBody>
                  <a:tcPr/>
                </a:tc>
                <a:extLst>
                  <a:ext uri="{0D108BD9-81ED-4DB2-BD59-A6C34878D82A}">
                    <a16:rowId xmlns:a16="http://schemas.microsoft.com/office/drawing/2014/main" val="2719508438"/>
                  </a:ext>
                </a:extLst>
              </a:tr>
            </a:tbl>
          </a:graphicData>
        </a:graphic>
      </p:graphicFrame>
      <p:graphicFrame>
        <p:nvGraphicFramePr>
          <p:cNvPr id="5" name="Table 4">
            <a:extLst>
              <a:ext uri="{FF2B5EF4-FFF2-40B4-BE49-F238E27FC236}">
                <a16:creationId xmlns:a16="http://schemas.microsoft.com/office/drawing/2014/main" id="{FD55167B-4570-4663-B3D6-E16316E4C198}"/>
              </a:ext>
            </a:extLst>
          </p:cNvPr>
          <p:cNvGraphicFramePr>
            <a:graphicFrameLocks noGrp="1"/>
          </p:cNvGraphicFramePr>
          <p:nvPr>
            <p:extLst>
              <p:ext uri="{D42A27DB-BD31-4B8C-83A1-F6EECF244321}">
                <p14:modId xmlns:p14="http://schemas.microsoft.com/office/powerpoint/2010/main" val="1909474003"/>
              </p:ext>
            </p:extLst>
          </p:nvPr>
        </p:nvGraphicFramePr>
        <p:xfrm>
          <a:off x="4386118" y="4346092"/>
          <a:ext cx="3800763" cy="741680"/>
        </p:xfrm>
        <a:graphic>
          <a:graphicData uri="http://schemas.openxmlformats.org/drawingml/2006/table">
            <a:tbl>
              <a:tblPr firstRow="1" bandRow="1">
                <a:tableStyleId>{5C22544A-7EE6-4342-B048-85BDC9FD1C3A}</a:tableStyleId>
              </a:tblPr>
              <a:tblGrid>
                <a:gridCol w="1266921">
                  <a:extLst>
                    <a:ext uri="{9D8B030D-6E8A-4147-A177-3AD203B41FA5}">
                      <a16:colId xmlns:a16="http://schemas.microsoft.com/office/drawing/2014/main" val="1908220238"/>
                    </a:ext>
                  </a:extLst>
                </a:gridCol>
                <a:gridCol w="1266921">
                  <a:extLst>
                    <a:ext uri="{9D8B030D-6E8A-4147-A177-3AD203B41FA5}">
                      <a16:colId xmlns:a16="http://schemas.microsoft.com/office/drawing/2014/main" val="571453899"/>
                    </a:ext>
                  </a:extLst>
                </a:gridCol>
                <a:gridCol w="1266921">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3</a:t>
                      </a:r>
                    </a:p>
                  </a:txBody>
                  <a:tcPr/>
                </a:tc>
                <a:tc>
                  <a:txBody>
                    <a:bodyPr/>
                    <a:lstStyle/>
                    <a:p>
                      <a:r>
                        <a:rPr lang="en-US" dirty="0"/>
                        <a:t>c</a:t>
                      </a:r>
                    </a:p>
                  </a:txBody>
                  <a:tcPr/>
                </a:tc>
                <a:tc>
                  <a:txBody>
                    <a:bodyPr/>
                    <a:lstStyle/>
                    <a:p>
                      <a:r>
                        <a:rPr lang="en-US" dirty="0"/>
                        <a:t>Manager</a:t>
                      </a:r>
                    </a:p>
                  </a:txBody>
                  <a:tcPr/>
                </a:tc>
                <a:extLst>
                  <a:ext uri="{0D108BD9-81ED-4DB2-BD59-A6C34878D82A}">
                    <a16:rowId xmlns:a16="http://schemas.microsoft.com/office/drawing/2014/main" val="2874358861"/>
                  </a:ext>
                </a:extLst>
              </a:tr>
            </a:tbl>
          </a:graphicData>
        </a:graphic>
      </p:graphicFrame>
      <p:sp>
        <p:nvSpPr>
          <p:cNvPr id="6" name="Rectangle 5">
            <a:extLst>
              <a:ext uri="{FF2B5EF4-FFF2-40B4-BE49-F238E27FC236}">
                <a16:creationId xmlns:a16="http://schemas.microsoft.com/office/drawing/2014/main" id="{FF1468C8-E8D3-4E7E-A1E9-425FBA6CF496}"/>
              </a:ext>
            </a:extLst>
          </p:cNvPr>
          <p:cNvSpPr/>
          <p:nvPr/>
        </p:nvSpPr>
        <p:spPr>
          <a:xfrm>
            <a:off x="574963" y="5696375"/>
            <a:ext cx="9585035" cy="1200329"/>
          </a:xfrm>
          <a:prstGeom prst="rect">
            <a:avLst/>
          </a:prstGeom>
        </p:spPr>
        <p:txBody>
          <a:bodyPr wrap="square">
            <a:spAutoFit/>
          </a:bodyPr>
          <a:lstStyle/>
          <a:p>
            <a:endParaRPr lang="en-US" b="1" dirty="0"/>
          </a:p>
          <a:p>
            <a:r>
              <a:rPr lang="en-US" b="1" dirty="0"/>
              <a:t>Question 7.</a:t>
            </a:r>
          </a:p>
          <a:p>
            <a:r>
              <a:rPr lang="en-US" b="1" dirty="0"/>
              <a:t>Extract the amount of money spent by company in paying salary and bonus.</a:t>
            </a:r>
            <a:endParaRPr lang="en-US" dirty="0"/>
          </a:p>
          <a:p>
            <a:endParaRPr lang="en-US" dirty="0"/>
          </a:p>
        </p:txBody>
      </p:sp>
      <p:graphicFrame>
        <p:nvGraphicFramePr>
          <p:cNvPr id="7" name="Table 4">
            <a:extLst>
              <a:ext uri="{FF2B5EF4-FFF2-40B4-BE49-F238E27FC236}">
                <a16:creationId xmlns:a16="http://schemas.microsoft.com/office/drawing/2014/main" id="{6C37EF73-2C09-4364-A03C-30AB6757C3D0}"/>
              </a:ext>
            </a:extLst>
          </p:cNvPr>
          <p:cNvGraphicFramePr>
            <a:graphicFrameLocks noGrp="1"/>
          </p:cNvGraphicFramePr>
          <p:nvPr>
            <p:extLst>
              <p:ext uri="{D42A27DB-BD31-4B8C-83A1-F6EECF244321}">
                <p14:modId xmlns:p14="http://schemas.microsoft.com/office/powerpoint/2010/main" val="424080220"/>
              </p:ext>
            </p:extLst>
          </p:nvPr>
        </p:nvGraphicFramePr>
        <p:xfrm>
          <a:off x="8541325" y="4343518"/>
          <a:ext cx="3558309" cy="1483360"/>
        </p:xfrm>
        <a:graphic>
          <a:graphicData uri="http://schemas.openxmlformats.org/drawingml/2006/table">
            <a:tbl>
              <a:tblPr firstRow="1" bandRow="1">
                <a:tableStyleId>{5C22544A-7EE6-4342-B048-85BDC9FD1C3A}</a:tableStyleId>
              </a:tblPr>
              <a:tblGrid>
                <a:gridCol w="1186103">
                  <a:extLst>
                    <a:ext uri="{9D8B030D-6E8A-4147-A177-3AD203B41FA5}">
                      <a16:colId xmlns:a16="http://schemas.microsoft.com/office/drawing/2014/main" val="1908220238"/>
                    </a:ext>
                  </a:extLst>
                </a:gridCol>
                <a:gridCol w="1186103">
                  <a:extLst>
                    <a:ext uri="{9D8B030D-6E8A-4147-A177-3AD203B41FA5}">
                      <a16:colId xmlns:a16="http://schemas.microsoft.com/office/drawing/2014/main" val="571453899"/>
                    </a:ext>
                  </a:extLst>
                </a:gridCol>
                <a:gridCol w="1186103">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extLst>
                  <a:ext uri="{0D108BD9-81ED-4DB2-BD59-A6C34878D82A}">
                    <a16:rowId xmlns:a16="http://schemas.microsoft.com/office/drawing/2014/main" val="2874358861"/>
                  </a:ext>
                </a:extLst>
              </a:tr>
              <a:tr h="370840">
                <a:tc>
                  <a:txBody>
                    <a:bodyPr/>
                    <a:lstStyle/>
                    <a:p>
                      <a:r>
                        <a:rPr lang="en-US" dirty="0"/>
                        <a:t>2</a:t>
                      </a:r>
                    </a:p>
                  </a:txBody>
                  <a:tcPr/>
                </a:tc>
                <a:tc>
                  <a:txBody>
                    <a:bodyPr/>
                    <a:lstStyle/>
                    <a:p>
                      <a:r>
                        <a:rPr lang="en-US" dirty="0"/>
                        <a:t>b</a:t>
                      </a:r>
                    </a:p>
                  </a:txBody>
                  <a:tcPr/>
                </a:tc>
                <a:tc>
                  <a:txBody>
                    <a:bodyPr/>
                    <a:lstStyle/>
                    <a:p>
                      <a:r>
                        <a:rPr lang="en-US" dirty="0"/>
                        <a:t>Admin</a:t>
                      </a:r>
                    </a:p>
                  </a:txBody>
                  <a:tcPr/>
                </a:tc>
                <a:extLst>
                  <a:ext uri="{0D108BD9-81ED-4DB2-BD59-A6C34878D82A}">
                    <a16:rowId xmlns:a16="http://schemas.microsoft.com/office/drawing/2014/main" val="2719508438"/>
                  </a:ext>
                </a:extLst>
              </a:tr>
              <a:tr h="370840">
                <a:tc>
                  <a:txBody>
                    <a:bodyPr/>
                    <a:lstStyle/>
                    <a:p>
                      <a:r>
                        <a:rPr lang="en-US" dirty="0"/>
                        <a:t>3</a:t>
                      </a:r>
                    </a:p>
                  </a:txBody>
                  <a:tcPr/>
                </a:tc>
                <a:tc>
                  <a:txBody>
                    <a:bodyPr/>
                    <a:lstStyle/>
                    <a:p>
                      <a:r>
                        <a:rPr lang="en-US" dirty="0"/>
                        <a:t>c</a:t>
                      </a:r>
                    </a:p>
                  </a:txBody>
                  <a:tcPr/>
                </a:tc>
                <a:tc>
                  <a:txBody>
                    <a:bodyPr/>
                    <a:lstStyle/>
                    <a:p>
                      <a:r>
                        <a:rPr lang="en-US" dirty="0"/>
                        <a:t>Manager</a:t>
                      </a:r>
                    </a:p>
                  </a:txBody>
                  <a:tcPr/>
                </a:tc>
                <a:extLst>
                  <a:ext uri="{0D108BD9-81ED-4DB2-BD59-A6C34878D82A}">
                    <a16:rowId xmlns:a16="http://schemas.microsoft.com/office/drawing/2014/main" val="3395427152"/>
                  </a:ext>
                </a:extLst>
              </a:tr>
            </a:tbl>
          </a:graphicData>
        </a:graphic>
      </p:graphicFrame>
    </p:spTree>
    <p:extLst>
      <p:ext uri="{BB962C8B-B14F-4D97-AF65-F5344CB8AC3E}">
        <p14:creationId xmlns:p14="http://schemas.microsoft.com/office/powerpoint/2010/main" val="840087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0477-F8B1-4BA0-B526-A32F68AC2F5B}"/>
              </a:ext>
            </a:extLst>
          </p:cNvPr>
          <p:cNvSpPr>
            <a:spLocks noGrp="1"/>
          </p:cNvSpPr>
          <p:nvPr>
            <p:ph type="title"/>
          </p:nvPr>
        </p:nvSpPr>
        <p:spPr/>
        <p:txBody>
          <a:bodyPr/>
          <a:lstStyle/>
          <a:p>
            <a:r>
              <a:rPr lang="en-US" dirty="0"/>
              <a:t>					Joins</a:t>
            </a:r>
          </a:p>
        </p:txBody>
      </p:sp>
      <p:sp>
        <p:nvSpPr>
          <p:cNvPr id="3" name="Content Placeholder 2">
            <a:extLst>
              <a:ext uri="{FF2B5EF4-FFF2-40B4-BE49-F238E27FC236}">
                <a16:creationId xmlns:a16="http://schemas.microsoft.com/office/drawing/2014/main" id="{37EA9C0D-96F6-414D-B347-9C3D01914604}"/>
              </a:ext>
            </a:extLst>
          </p:cNvPr>
          <p:cNvSpPr>
            <a:spLocks noGrp="1"/>
          </p:cNvSpPr>
          <p:nvPr>
            <p:ph idx="1"/>
          </p:nvPr>
        </p:nvSpPr>
        <p:spPr/>
        <p:txBody>
          <a:bodyPr>
            <a:normAutofit/>
          </a:bodyPr>
          <a:lstStyle/>
          <a:p>
            <a:r>
              <a:rPr lang="en-US" dirty="0"/>
              <a:t>Combine rows from 2 or more tables based on similar column.</a:t>
            </a:r>
          </a:p>
          <a:p>
            <a:pPr marL="0" indent="0">
              <a:buNone/>
            </a:pPr>
            <a:endParaRPr lang="en-US" dirty="0"/>
          </a:p>
          <a:p>
            <a:pPr marL="0" indent="0">
              <a:buNone/>
            </a:pPr>
            <a:endParaRPr lang="en-US" dirty="0"/>
          </a:p>
          <a:p>
            <a:pPr marL="0" indent="0">
              <a:buNone/>
            </a:pPr>
            <a:r>
              <a:rPr lang="en-US" dirty="0" err="1"/>
              <a:t>eg</a:t>
            </a:r>
            <a:r>
              <a:rPr lang="en-US" dirty="0"/>
              <a:t>:</a:t>
            </a:r>
          </a:p>
          <a:p>
            <a:pPr marL="0" indent="0">
              <a:buNone/>
            </a:pPr>
            <a:r>
              <a:rPr lang="en-US" dirty="0"/>
              <a:t>Select WORKER_ID, FIRST_NAME, LAST_NAME, SALARY, </a:t>
            </a:r>
            <a:r>
              <a:rPr lang="en-US" dirty="0" err="1"/>
              <a:t>bonus_amount</a:t>
            </a:r>
            <a:endParaRPr lang="en-US" dirty="0"/>
          </a:p>
          <a:p>
            <a:pPr marL="0" indent="0">
              <a:buNone/>
            </a:pPr>
            <a:r>
              <a:rPr lang="en-US" dirty="0"/>
              <a:t>from worker w</a:t>
            </a:r>
          </a:p>
          <a:p>
            <a:pPr marL="0" indent="0">
              <a:buNone/>
            </a:pPr>
            <a:r>
              <a:rPr lang="en-US" dirty="0"/>
              <a:t>join bonus b</a:t>
            </a:r>
          </a:p>
          <a:p>
            <a:pPr marL="0" indent="0">
              <a:buNone/>
            </a:pPr>
            <a:r>
              <a:rPr lang="en-US" dirty="0"/>
              <a:t>on </a:t>
            </a:r>
            <a:r>
              <a:rPr lang="en-US" dirty="0" err="1"/>
              <a:t>w.WORKER_ID</a:t>
            </a:r>
            <a:r>
              <a:rPr lang="en-US" dirty="0"/>
              <a:t> = </a:t>
            </a:r>
            <a:r>
              <a:rPr lang="en-US" dirty="0" err="1"/>
              <a:t>b.WORKER_REF_ID</a:t>
            </a:r>
            <a:r>
              <a:rPr lang="en-US" dirty="0"/>
              <a:t>;</a:t>
            </a:r>
          </a:p>
        </p:txBody>
      </p:sp>
    </p:spTree>
    <p:extLst>
      <p:ext uri="{BB962C8B-B14F-4D97-AF65-F5344CB8AC3E}">
        <p14:creationId xmlns:p14="http://schemas.microsoft.com/office/powerpoint/2010/main" val="3192942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F1993-94AB-4DA9-8B3C-8DDF86A164FD}"/>
              </a:ext>
            </a:extLst>
          </p:cNvPr>
          <p:cNvSpPr>
            <a:spLocks noGrp="1"/>
          </p:cNvSpPr>
          <p:nvPr>
            <p:ph type="title"/>
          </p:nvPr>
        </p:nvSpPr>
        <p:spPr>
          <a:xfrm>
            <a:off x="8807196" y="949420"/>
            <a:ext cx="3052572" cy="4794567"/>
          </a:xfrm>
        </p:spPr>
        <p:txBody>
          <a:bodyPr vert="horz" lIns="91440" tIns="45720" rIns="91440" bIns="45720" rtlCol="0" anchor="ctr">
            <a:normAutofit/>
          </a:bodyPr>
          <a:lstStyle/>
          <a:p>
            <a:r>
              <a:rPr lang="en-US" sz="3600" dirty="0">
                <a:solidFill>
                  <a:srgbClr val="FFFFFF"/>
                </a:solidFill>
              </a:rPr>
              <a:t>Types of  Joins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SQL Join Chart - Custom Poster Size : SQL">
            <a:extLst>
              <a:ext uri="{FF2B5EF4-FFF2-40B4-BE49-F238E27FC236}">
                <a16:creationId xmlns:a16="http://schemas.microsoft.com/office/drawing/2014/main" id="{4F0648A0-1AA6-4DEE-AC16-F369443F84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07" r="3020" b="-1"/>
          <a:stretch/>
        </p:blipFill>
        <p:spPr bwMode="auto">
          <a:xfrm>
            <a:off x="724112" y="484632"/>
            <a:ext cx="8083084" cy="573372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26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391E-9038-42E8-9C05-FA9A6FBDE32A}"/>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0DD5D95D-FAD3-44D6-8209-10D47D20FA2D}"/>
              </a:ext>
            </a:extLst>
          </p:cNvPr>
          <p:cNvSpPr>
            <a:spLocks noGrp="1"/>
          </p:cNvSpPr>
          <p:nvPr>
            <p:ph idx="1"/>
          </p:nvPr>
        </p:nvSpPr>
        <p:spPr/>
        <p:txBody>
          <a:bodyPr/>
          <a:lstStyle/>
          <a:p>
            <a:r>
              <a:rPr lang="en-US" dirty="0"/>
              <a:t>Select employee details who earn learn less than 100000 and have a bonus greater than 3000</a:t>
            </a:r>
          </a:p>
        </p:txBody>
      </p:sp>
    </p:spTree>
    <p:extLst>
      <p:ext uri="{BB962C8B-B14F-4D97-AF65-F5344CB8AC3E}">
        <p14:creationId xmlns:p14="http://schemas.microsoft.com/office/powerpoint/2010/main" val="1159241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8230-68CF-4B6C-B514-0AC4786D9914}"/>
              </a:ext>
            </a:extLst>
          </p:cNvPr>
          <p:cNvSpPr>
            <a:spLocks noGrp="1"/>
          </p:cNvSpPr>
          <p:nvPr>
            <p:ph type="title"/>
          </p:nvPr>
        </p:nvSpPr>
        <p:spPr/>
        <p:txBody>
          <a:bodyPr/>
          <a:lstStyle/>
          <a:p>
            <a:r>
              <a:rPr lang="en-US" dirty="0"/>
              <a:t>			   Nested Queries</a:t>
            </a:r>
          </a:p>
        </p:txBody>
      </p:sp>
      <p:sp>
        <p:nvSpPr>
          <p:cNvPr id="3" name="Content Placeholder 2">
            <a:extLst>
              <a:ext uri="{FF2B5EF4-FFF2-40B4-BE49-F238E27FC236}">
                <a16:creationId xmlns:a16="http://schemas.microsoft.com/office/drawing/2014/main" id="{898E4B8B-F953-4BBC-93E4-3804E6F0A37F}"/>
              </a:ext>
            </a:extLst>
          </p:cNvPr>
          <p:cNvSpPr>
            <a:spLocks noGrp="1"/>
          </p:cNvSpPr>
          <p:nvPr>
            <p:ph idx="1"/>
          </p:nvPr>
        </p:nvSpPr>
        <p:spPr/>
        <p:txBody>
          <a:bodyPr>
            <a:normAutofit lnSpcReduction="10000"/>
          </a:bodyPr>
          <a:lstStyle/>
          <a:p>
            <a:r>
              <a:rPr lang="en-US" dirty="0"/>
              <a:t>Use result from a query to make another query!</a:t>
            </a:r>
          </a:p>
          <a:p>
            <a:endParaRPr lang="en-US" dirty="0"/>
          </a:p>
          <a:p>
            <a:pPr marL="0" indent="0">
              <a:buNone/>
            </a:pPr>
            <a:r>
              <a:rPr lang="en-US" dirty="0" err="1"/>
              <a:t>eg</a:t>
            </a:r>
            <a:r>
              <a:rPr lang="en-US" dirty="0"/>
              <a:t>: </a:t>
            </a:r>
          </a:p>
          <a:p>
            <a:pPr marL="0" indent="0">
              <a:buNone/>
            </a:pPr>
            <a:r>
              <a:rPr lang="en-US" dirty="0"/>
              <a:t>select </a:t>
            </a:r>
            <a:r>
              <a:rPr lang="en-US" dirty="0" err="1"/>
              <a:t>w.WORKER_ID</a:t>
            </a:r>
            <a:r>
              <a:rPr lang="en-US" dirty="0"/>
              <a:t>, </a:t>
            </a:r>
            <a:r>
              <a:rPr lang="en-US" dirty="0" err="1"/>
              <a:t>w.FIRST_NAME</a:t>
            </a:r>
            <a:r>
              <a:rPr lang="en-US" dirty="0"/>
              <a:t>, </a:t>
            </a:r>
            <a:r>
              <a:rPr lang="en-US" dirty="0" err="1"/>
              <a:t>w.LAST_NAME</a:t>
            </a:r>
            <a:r>
              <a:rPr lang="en-US" dirty="0"/>
              <a:t>, </a:t>
            </a:r>
            <a:r>
              <a:rPr lang="en-US" dirty="0" err="1"/>
              <a:t>w.department,w.SALARY</a:t>
            </a:r>
            <a:r>
              <a:rPr lang="en-US" dirty="0"/>
              <a:t> </a:t>
            </a:r>
          </a:p>
          <a:p>
            <a:pPr marL="0" indent="0">
              <a:buNone/>
            </a:pPr>
            <a:r>
              <a:rPr lang="en-US" dirty="0"/>
              <a:t>from worker w</a:t>
            </a:r>
          </a:p>
          <a:p>
            <a:pPr marL="0" indent="0">
              <a:buNone/>
            </a:pPr>
            <a:r>
              <a:rPr lang="en-US" dirty="0"/>
              <a:t>where </a:t>
            </a:r>
            <a:r>
              <a:rPr lang="en-US" dirty="0" err="1"/>
              <a:t>w.worker_id</a:t>
            </a:r>
            <a:r>
              <a:rPr lang="en-US" dirty="0"/>
              <a:t> in (</a:t>
            </a:r>
          </a:p>
          <a:p>
            <a:pPr marL="0" indent="0">
              <a:buNone/>
            </a:pPr>
            <a:r>
              <a:rPr lang="en-US" dirty="0"/>
              <a:t>select </a:t>
            </a:r>
            <a:r>
              <a:rPr lang="en-US" dirty="0" err="1"/>
              <a:t>b.WORKER_ref_ID</a:t>
            </a:r>
            <a:r>
              <a:rPr lang="en-US" dirty="0"/>
              <a:t> from bonus b where </a:t>
            </a:r>
            <a:r>
              <a:rPr lang="en-US" dirty="0" err="1"/>
              <a:t>bonus_amount</a:t>
            </a:r>
            <a:r>
              <a:rPr lang="en-US" dirty="0"/>
              <a:t>&gt;3000)</a:t>
            </a:r>
          </a:p>
          <a:p>
            <a:pPr marL="0" indent="0">
              <a:buNone/>
            </a:pPr>
            <a:r>
              <a:rPr lang="en-US" dirty="0"/>
              <a:t> and </a:t>
            </a:r>
            <a:r>
              <a:rPr lang="en-US" dirty="0" err="1"/>
              <a:t>worker.department</a:t>
            </a:r>
            <a:r>
              <a:rPr lang="en-US" dirty="0"/>
              <a:t> = 'HR';</a:t>
            </a:r>
          </a:p>
        </p:txBody>
      </p:sp>
    </p:spTree>
    <p:extLst>
      <p:ext uri="{BB962C8B-B14F-4D97-AF65-F5344CB8AC3E}">
        <p14:creationId xmlns:p14="http://schemas.microsoft.com/office/powerpoint/2010/main" val="341858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09FC-3917-4D93-AD12-E72E81B2F592}"/>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53F00E15-B660-43CC-AE06-B048FBF8E0A2}"/>
              </a:ext>
            </a:extLst>
          </p:cNvPr>
          <p:cNvSpPr>
            <a:spLocks noGrp="1"/>
          </p:cNvSpPr>
          <p:nvPr>
            <p:ph idx="1"/>
          </p:nvPr>
        </p:nvSpPr>
        <p:spPr/>
        <p:txBody>
          <a:bodyPr>
            <a:normAutofit/>
          </a:bodyPr>
          <a:lstStyle/>
          <a:p>
            <a:r>
              <a:rPr lang="en-US" dirty="0"/>
              <a:t>Q9</a:t>
            </a:r>
          </a:p>
          <a:p>
            <a:pPr marL="0" indent="0">
              <a:buNone/>
            </a:pPr>
            <a:r>
              <a:rPr lang="en-US" dirty="0"/>
              <a:t>Select the employee </a:t>
            </a:r>
            <a:r>
              <a:rPr lang="en-US" dirty="0" err="1"/>
              <a:t>first_name</a:t>
            </a:r>
            <a:r>
              <a:rPr lang="en-US" dirty="0"/>
              <a:t>, </a:t>
            </a:r>
            <a:r>
              <a:rPr lang="en-US" dirty="0" err="1"/>
              <a:t>last_name</a:t>
            </a:r>
            <a:r>
              <a:rPr lang="en-US" dirty="0"/>
              <a:t>, salary and department of person who received the max bonus in 6</a:t>
            </a:r>
            <a:r>
              <a:rPr lang="en-US" baseline="30000" dirty="0"/>
              <a:t>th</a:t>
            </a:r>
            <a:r>
              <a:rPr lang="en-US" dirty="0"/>
              <a:t> month of 2016.</a:t>
            </a:r>
          </a:p>
          <a:p>
            <a:pPr marL="0" indent="0">
              <a:buNone/>
            </a:pPr>
            <a:r>
              <a:rPr lang="en-US" dirty="0"/>
              <a:t>Hint: The details related to Niharika Verma should get extracted from Worker table.</a:t>
            </a:r>
          </a:p>
        </p:txBody>
      </p:sp>
    </p:spTree>
    <p:extLst>
      <p:ext uri="{BB962C8B-B14F-4D97-AF65-F5344CB8AC3E}">
        <p14:creationId xmlns:p14="http://schemas.microsoft.com/office/powerpoint/2010/main" val="196855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70788DC-DCB4-4568-A9C6-C7E0FC7EA8C3}"/>
              </a:ext>
            </a:extLst>
          </p:cNvPr>
          <p:cNvSpPr txBox="1"/>
          <p:nvPr/>
        </p:nvSpPr>
        <p:spPr>
          <a:xfrm>
            <a:off x="6903862" y="2292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rgbClr val="000000"/>
                </a:solidFill>
                <a:latin typeface="+mj-lt"/>
                <a:ea typeface="+mj-ea"/>
                <a:cs typeface="+mj-cs"/>
              </a:rPr>
              <a:t>What is Database?</a:t>
            </a:r>
          </a:p>
        </p:txBody>
      </p:sp>
      <p:sp>
        <p:nvSpPr>
          <p:cNvPr id="1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Database">
            <a:extLst>
              <a:ext uri="{FF2B5EF4-FFF2-40B4-BE49-F238E27FC236}">
                <a16:creationId xmlns:a16="http://schemas.microsoft.com/office/drawing/2014/main" id="{F718FDD9-F6CD-4E90-A5B9-D55898483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5" name="TextBox 4">
            <a:extLst>
              <a:ext uri="{FF2B5EF4-FFF2-40B4-BE49-F238E27FC236}">
                <a16:creationId xmlns:a16="http://schemas.microsoft.com/office/drawing/2014/main" id="{98C68A65-4B25-41F6-9D13-68EAFBDBEFB9}"/>
              </a:ext>
            </a:extLst>
          </p:cNvPr>
          <p:cNvSpPr txBox="1"/>
          <p:nvPr/>
        </p:nvSpPr>
        <p:spPr>
          <a:xfrm>
            <a:off x="6762191" y="1341681"/>
            <a:ext cx="491163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Any collection of related items stored together. e.g.: Facebook user base data, To-do lists, shopping list, contact/phone book</a:t>
            </a:r>
          </a:p>
          <a:p>
            <a:endParaRPr lang="en-US" dirty="0"/>
          </a:p>
          <a:p>
            <a:pPr marL="285750" indent="-285750" algn="just">
              <a:buFont typeface="Arial" panose="020B0604020202020204" pitchFamily="34" charset="0"/>
              <a:buChar char="•"/>
            </a:pPr>
            <a:r>
              <a:rPr lang="en-US" dirty="0"/>
              <a:t>A database is an organized collection of structured information, or data, typically stored electronically in a computer system. </a:t>
            </a:r>
          </a:p>
          <a:p>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CD17D2A8-BE87-4E86-9F0B-5B99BCFEFC6B}"/>
              </a:ext>
            </a:extLst>
          </p:cNvPr>
          <p:cNvSpPr/>
          <p:nvPr/>
        </p:nvSpPr>
        <p:spPr>
          <a:xfrm>
            <a:off x="6701213" y="2332762"/>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68308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178B-DB5D-4414-8461-A8837579E9E6}"/>
              </a:ext>
            </a:extLst>
          </p:cNvPr>
          <p:cNvSpPr>
            <a:spLocks noGrp="1"/>
          </p:cNvSpPr>
          <p:nvPr>
            <p:ph type="title"/>
          </p:nvPr>
        </p:nvSpPr>
        <p:spPr/>
        <p:txBody>
          <a:bodyPr/>
          <a:lstStyle/>
          <a:p>
            <a:r>
              <a:rPr lang="en-US" dirty="0"/>
              <a:t>				Case</a:t>
            </a:r>
          </a:p>
        </p:txBody>
      </p:sp>
      <p:sp>
        <p:nvSpPr>
          <p:cNvPr id="3" name="Content Placeholder 2">
            <a:extLst>
              <a:ext uri="{FF2B5EF4-FFF2-40B4-BE49-F238E27FC236}">
                <a16:creationId xmlns:a16="http://schemas.microsoft.com/office/drawing/2014/main" id="{9BDFE31B-1DDD-4D6C-AC98-8B388D54FE16}"/>
              </a:ext>
            </a:extLst>
          </p:cNvPr>
          <p:cNvSpPr>
            <a:spLocks noGrp="1"/>
          </p:cNvSpPr>
          <p:nvPr>
            <p:ph idx="1"/>
          </p:nvPr>
        </p:nvSpPr>
        <p:spPr/>
        <p:txBody>
          <a:bodyPr>
            <a:normAutofit/>
          </a:bodyPr>
          <a:lstStyle/>
          <a:p>
            <a:r>
              <a:rPr lang="en-US" dirty="0"/>
              <a:t>Adds the functionality of if else condition or switch cases from normal programming.</a:t>
            </a:r>
          </a:p>
          <a:p>
            <a:endParaRPr lang="en-US" dirty="0"/>
          </a:p>
          <a:p>
            <a:endParaRPr lang="en-US" dirty="0"/>
          </a:p>
          <a:p>
            <a:r>
              <a:rPr lang="en-US" dirty="0"/>
              <a:t>case when </a:t>
            </a:r>
            <a:r>
              <a:rPr lang="en-US" dirty="0" err="1"/>
              <a:t>some_col</a:t>
            </a:r>
            <a:r>
              <a:rPr lang="en-US" dirty="0"/>
              <a:t> &lt; </a:t>
            </a:r>
            <a:r>
              <a:rPr lang="en-US" dirty="0" err="1"/>
              <a:t>val</a:t>
            </a:r>
            <a:r>
              <a:rPr lang="en-US" dirty="0"/>
              <a:t> then ‘a’ else ‘b’ end as </a:t>
            </a:r>
            <a:r>
              <a:rPr lang="en-US" dirty="0" err="1"/>
              <a:t>some_name</a:t>
            </a:r>
            <a:endParaRPr lang="en-US" dirty="0"/>
          </a:p>
          <a:p>
            <a:endParaRPr lang="en-US" dirty="0"/>
          </a:p>
          <a:p>
            <a:pPr marL="0" indent="0">
              <a:buNone/>
            </a:pPr>
            <a:r>
              <a:rPr lang="en-US" b="1" dirty="0"/>
              <a:t>Question</a:t>
            </a:r>
          </a:p>
          <a:p>
            <a:pPr marL="0" indent="0">
              <a:buNone/>
            </a:pPr>
            <a:r>
              <a:rPr lang="en-US" dirty="0"/>
              <a:t>Select Yes for compensated if </a:t>
            </a:r>
            <a:r>
              <a:rPr lang="en-US" dirty="0" err="1"/>
              <a:t>bonus_amount</a:t>
            </a:r>
            <a:r>
              <a:rPr lang="en-US" dirty="0"/>
              <a:t> &gt;5000 else No from bonus table.</a:t>
            </a:r>
          </a:p>
        </p:txBody>
      </p:sp>
    </p:spTree>
    <p:extLst>
      <p:ext uri="{BB962C8B-B14F-4D97-AF65-F5344CB8AC3E}">
        <p14:creationId xmlns:p14="http://schemas.microsoft.com/office/powerpoint/2010/main" val="1054084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7D14-3F6A-4AAA-8A4D-E7CC1517082A}"/>
              </a:ext>
            </a:extLst>
          </p:cNvPr>
          <p:cNvSpPr>
            <a:spLocks noGrp="1"/>
          </p:cNvSpPr>
          <p:nvPr>
            <p:ph type="title"/>
          </p:nvPr>
        </p:nvSpPr>
        <p:spPr>
          <a:xfrm>
            <a:off x="808056" y="3629209"/>
            <a:ext cx="10515600" cy="1325563"/>
          </a:xfrm>
        </p:spPr>
        <p:txBody>
          <a:bodyPr/>
          <a:lstStyle/>
          <a:p>
            <a:r>
              <a:rPr lang="en-US" dirty="0"/>
              <a:t>    			   Assignment</a:t>
            </a:r>
            <a:br>
              <a:rPr lang="en-US" dirty="0"/>
            </a:br>
            <a:r>
              <a:rPr lang="en-US" dirty="0"/>
              <a:t>	</a:t>
            </a:r>
          </a:p>
        </p:txBody>
      </p:sp>
      <p:sp>
        <p:nvSpPr>
          <p:cNvPr id="4" name="TextBox 3">
            <a:extLst>
              <a:ext uri="{FF2B5EF4-FFF2-40B4-BE49-F238E27FC236}">
                <a16:creationId xmlns:a16="http://schemas.microsoft.com/office/drawing/2014/main" id="{1D7F38FF-9DC2-4CF7-8503-A630D20873FD}"/>
              </a:ext>
            </a:extLst>
          </p:cNvPr>
          <p:cNvSpPr txBox="1"/>
          <p:nvPr/>
        </p:nvSpPr>
        <p:spPr>
          <a:xfrm>
            <a:off x="358814" y="4631606"/>
            <a:ext cx="12003526" cy="646331"/>
          </a:xfrm>
          <a:prstGeom prst="rect">
            <a:avLst/>
          </a:prstGeom>
          <a:noFill/>
        </p:spPr>
        <p:txBody>
          <a:bodyPr wrap="square" rtlCol="0">
            <a:spAutoFit/>
          </a:bodyPr>
          <a:lstStyle/>
          <a:p>
            <a:r>
              <a:rPr lang="en-US" dirty="0"/>
              <a:t>For each agent calculate the number of customers he/she deals with and the total amount earned through commission.</a:t>
            </a:r>
          </a:p>
          <a:p>
            <a:endParaRPr lang="en-US" dirty="0"/>
          </a:p>
        </p:txBody>
      </p:sp>
      <p:sp>
        <p:nvSpPr>
          <p:cNvPr id="3" name="Rectangle 2">
            <a:extLst>
              <a:ext uri="{FF2B5EF4-FFF2-40B4-BE49-F238E27FC236}">
                <a16:creationId xmlns:a16="http://schemas.microsoft.com/office/drawing/2014/main" id="{8A553A6D-436F-409C-A913-D686E0E6ACEB}"/>
              </a:ext>
            </a:extLst>
          </p:cNvPr>
          <p:cNvSpPr/>
          <p:nvPr/>
        </p:nvSpPr>
        <p:spPr>
          <a:xfrm>
            <a:off x="358814" y="20645"/>
            <a:ext cx="11414085" cy="2031325"/>
          </a:xfrm>
          <a:prstGeom prst="rect">
            <a:avLst/>
          </a:prstGeom>
        </p:spPr>
        <p:txBody>
          <a:bodyPr wrap="square">
            <a:spAutoFit/>
          </a:bodyPr>
          <a:lstStyle/>
          <a:p>
            <a:endParaRPr lang="en-US" dirty="0"/>
          </a:p>
          <a:p>
            <a:r>
              <a:rPr lang="en-US" dirty="0"/>
              <a:t>Q10</a:t>
            </a:r>
          </a:p>
          <a:p>
            <a:r>
              <a:rPr lang="en-US" dirty="0"/>
              <a:t>Select the name, bonus, </a:t>
            </a:r>
            <a:r>
              <a:rPr lang="en-US" dirty="0" err="1"/>
              <a:t>work_title</a:t>
            </a:r>
            <a:r>
              <a:rPr lang="en-US" dirty="0"/>
              <a:t> and department of  employee(s) who get the max bonus in their category of </a:t>
            </a:r>
            <a:r>
              <a:rPr lang="en-US" dirty="0" err="1"/>
              <a:t>worker_title</a:t>
            </a:r>
            <a:r>
              <a:rPr lang="en-US" dirty="0"/>
              <a:t>.</a:t>
            </a:r>
          </a:p>
          <a:p>
            <a:r>
              <a:rPr lang="en-US" dirty="0"/>
              <a:t>(Try using Joins and Subqueries)</a:t>
            </a:r>
          </a:p>
          <a:p>
            <a:endParaRPr lang="en-US" dirty="0"/>
          </a:p>
          <a:p>
            <a:r>
              <a:rPr lang="en-US" dirty="0"/>
              <a:t>Result set should be like below </a:t>
            </a:r>
          </a:p>
        </p:txBody>
      </p:sp>
      <p:pic>
        <p:nvPicPr>
          <p:cNvPr id="5" name="Picture 4">
            <a:extLst>
              <a:ext uri="{FF2B5EF4-FFF2-40B4-BE49-F238E27FC236}">
                <a16:creationId xmlns:a16="http://schemas.microsoft.com/office/drawing/2014/main" id="{607681B7-3339-407C-8884-CB53EE01333C}"/>
              </a:ext>
            </a:extLst>
          </p:cNvPr>
          <p:cNvPicPr>
            <a:picLocks noChangeAspect="1"/>
          </p:cNvPicPr>
          <p:nvPr/>
        </p:nvPicPr>
        <p:blipFill>
          <a:blip r:embed="rId2"/>
          <a:stretch>
            <a:fillRect/>
          </a:stretch>
        </p:blipFill>
        <p:spPr>
          <a:xfrm>
            <a:off x="10633" y="2025098"/>
            <a:ext cx="12192000" cy="1280948"/>
          </a:xfrm>
          <a:prstGeom prst="rect">
            <a:avLst/>
          </a:prstGeom>
        </p:spPr>
      </p:pic>
    </p:spTree>
    <p:extLst>
      <p:ext uri="{BB962C8B-B14F-4D97-AF65-F5344CB8AC3E}">
        <p14:creationId xmlns:p14="http://schemas.microsoft.com/office/powerpoint/2010/main" val="1386169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680512-0E24-43DB-B642-43BFE1E06B7F}"/>
              </a:ext>
            </a:extLst>
          </p:cNvPr>
          <p:cNvSpPr>
            <a:spLocks noGrp="1"/>
          </p:cNvSpPr>
          <p:nvPr>
            <p:ph idx="1"/>
          </p:nvPr>
        </p:nvSpPr>
        <p:spPr>
          <a:xfrm>
            <a:off x="2061897" y="2885125"/>
            <a:ext cx="2875863" cy="1618490"/>
          </a:xfrm>
        </p:spPr>
        <p:txBody>
          <a:bodyPr>
            <a:normAutofit/>
          </a:bodyPr>
          <a:lstStyle/>
          <a:p>
            <a:pPr marL="0" indent="0">
              <a:buNone/>
            </a:pPr>
            <a:r>
              <a:rPr lang="en-US" sz="4000" b="1" dirty="0">
                <a:solidFill>
                  <a:schemeClr val="accent5">
                    <a:lumMod val="75000"/>
                  </a:schemeClr>
                </a:solidFill>
              </a:rPr>
              <a:t>Thank You!</a:t>
            </a:r>
          </a:p>
        </p:txBody>
      </p:sp>
      <p:sp>
        <p:nvSpPr>
          <p:cNvPr id="44" name="Oval 4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54AA0ED5-7D67-4AC9-8CAE-0E5BAAC42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6" name="Freeform: Shape 4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3D67B5B4-675C-43C9-B218-93EE17913E6F}"/>
              </a:ext>
            </a:extLst>
          </p:cNvPr>
          <p:cNvSpPr txBox="1"/>
          <p:nvPr/>
        </p:nvSpPr>
        <p:spPr>
          <a:xfrm>
            <a:off x="1132296" y="5311475"/>
            <a:ext cx="5405120" cy="923330"/>
          </a:xfrm>
          <a:prstGeom prst="rect">
            <a:avLst/>
          </a:prstGeom>
          <a:noFill/>
        </p:spPr>
        <p:txBody>
          <a:bodyPr wrap="square" rtlCol="0">
            <a:spAutoFit/>
          </a:bodyPr>
          <a:lstStyle/>
          <a:p>
            <a:r>
              <a:rPr lang="en-US" dirty="0"/>
              <a:t>Send queries to: </a:t>
            </a:r>
            <a:r>
              <a:rPr lang="en-US" dirty="0">
                <a:hlinkClick r:id="rId4"/>
              </a:rPr>
              <a:t>datasciencebootcamp@nyu.edu</a:t>
            </a:r>
            <a:endParaRPr lang="en-US" dirty="0"/>
          </a:p>
          <a:p>
            <a:endParaRPr lang="en-US" dirty="0"/>
          </a:p>
          <a:p>
            <a:r>
              <a:rPr lang="en-US" dirty="0"/>
              <a:t>Provide Feedback at: </a:t>
            </a:r>
            <a:r>
              <a:rPr lang="en-US" dirty="0">
                <a:hlinkClick r:id="rId5"/>
              </a:rPr>
              <a:t>link</a:t>
            </a:r>
            <a:endParaRPr lang="en-US" dirty="0"/>
          </a:p>
        </p:txBody>
      </p:sp>
    </p:spTree>
    <p:extLst>
      <p:ext uri="{BB962C8B-B14F-4D97-AF65-F5344CB8AC3E}">
        <p14:creationId xmlns:p14="http://schemas.microsoft.com/office/powerpoint/2010/main" val="386237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D62E8A1-E268-41E9-AA93-2F3151EB049D}"/>
              </a:ext>
            </a:extLst>
          </p:cNvPr>
          <p:cNvSpPr txBox="1"/>
          <p:nvPr/>
        </p:nvSpPr>
        <p:spPr>
          <a:xfrm>
            <a:off x="6617740"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rgbClr val="000000"/>
                </a:solidFill>
                <a:latin typeface="+mj-lt"/>
                <a:ea typeface="+mj-ea"/>
                <a:cs typeface="+mj-cs"/>
              </a:rPr>
              <a:t>	  Database Management System</a:t>
            </a:r>
          </a:p>
          <a:p>
            <a:pPr>
              <a:lnSpc>
                <a:spcPct val="90000"/>
              </a:lnSpc>
              <a:spcBef>
                <a:spcPct val="0"/>
              </a:spcBef>
              <a:spcAft>
                <a:spcPts val="600"/>
              </a:spcAft>
            </a:pPr>
            <a:endParaRPr lang="en-US" sz="3600" kern="1200" dirty="0">
              <a:solidFill>
                <a:srgbClr val="000000"/>
              </a:solidFill>
              <a:latin typeface="+mj-lt"/>
              <a:ea typeface="+mj-ea"/>
              <a:cs typeface="+mj-cs"/>
            </a:endParaRPr>
          </a:p>
        </p:txBody>
      </p:sp>
      <p:sp>
        <p:nvSpPr>
          <p:cNvPr id="18"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8587805-0F11-492A-931F-4F972942B89A}"/>
              </a:ext>
            </a:extLst>
          </p:cNvPr>
          <p:cNvPicPr>
            <a:picLocks noChangeAspect="1"/>
          </p:cNvPicPr>
          <p:nvPr/>
        </p:nvPicPr>
        <p:blipFill rotWithShape="1">
          <a:blip r:embed="rId3"/>
          <a:srcRect b="2026"/>
          <a:stretch/>
        </p:blipFill>
        <p:spPr>
          <a:xfrm>
            <a:off x="338328" y="2244235"/>
            <a:ext cx="4142232" cy="3293074"/>
          </a:xfrm>
          <a:prstGeom prst="rect">
            <a:avLst/>
          </a:prstGeom>
        </p:spPr>
      </p:pic>
      <p:sp>
        <p:nvSpPr>
          <p:cNvPr id="3" name="Rectangle 2">
            <a:extLst>
              <a:ext uri="{FF2B5EF4-FFF2-40B4-BE49-F238E27FC236}">
                <a16:creationId xmlns:a16="http://schemas.microsoft.com/office/drawing/2014/main" id="{60FDA6C5-7770-45CF-8C14-E15E1682459C}"/>
              </a:ext>
            </a:extLst>
          </p:cNvPr>
          <p:cNvSpPr/>
          <p:nvPr/>
        </p:nvSpPr>
        <p:spPr>
          <a:xfrm>
            <a:off x="66210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solidFill>
                  <a:srgbClr val="000000"/>
                </a:solidFill>
              </a:rPr>
              <a:t>A database is usually controlled by a database management system (DBMS).</a:t>
            </a:r>
          </a:p>
          <a:p>
            <a:pPr marL="285750" indent="-228600">
              <a:lnSpc>
                <a:spcPct val="90000"/>
              </a:lnSpc>
              <a:spcAft>
                <a:spcPts val="600"/>
              </a:spcAft>
              <a:buFont typeface="Arial" panose="020B0604020202020204" pitchFamily="34" charset="0"/>
              <a:buChar char="•"/>
            </a:pPr>
            <a:r>
              <a:rPr lang="en-US" dirty="0">
                <a:solidFill>
                  <a:srgbClr val="000000"/>
                </a:solidFill>
              </a:rPr>
              <a:t>A special program that helps user create and maintain Database.</a:t>
            </a:r>
          </a:p>
          <a:p>
            <a:pPr marL="742950" lvl="1" indent="-228600">
              <a:lnSpc>
                <a:spcPct val="90000"/>
              </a:lnSpc>
              <a:spcAft>
                <a:spcPts val="600"/>
              </a:spcAft>
              <a:buFont typeface="Arial" panose="020B0604020202020204" pitchFamily="34" charset="0"/>
              <a:buChar char="•"/>
            </a:pPr>
            <a:r>
              <a:rPr lang="en-US" dirty="0">
                <a:solidFill>
                  <a:srgbClr val="000000"/>
                </a:solidFill>
              </a:rPr>
              <a:t>Manage large amounts of data easily</a:t>
            </a:r>
          </a:p>
          <a:p>
            <a:pPr marL="742950" lvl="1" indent="-228600">
              <a:lnSpc>
                <a:spcPct val="90000"/>
              </a:lnSpc>
              <a:spcAft>
                <a:spcPts val="600"/>
              </a:spcAft>
              <a:buFont typeface="Arial" panose="020B0604020202020204" pitchFamily="34" charset="0"/>
              <a:buChar char="•"/>
            </a:pPr>
            <a:r>
              <a:rPr lang="en-US" dirty="0">
                <a:solidFill>
                  <a:srgbClr val="000000"/>
                </a:solidFill>
              </a:rPr>
              <a:t>Handles Security</a:t>
            </a:r>
          </a:p>
          <a:p>
            <a:pPr marL="742950" lvl="1" indent="-228600">
              <a:lnSpc>
                <a:spcPct val="90000"/>
              </a:lnSpc>
              <a:spcAft>
                <a:spcPts val="600"/>
              </a:spcAft>
              <a:buFont typeface="Arial" panose="020B0604020202020204" pitchFamily="34" charset="0"/>
              <a:buChar char="•"/>
            </a:pPr>
            <a:r>
              <a:rPr lang="en-US" dirty="0">
                <a:solidFill>
                  <a:srgbClr val="000000"/>
                </a:solidFill>
              </a:rPr>
              <a:t>Backup of information</a:t>
            </a:r>
          </a:p>
          <a:p>
            <a:pPr marL="742950" lvl="1" indent="-228600">
              <a:lnSpc>
                <a:spcPct val="90000"/>
              </a:lnSpc>
              <a:spcAft>
                <a:spcPts val="600"/>
              </a:spcAft>
              <a:buFont typeface="Arial" panose="020B0604020202020204" pitchFamily="34" charset="0"/>
              <a:buChar char="•"/>
            </a:pPr>
            <a:r>
              <a:rPr lang="en-US" dirty="0">
                <a:solidFill>
                  <a:srgbClr val="000000"/>
                </a:solidFill>
              </a:rPr>
              <a:t>Importing/Exporting Data</a:t>
            </a:r>
          </a:p>
          <a:p>
            <a:pPr marL="742950" lvl="1" indent="-228600">
              <a:lnSpc>
                <a:spcPct val="90000"/>
              </a:lnSpc>
              <a:spcAft>
                <a:spcPts val="600"/>
              </a:spcAft>
              <a:buFont typeface="Arial" panose="020B0604020202020204" pitchFamily="34" charset="0"/>
              <a:buChar char="•"/>
            </a:pPr>
            <a:r>
              <a:rPr lang="en-US" dirty="0">
                <a:solidFill>
                  <a:srgbClr val="000000"/>
                </a:solidFill>
              </a:rPr>
              <a:t>Concurrency</a:t>
            </a:r>
          </a:p>
          <a:p>
            <a:pPr marL="742950" lvl="1" indent="-228600">
              <a:lnSpc>
                <a:spcPct val="90000"/>
              </a:lnSpc>
              <a:spcAft>
                <a:spcPts val="600"/>
              </a:spcAft>
              <a:buFont typeface="Arial" panose="020B0604020202020204" pitchFamily="34" charset="0"/>
              <a:buChar char="•"/>
            </a:pPr>
            <a:r>
              <a:rPr lang="en-US" dirty="0">
                <a:solidFill>
                  <a:srgbClr val="000000"/>
                </a:solidFill>
              </a:rPr>
              <a:t>Interact with other applications</a:t>
            </a:r>
          </a:p>
          <a:p>
            <a:pPr marL="285750" indent="-228600">
              <a:lnSpc>
                <a:spcPct val="90000"/>
              </a:lnSpc>
              <a:spcAft>
                <a:spcPts val="600"/>
              </a:spcAft>
              <a:buFont typeface="Arial" panose="020B0604020202020204" pitchFamily="34" charset="0"/>
              <a:buChar char="•"/>
            </a:pPr>
            <a:endParaRPr lang="en-US" dirty="0">
              <a:solidFill>
                <a:srgbClr val="000000"/>
              </a:solidFill>
            </a:endParaRPr>
          </a:p>
        </p:txBody>
      </p:sp>
      <p:sp>
        <p:nvSpPr>
          <p:cNvPr id="4" name="AutoShape 2" descr="C:\Users\vishn\OneDrive\Desktop\main-qimg-ee236e230a00c11a90a10c7fd6f33521.webp">
            <a:extLst>
              <a:ext uri="{FF2B5EF4-FFF2-40B4-BE49-F238E27FC236}">
                <a16:creationId xmlns:a16="http://schemas.microsoft.com/office/drawing/2014/main" id="{2AF53CB4-8114-4927-9A04-B395E93B92AD}"/>
              </a:ext>
            </a:extLst>
          </p:cNvPr>
          <p:cNvSpPr>
            <a:spLocks noChangeAspect="1" noChangeArrowheads="1"/>
          </p:cNvSpPr>
          <p:nvPr/>
        </p:nvSpPr>
        <p:spPr bwMode="auto">
          <a:xfrm>
            <a:off x="5943599" y="3276599"/>
            <a:ext cx="2632229" cy="2632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695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D7C8E-5223-4882-AE99-5046374DF05E}"/>
              </a:ext>
            </a:extLst>
          </p:cNvPr>
          <p:cNvSpPr txBox="1"/>
          <p:nvPr/>
        </p:nvSpPr>
        <p:spPr>
          <a:xfrm>
            <a:off x="3008518" y="658451"/>
            <a:ext cx="6174964" cy="707886"/>
          </a:xfrm>
          <a:prstGeom prst="rect">
            <a:avLst/>
          </a:prstGeom>
          <a:noFill/>
        </p:spPr>
        <p:txBody>
          <a:bodyPr wrap="square" rtlCol="0">
            <a:spAutoFit/>
          </a:bodyPr>
          <a:lstStyle/>
          <a:p>
            <a:r>
              <a:rPr lang="en-US" sz="4000" dirty="0"/>
              <a:t>		Type of DBs</a:t>
            </a:r>
          </a:p>
        </p:txBody>
      </p:sp>
      <p:sp>
        <p:nvSpPr>
          <p:cNvPr id="4" name="TextBox 3">
            <a:extLst>
              <a:ext uri="{FF2B5EF4-FFF2-40B4-BE49-F238E27FC236}">
                <a16:creationId xmlns:a16="http://schemas.microsoft.com/office/drawing/2014/main" id="{DFE1B263-BF5E-41D0-AB72-746F0B4551C0}"/>
              </a:ext>
            </a:extLst>
          </p:cNvPr>
          <p:cNvSpPr txBox="1"/>
          <p:nvPr/>
        </p:nvSpPr>
        <p:spPr>
          <a:xfrm>
            <a:off x="-12598" y="1939716"/>
            <a:ext cx="4626161" cy="1200329"/>
          </a:xfrm>
          <a:prstGeom prst="rect">
            <a:avLst/>
          </a:prstGeom>
          <a:noFill/>
        </p:spPr>
        <p:txBody>
          <a:bodyPr wrap="square" rtlCol="0">
            <a:spAutoFit/>
          </a:bodyPr>
          <a:lstStyle/>
          <a:p>
            <a:r>
              <a:rPr lang="en-US" b="1" dirty="0"/>
              <a:t>Relational  (SQL)</a:t>
            </a:r>
          </a:p>
          <a:p>
            <a:pPr marL="285750" indent="-285750">
              <a:buFont typeface="Arial" panose="020B0604020202020204" pitchFamily="34" charset="0"/>
              <a:buChar char="•"/>
            </a:pPr>
            <a:r>
              <a:rPr lang="en-US" dirty="0"/>
              <a:t>Organize data into one or more tables</a:t>
            </a:r>
          </a:p>
          <a:p>
            <a:pPr marL="285750" indent="-285750">
              <a:buFont typeface="Arial" panose="020B0604020202020204" pitchFamily="34" charset="0"/>
              <a:buChar char="•"/>
            </a:pPr>
            <a:r>
              <a:rPr lang="en-US" dirty="0"/>
              <a:t>Table has columns and rows</a:t>
            </a:r>
          </a:p>
          <a:p>
            <a:pPr marL="285750" indent="-285750">
              <a:buFont typeface="Arial" panose="020B0604020202020204" pitchFamily="34" charset="0"/>
              <a:buChar char="•"/>
            </a:pPr>
            <a:r>
              <a:rPr lang="en-US" dirty="0"/>
              <a:t>Each row can be identified by a unique key</a:t>
            </a:r>
          </a:p>
        </p:txBody>
      </p:sp>
      <p:sp>
        <p:nvSpPr>
          <p:cNvPr id="5" name="TextBox 4">
            <a:extLst>
              <a:ext uri="{FF2B5EF4-FFF2-40B4-BE49-F238E27FC236}">
                <a16:creationId xmlns:a16="http://schemas.microsoft.com/office/drawing/2014/main" id="{4BCA836A-A3E5-44DF-8824-80821BA1610F}"/>
              </a:ext>
            </a:extLst>
          </p:cNvPr>
          <p:cNvSpPr txBox="1"/>
          <p:nvPr/>
        </p:nvSpPr>
        <p:spPr>
          <a:xfrm>
            <a:off x="7929335" y="1908706"/>
            <a:ext cx="4212917" cy="1754326"/>
          </a:xfrm>
          <a:prstGeom prst="rect">
            <a:avLst/>
          </a:prstGeom>
          <a:noFill/>
        </p:spPr>
        <p:txBody>
          <a:bodyPr wrap="square" rtlCol="0">
            <a:spAutoFit/>
          </a:bodyPr>
          <a:lstStyle/>
          <a:p>
            <a:r>
              <a:rPr lang="en-US" b="1" dirty="0"/>
              <a:t>Non relational</a:t>
            </a:r>
            <a:r>
              <a:rPr lang="en-US" dirty="0"/>
              <a:t> (NoSQL aka not just SQL)</a:t>
            </a:r>
          </a:p>
          <a:p>
            <a:pPr marL="285750" indent="-285750">
              <a:buFont typeface="Arial" panose="020B0604020202020204" pitchFamily="34" charset="0"/>
              <a:buChar char="•"/>
            </a:pPr>
            <a:r>
              <a:rPr lang="en-US" dirty="0"/>
              <a:t>Store into anything but traditional table</a:t>
            </a:r>
          </a:p>
          <a:p>
            <a:pPr marL="285750" indent="-285750">
              <a:buFont typeface="Arial" panose="020B0604020202020204" pitchFamily="34" charset="0"/>
              <a:buChar char="•"/>
            </a:pPr>
            <a:r>
              <a:rPr lang="en-US" dirty="0"/>
              <a:t>JSON, XML documents etc.</a:t>
            </a:r>
          </a:p>
          <a:p>
            <a:pPr marL="285750" indent="-285750">
              <a:buFont typeface="Arial" panose="020B0604020202020204" pitchFamily="34" charset="0"/>
              <a:buChar char="•"/>
            </a:pPr>
            <a:r>
              <a:rPr lang="en-US" dirty="0"/>
              <a:t>Key value pair store</a:t>
            </a:r>
          </a:p>
          <a:p>
            <a:endParaRPr lang="en-US" dirty="0"/>
          </a:p>
          <a:p>
            <a:endParaRPr lang="en-US" dirty="0"/>
          </a:p>
        </p:txBody>
      </p:sp>
      <p:pic>
        <p:nvPicPr>
          <p:cNvPr id="7" name="Picture 6" descr="A picture containing text, sign, device&#10;&#10;Description automatically generated">
            <a:extLst>
              <a:ext uri="{FF2B5EF4-FFF2-40B4-BE49-F238E27FC236}">
                <a16:creationId xmlns:a16="http://schemas.microsoft.com/office/drawing/2014/main" id="{C8766F24-D688-466C-ADB6-EEB78A8A9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73" y="1939716"/>
            <a:ext cx="3491454" cy="1836850"/>
          </a:xfrm>
          <a:prstGeom prst="rect">
            <a:avLst/>
          </a:prstGeom>
        </p:spPr>
      </p:pic>
      <p:pic>
        <p:nvPicPr>
          <p:cNvPr id="4098" name="Picture 2" descr="example of relational table | Download Scientific Diagram">
            <a:extLst>
              <a:ext uri="{FF2B5EF4-FFF2-40B4-BE49-F238E27FC236}">
                <a16:creationId xmlns:a16="http://schemas.microsoft.com/office/drawing/2014/main" id="{8368CDE9-070D-4B97-911D-10FD5FEB5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7" y="3776566"/>
            <a:ext cx="4110396" cy="25203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mple epidemiological case count data in a simple JSON format ...">
            <a:extLst>
              <a:ext uri="{FF2B5EF4-FFF2-40B4-BE49-F238E27FC236}">
                <a16:creationId xmlns:a16="http://schemas.microsoft.com/office/drawing/2014/main" id="{58A116A4-A6A2-4980-B8DD-A8CEC3347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5825" y="3743727"/>
            <a:ext cx="2695575" cy="289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81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1D6A-ABD9-4DF0-BC5B-99478BA1B84B}"/>
              </a:ext>
            </a:extLst>
          </p:cNvPr>
          <p:cNvSpPr>
            <a:spLocks noGrp="1"/>
          </p:cNvSpPr>
          <p:nvPr>
            <p:ph type="title"/>
          </p:nvPr>
        </p:nvSpPr>
        <p:spPr/>
        <p:txBody>
          <a:bodyPr/>
          <a:lstStyle/>
          <a:p>
            <a:r>
              <a:rPr lang="en-US" dirty="0"/>
              <a:t>						SQL</a:t>
            </a:r>
          </a:p>
        </p:txBody>
      </p:sp>
      <p:sp>
        <p:nvSpPr>
          <p:cNvPr id="3" name="Content Placeholder 2">
            <a:extLst>
              <a:ext uri="{FF2B5EF4-FFF2-40B4-BE49-F238E27FC236}">
                <a16:creationId xmlns:a16="http://schemas.microsoft.com/office/drawing/2014/main" id="{FBA73CF9-35E3-420B-963F-D167C8A89500}"/>
              </a:ext>
            </a:extLst>
          </p:cNvPr>
          <p:cNvSpPr>
            <a:spLocks noGrp="1"/>
          </p:cNvSpPr>
          <p:nvPr>
            <p:ph idx="1"/>
          </p:nvPr>
        </p:nvSpPr>
        <p:spPr/>
        <p:txBody>
          <a:bodyPr/>
          <a:lstStyle/>
          <a:p>
            <a:r>
              <a:rPr lang="en-US" dirty="0"/>
              <a:t>Language used for interacting with Relational DBMS</a:t>
            </a:r>
          </a:p>
          <a:p>
            <a:r>
              <a:rPr lang="en-US" dirty="0"/>
              <a:t>Used for </a:t>
            </a:r>
          </a:p>
          <a:p>
            <a:pPr lvl="1"/>
            <a:r>
              <a:rPr lang="en-US" dirty="0"/>
              <a:t>Create/manage Databases</a:t>
            </a:r>
          </a:p>
          <a:p>
            <a:pPr lvl="1"/>
            <a:r>
              <a:rPr lang="en-US" dirty="0"/>
              <a:t>Design/Create Database Tables</a:t>
            </a:r>
          </a:p>
          <a:p>
            <a:pPr lvl="1"/>
            <a:r>
              <a:rPr lang="en-US" dirty="0"/>
              <a:t>Create Read Update Delete</a:t>
            </a:r>
          </a:p>
          <a:p>
            <a:r>
              <a:rPr lang="en-US" dirty="0"/>
              <a:t>Various implementation for different RDBMS. (same concepts though)</a:t>
            </a:r>
          </a:p>
          <a:p>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45988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A823-9FFD-4542-AC77-FB78A22F8AAE}"/>
              </a:ext>
            </a:extLst>
          </p:cNvPr>
          <p:cNvSpPr>
            <a:spLocks noGrp="1"/>
          </p:cNvSpPr>
          <p:nvPr>
            <p:ph type="title"/>
          </p:nvPr>
        </p:nvSpPr>
        <p:spPr/>
        <p:txBody>
          <a:bodyPr/>
          <a:lstStyle/>
          <a:p>
            <a:r>
              <a:rPr lang="en-US" dirty="0"/>
              <a:t>SQL Queries</a:t>
            </a:r>
          </a:p>
        </p:txBody>
      </p:sp>
      <p:sp>
        <p:nvSpPr>
          <p:cNvPr id="3" name="Content Placeholder 2">
            <a:extLst>
              <a:ext uri="{FF2B5EF4-FFF2-40B4-BE49-F238E27FC236}">
                <a16:creationId xmlns:a16="http://schemas.microsoft.com/office/drawing/2014/main" id="{3E71DC7A-F7BD-4DC0-9AC4-2E1F9B461DA6}"/>
              </a:ext>
            </a:extLst>
          </p:cNvPr>
          <p:cNvSpPr>
            <a:spLocks noGrp="1"/>
          </p:cNvSpPr>
          <p:nvPr>
            <p:ph idx="1"/>
          </p:nvPr>
        </p:nvSpPr>
        <p:spPr/>
        <p:txBody>
          <a:bodyPr>
            <a:normAutofit/>
          </a:bodyPr>
          <a:lstStyle/>
          <a:p>
            <a:r>
              <a:rPr lang="en-US" dirty="0"/>
              <a:t>Data Query Language (DQL)</a:t>
            </a:r>
          </a:p>
          <a:p>
            <a:pPr lvl="1"/>
            <a:r>
              <a:rPr lang="en-US" dirty="0"/>
              <a:t>Query database for info (info retrieval)</a:t>
            </a:r>
          </a:p>
          <a:p>
            <a:r>
              <a:rPr lang="en-US" dirty="0"/>
              <a:t>Data Definition Language (DDL)</a:t>
            </a:r>
          </a:p>
          <a:p>
            <a:pPr lvl="1"/>
            <a:r>
              <a:rPr lang="en-US" dirty="0"/>
              <a:t>Define database schemas</a:t>
            </a:r>
          </a:p>
          <a:p>
            <a:r>
              <a:rPr lang="en-US" dirty="0"/>
              <a:t>Data Control Language (DCL)</a:t>
            </a:r>
          </a:p>
          <a:p>
            <a:pPr lvl="1"/>
            <a:r>
              <a:rPr lang="en-US" dirty="0"/>
              <a:t>User and permission management</a:t>
            </a:r>
          </a:p>
          <a:p>
            <a:pPr lvl="1"/>
            <a:r>
              <a:rPr lang="en-US" dirty="0"/>
              <a:t>Control access to the data</a:t>
            </a:r>
          </a:p>
          <a:p>
            <a:r>
              <a:rPr lang="en-US" dirty="0"/>
              <a:t>Data Manipulation Language (DML)</a:t>
            </a:r>
          </a:p>
          <a:p>
            <a:pPr lvl="1"/>
            <a:r>
              <a:rPr lang="en-US" dirty="0"/>
              <a:t>Insert update and delete data from database</a:t>
            </a:r>
          </a:p>
          <a:p>
            <a:endParaRPr lang="en-US" dirty="0"/>
          </a:p>
        </p:txBody>
      </p:sp>
    </p:spTree>
    <p:extLst>
      <p:ext uri="{BB962C8B-B14F-4D97-AF65-F5344CB8AC3E}">
        <p14:creationId xmlns:p14="http://schemas.microsoft.com/office/powerpoint/2010/main" val="379122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7DF5-8121-4AD1-BAC0-DD2FC8B18D8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	    </a:t>
            </a:r>
          </a:p>
          <a:p>
            <a:pPr>
              <a:lnSpc>
                <a:spcPct val="90000"/>
              </a:lnSpc>
              <a:spcBef>
                <a:spcPct val="0"/>
              </a:spcBef>
              <a:spcAft>
                <a:spcPts val="600"/>
              </a:spcAft>
            </a:pPr>
            <a:r>
              <a:rPr lang="en-US" sz="6000" kern="1200" dirty="0">
                <a:solidFill>
                  <a:srgbClr val="FFFFFF"/>
                </a:solidFill>
                <a:latin typeface="+mj-lt"/>
                <a:ea typeface="+mj-ea"/>
                <a:cs typeface="+mj-cs"/>
              </a:rPr>
              <a:t>CRUD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EB45D7-5B30-439F-A900-DBAA5C9AE9C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The term was likely first popularized by James Martin in his 1983 book Managing the Data-base Environment.</a:t>
            </a:r>
          </a:p>
          <a:p>
            <a:pPr marL="285750" indent="-228600">
              <a:lnSpc>
                <a:spcPct val="90000"/>
              </a:lnSpc>
              <a:spcAft>
                <a:spcPts val="600"/>
              </a:spcAft>
              <a:buFont typeface="Arial" panose="020B0604020202020204" pitchFamily="34" charset="0"/>
              <a:buChar char="•"/>
            </a:pPr>
            <a:r>
              <a:rPr lang="en-US"/>
              <a:t>In computer programming, </a:t>
            </a:r>
            <a:r>
              <a:rPr lang="en-US" b="1"/>
              <a:t>create, read, update, and delete </a:t>
            </a:r>
            <a:r>
              <a:rPr lang="en-US"/>
              <a:t>[1] (CRUD) are the four basic functions of persistent storage. </a:t>
            </a:r>
          </a:p>
          <a:p>
            <a:pPr marL="285750" indent="-228600">
              <a:lnSpc>
                <a:spcPct val="90000"/>
              </a:lnSpc>
              <a:spcAft>
                <a:spcPts val="600"/>
              </a:spcAft>
              <a:buFont typeface="Arial" panose="020B0604020202020204" pitchFamily="34" charset="0"/>
              <a:buChar char="•"/>
            </a:pPr>
            <a:r>
              <a:rPr lang="en-US"/>
              <a:t>Alternate words are sometimes used, such as retrieve instead of read, modify instead of update, or destroy instead of delete. </a:t>
            </a:r>
          </a:p>
          <a:p>
            <a:pPr marL="285750" indent="-228600">
              <a:lnSpc>
                <a:spcPct val="90000"/>
              </a:lnSpc>
              <a:spcAft>
                <a:spcPts val="600"/>
              </a:spcAft>
              <a:buFont typeface="Arial" panose="020B0604020202020204" pitchFamily="34" charset="0"/>
              <a:buChar char="•"/>
            </a:pPr>
            <a:r>
              <a:rPr lang="en-US"/>
              <a:t>The acronym may be extended to CRUDL to cover listing of large data sets which bring additional complexity such as pagination when the data sets are too large to be easily held in memory.</a:t>
            </a:r>
          </a:p>
        </p:txBody>
      </p:sp>
      <p:sp>
        <p:nvSpPr>
          <p:cNvPr id="7" name="TextBox 6">
            <a:extLst>
              <a:ext uri="{FF2B5EF4-FFF2-40B4-BE49-F238E27FC236}">
                <a16:creationId xmlns:a16="http://schemas.microsoft.com/office/drawing/2014/main" id="{2ADDB1D8-7F99-4099-BAE6-669FA69EF796}"/>
              </a:ext>
            </a:extLst>
          </p:cNvPr>
          <p:cNvSpPr txBox="1"/>
          <p:nvPr/>
        </p:nvSpPr>
        <p:spPr>
          <a:xfrm>
            <a:off x="7297362" y="6568834"/>
            <a:ext cx="5015882" cy="276999"/>
          </a:xfrm>
          <a:prstGeom prst="rect">
            <a:avLst/>
          </a:prstGeom>
          <a:noFill/>
        </p:spPr>
        <p:txBody>
          <a:bodyPr wrap="square" rtlCol="0">
            <a:spAutoFit/>
          </a:bodyPr>
          <a:lstStyle/>
          <a:p>
            <a:r>
              <a:rPr lang="en-US" sz="1200" dirty="0"/>
              <a:t>Wikipedia: </a:t>
            </a:r>
            <a:r>
              <a:rPr lang="en-US" sz="1200" dirty="0">
                <a:hlinkClick r:id="rId2"/>
              </a:rPr>
              <a:t>https://en.wikipedia.org/wiki/Create,_read,_update_and_delete</a:t>
            </a:r>
            <a:endParaRPr lang="en-US" sz="1200" dirty="0"/>
          </a:p>
        </p:txBody>
      </p:sp>
      <p:sp>
        <p:nvSpPr>
          <p:cNvPr id="8" name="TextBox 7">
            <a:extLst>
              <a:ext uri="{FF2B5EF4-FFF2-40B4-BE49-F238E27FC236}">
                <a16:creationId xmlns:a16="http://schemas.microsoft.com/office/drawing/2014/main" id="{DBB619F4-CCFC-42A7-ABE1-7C9FD660145D}"/>
              </a:ext>
            </a:extLst>
          </p:cNvPr>
          <p:cNvSpPr txBox="1"/>
          <p:nvPr/>
        </p:nvSpPr>
        <p:spPr>
          <a:xfrm>
            <a:off x="3626332" y="563685"/>
            <a:ext cx="8383779" cy="369332"/>
          </a:xfrm>
          <a:prstGeom prst="rect">
            <a:avLst/>
          </a:prstGeom>
          <a:noFill/>
        </p:spPr>
        <p:txBody>
          <a:bodyPr wrap="square" rtlCol="0">
            <a:spAutoFit/>
          </a:bodyPr>
          <a:lstStyle/>
          <a:p>
            <a:r>
              <a:rPr lang="en-US" dirty="0"/>
              <a:t>Query: Set of instructions that are given to RDBMS so as to extract information we want</a:t>
            </a:r>
          </a:p>
        </p:txBody>
      </p:sp>
    </p:spTree>
    <p:extLst>
      <p:ext uri="{BB962C8B-B14F-4D97-AF65-F5344CB8AC3E}">
        <p14:creationId xmlns:p14="http://schemas.microsoft.com/office/powerpoint/2010/main" val="168951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7DF5-8121-4AD1-BAC0-DD2FC8B18D8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err="1">
                <a:solidFill>
                  <a:srgbClr val="FFFFFF"/>
                </a:solidFill>
                <a:latin typeface="+mj-lt"/>
                <a:ea typeface="+mj-ea"/>
                <a:cs typeface="+mj-cs"/>
              </a:rPr>
              <a:t>eg</a:t>
            </a:r>
            <a:r>
              <a:rPr lang="en-US" sz="4000" dirty="0">
                <a:solidFill>
                  <a:srgbClr val="FFFFFF"/>
                </a:solidFill>
                <a:latin typeface="+mj-lt"/>
                <a:ea typeface="+mj-ea"/>
                <a:cs typeface="+mj-cs"/>
              </a:rPr>
              <a:t>: Library database</a:t>
            </a:r>
          </a:p>
          <a:p>
            <a:pPr>
              <a:lnSpc>
                <a:spcPct val="90000"/>
              </a:lnSpc>
              <a:spcBef>
                <a:spcPct val="0"/>
              </a:spcBef>
              <a:spcAft>
                <a:spcPts val="600"/>
              </a:spcAft>
            </a:pPr>
            <a:endParaRPr lang="en-US" sz="40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EB45D7-5B30-439F-A900-DBAA5C9AE9C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D6273438-EF1B-44C4-8BDD-5C3110AA2A60}"/>
              </a:ext>
            </a:extLst>
          </p:cNvPr>
          <p:cNvSpPr txBox="1"/>
          <p:nvPr/>
        </p:nvSpPr>
        <p:spPr>
          <a:xfrm>
            <a:off x="4447308" y="381740"/>
            <a:ext cx="6906492" cy="5401479"/>
          </a:xfrm>
          <a:prstGeom prst="rect">
            <a:avLst/>
          </a:prstGeom>
          <a:noFill/>
        </p:spPr>
        <p:txBody>
          <a:bodyPr wrap="square" rtlCol="0">
            <a:spAutoFit/>
          </a:bodyPr>
          <a:lstStyle/>
          <a:p>
            <a:pPr lvl="0" algn="just" eaLnBrk="0" fontAlgn="base" hangingPunct="0">
              <a:spcBef>
                <a:spcPct val="0"/>
              </a:spcBef>
              <a:spcAft>
                <a:spcPct val="0"/>
              </a:spcAft>
            </a:pPr>
            <a:r>
              <a:rPr lang="en-US" altLang="en-US" sz="1500" b="1" dirty="0"/>
              <a:t>Create</a:t>
            </a:r>
            <a:r>
              <a:rPr lang="en-US" altLang="en-US" sz="1500" dirty="0"/>
              <a:t> — This would consist of a function which is called when a new library book is being </a:t>
            </a:r>
            <a:r>
              <a:rPr lang="en-US" altLang="en-US" sz="1500" b="1" dirty="0"/>
              <a:t>added</a:t>
            </a:r>
            <a:r>
              <a:rPr lang="en-US" altLang="en-US" sz="1500" dirty="0"/>
              <a:t> to the catalog. Provide values like “title”, “author”, and “</a:t>
            </a:r>
            <a:r>
              <a:rPr lang="en-US" altLang="en-US" sz="1500" dirty="0" err="1"/>
              <a:t>isbn</a:t>
            </a:r>
            <a:r>
              <a:rPr lang="en-US" altLang="en-US" sz="1500" dirty="0"/>
              <a:t>”. </a:t>
            </a:r>
          </a:p>
          <a:p>
            <a:pPr lvl="0" algn="just" eaLnBrk="0" fontAlgn="base" hangingPunct="0">
              <a:spcBef>
                <a:spcPct val="0"/>
              </a:spcBef>
              <a:spcAft>
                <a:spcPct val="0"/>
              </a:spcAft>
            </a:pPr>
            <a:r>
              <a:rPr lang="en-US" altLang="en-US" sz="1500" dirty="0"/>
              <a:t>After function call, there should be a new entry in the books resource corresponding to this book. </a:t>
            </a:r>
          </a:p>
          <a:p>
            <a:pPr lvl="0" algn="just" eaLnBrk="0" fontAlgn="base" hangingPunct="0">
              <a:spcBef>
                <a:spcPct val="0"/>
              </a:spcBef>
              <a:spcAft>
                <a:spcPct val="0"/>
              </a:spcAft>
            </a:pPr>
            <a:r>
              <a:rPr lang="en-US" altLang="en-US" sz="1500" dirty="0"/>
              <a:t>Additionally, the new entry is assigned a unique id, which can be used to access this resource later.</a:t>
            </a:r>
          </a:p>
          <a:p>
            <a:pPr lvl="0" eaLnBrk="0" fontAlgn="base" hangingPunct="0">
              <a:spcBef>
                <a:spcPct val="0"/>
              </a:spcBef>
              <a:spcAft>
                <a:spcPct val="0"/>
              </a:spcAft>
            </a:pPr>
            <a:endParaRPr lang="en-US" altLang="en-US" sz="1500" dirty="0"/>
          </a:p>
          <a:p>
            <a:pPr lvl="0" eaLnBrk="0" fontAlgn="base" hangingPunct="0">
              <a:spcBef>
                <a:spcPct val="0"/>
              </a:spcBef>
              <a:spcAft>
                <a:spcPct val="0"/>
              </a:spcAft>
            </a:pPr>
            <a:r>
              <a:rPr lang="en-US" altLang="en-US" sz="1500" b="1" dirty="0"/>
              <a:t>Read</a:t>
            </a:r>
            <a:r>
              <a:rPr lang="en-US" altLang="en-US" sz="1500" dirty="0"/>
              <a:t> —To see all of the books currently in the catalog. This function call would not alter the books in the catalog - it would simply </a:t>
            </a:r>
            <a:r>
              <a:rPr lang="en-US" altLang="en-US" sz="1500" b="1" dirty="0"/>
              <a:t>retrieve</a:t>
            </a:r>
            <a:r>
              <a:rPr lang="en-US" altLang="en-US" sz="1500" dirty="0"/>
              <a:t> the resource and display the results. We would also have a function to retrieve a single book, for which we could supply the title, author, or ISBN. </a:t>
            </a:r>
          </a:p>
          <a:p>
            <a:pPr lvl="0" eaLnBrk="0" fontAlgn="base" hangingPunct="0">
              <a:spcBef>
                <a:spcPct val="0"/>
              </a:spcBef>
              <a:spcAft>
                <a:spcPct val="0"/>
              </a:spcAft>
            </a:pPr>
            <a:endParaRPr lang="en-US" altLang="en-US" sz="1500" dirty="0"/>
          </a:p>
          <a:p>
            <a:pPr lvl="0" algn="just" eaLnBrk="0" fontAlgn="base" hangingPunct="0">
              <a:spcBef>
                <a:spcPct val="0"/>
              </a:spcBef>
              <a:spcAft>
                <a:spcPct val="0"/>
              </a:spcAft>
            </a:pPr>
            <a:r>
              <a:rPr lang="en-US" altLang="en-US" sz="1500" b="1" dirty="0"/>
              <a:t>Update</a:t>
            </a:r>
            <a:r>
              <a:rPr lang="en-US" altLang="en-US" sz="1500" dirty="0"/>
              <a:t> — To change information about a book. The program calling the function would supply the new values for “title”, “author”, and “</a:t>
            </a:r>
            <a:r>
              <a:rPr lang="en-US" altLang="en-US" sz="1500" dirty="0" err="1"/>
              <a:t>isbn</a:t>
            </a:r>
            <a:r>
              <a:rPr lang="en-US" altLang="en-US" sz="1500" dirty="0"/>
              <a:t>”. After the function call, the corresponding entry in the books resource would contain the new fields supplied.</a:t>
            </a:r>
          </a:p>
          <a:p>
            <a:pPr lvl="0" eaLnBrk="0" fontAlgn="base" hangingPunct="0">
              <a:spcBef>
                <a:spcPct val="0"/>
              </a:spcBef>
              <a:spcAft>
                <a:spcPct val="0"/>
              </a:spcAft>
            </a:pPr>
            <a:endParaRPr lang="en-US" altLang="en-US" sz="1500" dirty="0"/>
          </a:p>
          <a:p>
            <a:pPr lvl="0" eaLnBrk="0" fontAlgn="base" hangingPunct="0">
              <a:spcBef>
                <a:spcPct val="0"/>
              </a:spcBef>
              <a:spcAft>
                <a:spcPct val="0"/>
              </a:spcAft>
            </a:pPr>
            <a:r>
              <a:rPr lang="en-US" altLang="en-US" sz="1500" b="1" dirty="0"/>
              <a:t>Delete</a:t>
            </a:r>
            <a:r>
              <a:rPr lang="en-US" altLang="en-US" sz="1500" dirty="0"/>
              <a:t> — Function call to remove a library book from the catalog. The program calling the function would supply one or more values (“title”, “author”, and/or “</a:t>
            </a:r>
            <a:r>
              <a:rPr lang="en-US" altLang="en-US" sz="1500" dirty="0" err="1"/>
              <a:t>isbn</a:t>
            </a:r>
            <a:r>
              <a:rPr lang="en-US" altLang="en-US" sz="1500" dirty="0"/>
              <a:t>”) to identify the book, and then this book would be removed from the books resource. After this function is called, the books resource should contain all of the books it had before, except for the one/group just deleted</a:t>
            </a:r>
            <a:r>
              <a:rPr kumimoji="0" lang="en-US" altLang="en-US" sz="1500" b="0" i="0" u="none" strike="noStrike" cap="none" normalizeH="0" baseline="0" dirty="0">
                <a:ln>
                  <a:noFill/>
                </a:ln>
                <a:solidFill>
                  <a:srgbClr val="484848"/>
                </a:solidFill>
                <a:effectLst/>
                <a:latin typeface="Nunito Sans"/>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endParaRPr lang="en-US" sz="1500" dirty="0"/>
          </a:p>
          <a:p>
            <a:endParaRPr lang="en-US" sz="1500" dirty="0"/>
          </a:p>
        </p:txBody>
      </p:sp>
    </p:spTree>
    <p:extLst>
      <p:ext uri="{BB962C8B-B14F-4D97-AF65-F5344CB8AC3E}">
        <p14:creationId xmlns:p14="http://schemas.microsoft.com/office/powerpoint/2010/main" val="1581910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2204</Words>
  <Application>Microsoft Office PowerPoint</Application>
  <PresentationFormat>Widescreen</PresentationFormat>
  <Paragraphs>361</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Comic Sans MS</vt:lpstr>
      <vt:lpstr>Nunito Sans</vt:lpstr>
      <vt:lpstr>Office Theme</vt:lpstr>
      <vt:lpstr>SQL </vt:lpstr>
      <vt:lpstr>     Agenda</vt:lpstr>
      <vt:lpstr>PowerPoint Presentation</vt:lpstr>
      <vt:lpstr>PowerPoint Presentation</vt:lpstr>
      <vt:lpstr>PowerPoint Presentation</vt:lpstr>
      <vt:lpstr>      SQL</vt:lpstr>
      <vt:lpstr>SQL Queries</vt:lpstr>
      <vt:lpstr>PowerPoint Presentation</vt:lpstr>
      <vt:lpstr>PowerPoint Presentation</vt:lpstr>
      <vt:lpstr>PowerPoint Presentation</vt:lpstr>
      <vt:lpstr>Basic Data Types:</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Question 5.</vt:lpstr>
      <vt:lpstr>Question 6</vt:lpstr>
      <vt:lpstr>     Union</vt:lpstr>
      <vt:lpstr>     Joins</vt:lpstr>
      <vt:lpstr>Types of  Joins</vt:lpstr>
      <vt:lpstr>Question 8</vt:lpstr>
      <vt:lpstr>      Nested Queries</vt:lpstr>
      <vt:lpstr>Questions </vt:lpstr>
      <vt:lpstr>    Case</vt:lpstr>
      <vt:lpstr>          Assignment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VISHNU THAKRAL</dc:creator>
  <cp:lastModifiedBy>VISHNU THAKRAL</cp:lastModifiedBy>
  <cp:revision>15</cp:revision>
  <dcterms:created xsi:type="dcterms:W3CDTF">2020-07-20T20:27:11Z</dcterms:created>
  <dcterms:modified xsi:type="dcterms:W3CDTF">2021-03-04T13:22:53Z</dcterms:modified>
</cp:coreProperties>
</file>