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80" r:id="rId2"/>
  </p:sldMasterIdLst>
  <p:notesMasterIdLst>
    <p:notesMasterId r:id="rId11"/>
  </p:notesMasterIdLst>
  <p:sldIdLst>
    <p:sldId id="256" r:id="rId3"/>
    <p:sldId id="329" r:id="rId4"/>
    <p:sldId id="327" r:id="rId5"/>
    <p:sldId id="328" r:id="rId6"/>
    <p:sldId id="326" r:id="rId7"/>
    <p:sldId id="330" r:id="rId8"/>
    <p:sldId id="331" r:id="rId9"/>
    <p:sldId id="33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C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8" autoAdjust="0"/>
    <p:restoredTop sz="86182" autoAdjust="0"/>
  </p:normalViewPr>
  <p:slideViewPr>
    <p:cSldViewPr snapToGrid="0">
      <p:cViewPr varScale="1">
        <p:scale>
          <a:sx n="64" d="100"/>
          <a:sy n="64" d="100"/>
        </p:scale>
        <p:origin x="1194" y="42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18F45-A3E4-4AC6-8F52-B3D08B944130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33EF2-FC61-4B01-A4F5-FBF831FFA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327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파워프리젠테이션\ppt pro\배경서식작업\홍란\A_서식세트(15세트완성예정)\완성(10세트)\인터넷01.jpg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204700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1" y="6524625"/>
            <a:ext cx="12204700" cy="349250"/>
          </a:xfrm>
          <a:prstGeom prst="rect">
            <a:avLst/>
          </a:prstGeom>
          <a:solidFill>
            <a:srgbClr val="195695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12192000" cy="1066800"/>
          </a:xfrm>
        </p:spPr>
        <p:txBody>
          <a:bodyPr/>
          <a:lstStyle>
            <a:lvl1pPr algn="ctr">
              <a:defRPr sz="5400">
                <a:solidFill>
                  <a:srgbClr val="053667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ko-KR" altLang="en-US" noProof="0" dirty="0" smtClean="0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-15453" y="4293060"/>
            <a:ext cx="12192000" cy="609600"/>
          </a:xfrm>
        </p:spPr>
        <p:txBody>
          <a:bodyPr/>
          <a:lstStyle>
            <a:lvl1pPr marL="0" indent="0" algn="ctr">
              <a:buFontTx/>
              <a:buNone/>
              <a:defRPr sz="3000">
                <a:solidFill>
                  <a:srgbClr val="BBAC19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ko-KR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633221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B27A-056F-4EBF-9307-359C91D1A43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D62C-0F5C-4228-8FBA-60AAA3537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37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B27A-056F-4EBF-9307-359C91D1A43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D62C-0F5C-4228-8FBA-60AAA3537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072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B27A-056F-4EBF-9307-359C91D1A43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D62C-0F5C-4228-8FBA-60AAA3537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342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B27A-056F-4EBF-9307-359C91D1A43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D62C-0F5C-4228-8FBA-60AAA3537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312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B27A-056F-4EBF-9307-359C91D1A43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D62C-0F5C-4228-8FBA-60AAA3537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778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B27A-056F-4EBF-9307-359C91D1A43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D62C-0F5C-4228-8FBA-60AAA3537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03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B27A-056F-4EBF-9307-359C91D1A43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D62C-0F5C-4228-8FBA-60AAA3537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867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B27A-056F-4EBF-9307-359C91D1A43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D62C-0F5C-4228-8FBA-60AAA3537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5506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B27A-056F-4EBF-9307-359C91D1A43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D62C-0F5C-4228-8FBA-60AAA3537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381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B27A-056F-4EBF-9307-359C91D1A43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D62C-0F5C-4228-8FBA-60AAA3537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8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49" y="58838"/>
            <a:ext cx="10469035" cy="752475"/>
          </a:xfrm>
        </p:spPr>
        <p:txBody>
          <a:bodyPr/>
          <a:lstStyle>
            <a:lvl1pPr algn="ctr">
              <a:defRPr sz="4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33449" y="1028701"/>
            <a:ext cx="10475385" cy="5194300"/>
          </a:xfrm>
        </p:spPr>
        <p:txBody>
          <a:bodyPr lIns="0" rIns="0">
            <a:noAutofit/>
          </a:bodyPr>
          <a:lstStyle>
            <a:lvl1pPr marL="0" indent="0">
              <a:lnSpc>
                <a:spcPct val="120000"/>
              </a:lnSpc>
              <a:buNone/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lnSpc>
                <a:spcPct val="120000"/>
              </a:lnSpc>
              <a:buNone/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4400" indent="0">
              <a:lnSpc>
                <a:spcPct val="120000"/>
              </a:lnSpc>
              <a:buNone/>
              <a:defRPr sz="2800" b="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371600" marR="0" indent="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828800" indent="0">
              <a:lnSpc>
                <a:spcPct val="120000"/>
              </a:lnSpc>
              <a:buNone/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marL="1371600" marR="0" lvl="3" indent="0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noProof="1" smtClean="0"/>
              <a:t>第第三级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923168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14399" y="71538"/>
            <a:ext cx="10587853" cy="752475"/>
          </a:xfrm>
        </p:spPr>
        <p:txBody>
          <a:bodyPr/>
          <a:lstStyle>
            <a:lvl1pPr algn="ctr">
              <a:defRPr sz="4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6" name="Rectangle 4"/>
          <p:cNvSpPr>
            <a:spLocks noGrp="1" noChangeArrowheads="1"/>
          </p:cNvSpPr>
          <p:nvPr>
            <p:ph idx="4294967295"/>
          </p:nvPr>
        </p:nvSpPr>
        <p:spPr bwMode="auto">
          <a:xfrm>
            <a:off x="914399" y="980831"/>
            <a:ext cx="10587853" cy="524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>
              <a:defRPr sz="2800"/>
            </a:lvl1pPr>
          </a:lstStyle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096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62885" y="84238"/>
            <a:ext cx="10542774" cy="752475"/>
          </a:xfrm>
        </p:spPr>
        <p:txBody>
          <a:bodyPr/>
          <a:lstStyle>
            <a:lvl1pPr algn="ctr">
              <a:defRPr sz="4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6" name="Rectangle 4"/>
          <p:cNvSpPr>
            <a:spLocks noGrp="1" noChangeArrowheads="1"/>
          </p:cNvSpPr>
          <p:nvPr>
            <p:ph idx="4294967295"/>
          </p:nvPr>
        </p:nvSpPr>
        <p:spPr bwMode="auto">
          <a:xfrm>
            <a:off x="862886" y="980831"/>
            <a:ext cx="10542774" cy="5305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>
              <a:buFont typeface="Wingdings" panose="05000000000000000000" pitchFamily="2" charset="2"/>
              <a:buChar char="l"/>
              <a:defRPr sz="2800"/>
            </a:lvl1pPr>
          </a:lstStyle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749197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70855" y="58838"/>
            <a:ext cx="10531630" cy="752475"/>
          </a:xfrm>
        </p:spPr>
        <p:txBody>
          <a:bodyPr/>
          <a:lstStyle>
            <a:lvl1pPr algn="ctr">
              <a:defRPr sz="4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6" name="Rectangle 4"/>
          <p:cNvSpPr>
            <a:spLocks noGrp="1" noChangeArrowheads="1"/>
          </p:cNvSpPr>
          <p:nvPr>
            <p:ph idx="4294967295"/>
          </p:nvPr>
        </p:nvSpPr>
        <p:spPr bwMode="auto">
          <a:xfrm>
            <a:off x="899886" y="980831"/>
            <a:ext cx="5109028" cy="528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/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idx="4294967295"/>
          </p:nvPr>
        </p:nvSpPr>
        <p:spPr bwMode="auto">
          <a:xfrm>
            <a:off x="6163766" y="980831"/>
            <a:ext cx="5238719" cy="528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/>
            </a:lvl1pPr>
          </a:lstStyle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732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3343" y="980830"/>
            <a:ext cx="10363200" cy="5458070"/>
          </a:xfrm>
        </p:spPr>
        <p:txBody>
          <a:bodyPr lIns="0" rIns="0">
            <a:noAutofit/>
          </a:bodyPr>
          <a:lstStyle>
            <a:lvl1pPr algn="l">
              <a:defRPr sz="2800" b="1"/>
            </a:lvl1pPr>
            <a:lvl2pPr algn="l">
              <a:defRPr sz="2800" b="1"/>
            </a:lvl2pPr>
            <a:lvl3pPr algn="l">
              <a:defRPr sz="2800" b="1"/>
            </a:lvl3pPr>
            <a:lvl4pPr algn="l">
              <a:defRPr sz="2800" b="1"/>
            </a:lvl4pPr>
            <a:lvl5pPr algn="l">
              <a:defRPr sz="2800" b="1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标题 1"/>
          <p:cNvSpPr>
            <a:spLocks noGrp="1"/>
          </p:cNvSpPr>
          <p:nvPr>
            <p:ph type="title" idx="10"/>
          </p:nvPr>
        </p:nvSpPr>
        <p:spPr>
          <a:xfrm>
            <a:off x="913343" y="71538"/>
            <a:ext cx="10363200" cy="752475"/>
          </a:xfrm>
        </p:spPr>
        <p:txBody>
          <a:bodyPr/>
          <a:lstStyle>
            <a:lvl1pPr algn="ctr">
              <a:defRPr sz="4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743894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5349" y="60326"/>
            <a:ext cx="1064048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46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25024-5A1A-4719-B006-5E3F14F754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045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B27A-056F-4EBF-9307-359C91D1A43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6D62C-0F5C-4228-8FBA-60AAA3537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47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파워프리젠테이션\ppt pro\배경서식작업\홍란\A_서식세트(15세트완성예정)\완성(10세트)\인터넷01-1.jpg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3" y="1"/>
            <a:ext cx="12185648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1" y="60326"/>
            <a:ext cx="10691284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44550" y="1041790"/>
            <a:ext cx="10691285" cy="5313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1" compatLnSpc="1">
            <a:prstTxWarp prst="textNoShape">
              <a:avLst/>
            </a:prstTxWarp>
            <a:normAutofit/>
          </a:bodyPr>
          <a:lstStyle/>
          <a:p>
            <a:pPr lvl="0"/>
            <a:endParaRPr lang="ko-KR" altLang="en-US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1" y="6562264"/>
            <a:ext cx="12204700" cy="288000"/>
          </a:xfrm>
          <a:prstGeom prst="rect">
            <a:avLst/>
          </a:prstGeom>
          <a:solidFill>
            <a:srgbClr val="195695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工程训练中心</a:t>
            </a:r>
            <a:endParaRPr kumimoji="1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" y="0"/>
            <a:ext cx="870842" cy="8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2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7" r:id="rId6"/>
    <p:sldLayoutId id="2147483679" r:id="rId7"/>
    <p:sldLayoutId id="2147483692" r:id="rId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b="1" kern="1200">
          <a:solidFill>
            <a:srgbClr val="DECC1E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DECC1E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DECC1E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DECC1E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DECC1E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DECC1E"/>
          </a:solidFill>
          <a:latin typeface="-머리정체B" pitchFamily="18" charset="-127"/>
          <a:ea typeface="-머리정체B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DECC1E"/>
          </a:solidFill>
          <a:latin typeface="-머리정체B" pitchFamily="18" charset="-127"/>
          <a:ea typeface="-머리정체B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DECC1E"/>
          </a:solidFill>
          <a:latin typeface="-머리정체B" pitchFamily="18" charset="-127"/>
          <a:ea typeface="-머리정체B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DECC1E"/>
          </a:solidFill>
          <a:latin typeface="-머리정체B" pitchFamily="18" charset="-127"/>
          <a:ea typeface="-머리정체B" pitchFamily="18" charset="-127"/>
        </a:defRPr>
      </a:lvl9pPr>
    </p:titleStyle>
    <p:bodyStyle>
      <a:lvl1pPr marL="0" indent="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latinLnBrk="1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latinLnBrk="1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latinLnBrk="1" hangingPunct="0">
        <a:spcBef>
          <a:spcPct val="20000"/>
        </a:spcBef>
        <a:spcAft>
          <a:spcPct val="0"/>
        </a:spcAft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B27A-056F-4EBF-9307-359C91D1A435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6D62C-0F5C-4228-8FBA-60AAA3537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7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5453" y="2455305"/>
            <a:ext cx="12192000" cy="1066800"/>
          </a:xfrm>
        </p:spPr>
        <p:txBody>
          <a:bodyPr/>
          <a:lstStyle/>
          <a:p>
            <a:r>
              <a:rPr lang="zh-CN" altLang="en-US" b="1" dirty="0" smtClean="0"/>
              <a:t>印刷电路板的设计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145137"/>
            <a:ext cx="12192000" cy="6096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Printed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Board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06286" y="537777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000" kern="1200">
                <a:solidFill>
                  <a:srgbClr val="BBAC19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latinLnBrk="1" hangingPunct="0">
              <a:spcBef>
                <a:spcPct val="2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002060"/>
                </a:solidFill>
              </a:rPr>
              <a:t>工训中心电子实习教学部</a:t>
            </a:r>
          </a:p>
        </p:txBody>
      </p:sp>
    </p:spTree>
    <p:extLst>
      <p:ext uri="{BB962C8B-B14F-4D97-AF65-F5344CB8AC3E}">
        <p14:creationId xmlns:p14="http://schemas.microsoft.com/office/powerpoint/2010/main" val="343735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2</a:t>
            </a:r>
            <a:r>
              <a:rPr lang="zh-CN" altLang="en-US" dirty="0" smtClean="0"/>
              <a:t>原理图设计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心形灯 全图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72" y="811313"/>
            <a:ext cx="108966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0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</a:t>
            </a:r>
            <a:r>
              <a:rPr lang="en-US" altLang="zh-CN" dirty="0" smtClean="0"/>
              <a:t>2</a:t>
            </a:r>
            <a:r>
              <a:rPr lang="zh-CN" altLang="en-US" dirty="0" smtClean="0"/>
              <a:t>原理图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10" y="811313"/>
            <a:ext cx="8613019" cy="598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项目</a:t>
            </a:r>
            <a:r>
              <a:rPr lang="en-US" altLang="zh-CN" dirty="0"/>
              <a:t>2</a:t>
            </a:r>
            <a:r>
              <a:rPr lang="zh-CN" altLang="en-US" dirty="0"/>
              <a:t>原理图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338" y="0"/>
            <a:ext cx="5781015" cy="669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9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1720850" y="188913"/>
            <a:ext cx="8839200" cy="1066800"/>
            <a:chOff x="-8" y="59"/>
            <a:chExt cx="5760" cy="1057"/>
          </a:xfrm>
        </p:grpSpPr>
        <p:sp>
          <p:nvSpPr>
            <p:cNvPr id="75779" name="Rectangle 3"/>
            <p:cNvSpPr>
              <a:spLocks noChangeArrowheads="1"/>
            </p:cNvSpPr>
            <p:nvPr/>
          </p:nvSpPr>
          <p:spPr bwMode="ltGray">
            <a:xfrm>
              <a:off x="0" y="960"/>
              <a:ext cx="5752" cy="7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75780" name="Rectangle 4"/>
            <p:cNvSpPr>
              <a:spLocks noChangeArrowheads="1"/>
            </p:cNvSpPr>
            <p:nvPr/>
          </p:nvSpPr>
          <p:spPr bwMode="ltGray">
            <a:xfrm>
              <a:off x="0" y="1092"/>
              <a:ext cx="5752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latin typeface="宋体" panose="02010600030101010101" pitchFamily="2" charset="-122"/>
              </a:endParaRPr>
            </a:p>
          </p:txBody>
        </p:sp>
        <p:grpSp>
          <p:nvGrpSpPr>
            <p:cNvPr id="33802" name="Group 5"/>
            <p:cNvGrpSpPr>
              <a:grpSpLocks/>
            </p:cNvGrpSpPr>
            <p:nvPr/>
          </p:nvGrpSpPr>
          <p:grpSpPr bwMode="auto">
            <a:xfrm>
              <a:off x="-8" y="59"/>
              <a:ext cx="833" cy="990"/>
              <a:chOff x="-8" y="59"/>
              <a:chExt cx="833" cy="990"/>
            </a:xfrm>
          </p:grpSpPr>
          <p:sp>
            <p:nvSpPr>
              <p:cNvPr id="33803" name="Freeform 6"/>
              <p:cNvSpPr>
                <a:spLocks noChangeArrowheads="1"/>
              </p:cNvSpPr>
              <p:nvPr/>
            </p:nvSpPr>
            <p:spPr bwMode="auto">
              <a:xfrm>
                <a:off x="-8" y="59"/>
                <a:ext cx="833" cy="990"/>
              </a:xfrm>
              <a:custGeom>
                <a:avLst/>
                <a:gdLst>
                  <a:gd name="T0" fmla="*/ 284 w 833"/>
                  <a:gd name="T1" fmla="*/ 448 h 990"/>
                  <a:gd name="T2" fmla="*/ 115 w 833"/>
                  <a:gd name="T3" fmla="*/ 0 h 990"/>
                  <a:gd name="T4" fmla="*/ 353 w 833"/>
                  <a:gd name="T5" fmla="*/ 398 h 990"/>
                  <a:gd name="T6" fmla="*/ 591 w 833"/>
                  <a:gd name="T7" fmla="*/ 0 h 990"/>
                  <a:gd name="T8" fmla="*/ 419 w 833"/>
                  <a:gd name="T9" fmla="*/ 448 h 990"/>
                  <a:gd name="T10" fmla="*/ 832 w 833"/>
                  <a:gd name="T11" fmla="*/ 495 h 990"/>
                  <a:gd name="T12" fmla="*/ 417 w 833"/>
                  <a:gd name="T13" fmla="*/ 540 h 990"/>
                  <a:gd name="T14" fmla="*/ 591 w 833"/>
                  <a:gd name="T15" fmla="*/ 989 h 990"/>
                  <a:gd name="T16" fmla="*/ 353 w 833"/>
                  <a:gd name="T17" fmla="*/ 590 h 990"/>
                  <a:gd name="T18" fmla="*/ 115 w 833"/>
                  <a:gd name="T19" fmla="*/ 989 h 990"/>
                  <a:gd name="T20" fmla="*/ 282 w 833"/>
                  <a:gd name="T21" fmla="*/ 543 h 990"/>
                  <a:gd name="T22" fmla="*/ 0 w 833"/>
                  <a:gd name="T23" fmla="*/ 509 h 990"/>
                  <a:gd name="T24" fmla="*/ 0 w 833"/>
                  <a:gd name="T25" fmla="*/ 479 h 990"/>
                  <a:gd name="T26" fmla="*/ 284 w 833"/>
                  <a:gd name="T27" fmla="*/ 448 h 99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833"/>
                  <a:gd name="T43" fmla="*/ 0 h 990"/>
                  <a:gd name="T44" fmla="*/ 833 w 833"/>
                  <a:gd name="T45" fmla="*/ 990 h 99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833" h="990">
                    <a:moveTo>
                      <a:pt x="284" y="448"/>
                    </a:moveTo>
                    <a:lnTo>
                      <a:pt x="115" y="0"/>
                    </a:lnTo>
                    <a:lnTo>
                      <a:pt x="353" y="398"/>
                    </a:lnTo>
                    <a:lnTo>
                      <a:pt x="591" y="0"/>
                    </a:lnTo>
                    <a:lnTo>
                      <a:pt x="419" y="448"/>
                    </a:lnTo>
                    <a:lnTo>
                      <a:pt x="832" y="495"/>
                    </a:lnTo>
                    <a:lnTo>
                      <a:pt x="417" y="540"/>
                    </a:lnTo>
                    <a:lnTo>
                      <a:pt x="591" y="989"/>
                    </a:lnTo>
                    <a:lnTo>
                      <a:pt x="353" y="590"/>
                    </a:lnTo>
                    <a:lnTo>
                      <a:pt x="115" y="989"/>
                    </a:lnTo>
                    <a:lnTo>
                      <a:pt x="282" y="543"/>
                    </a:lnTo>
                    <a:lnTo>
                      <a:pt x="0" y="509"/>
                    </a:lnTo>
                    <a:lnTo>
                      <a:pt x="0" y="479"/>
                    </a:lnTo>
                    <a:lnTo>
                      <a:pt x="284" y="448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4" name="Freeform 7"/>
              <p:cNvSpPr>
                <a:spLocks noChangeArrowheads="1"/>
              </p:cNvSpPr>
              <p:nvPr/>
            </p:nvSpPr>
            <p:spPr bwMode="auto">
              <a:xfrm>
                <a:off x="-4" y="194"/>
                <a:ext cx="698" cy="720"/>
              </a:xfrm>
              <a:custGeom>
                <a:avLst/>
                <a:gdLst>
                  <a:gd name="T0" fmla="*/ 279 w 698"/>
                  <a:gd name="T1" fmla="*/ 315 h 720"/>
                  <a:gd name="T2" fmla="*/ 173 w 698"/>
                  <a:gd name="T3" fmla="*/ 0 h 720"/>
                  <a:gd name="T4" fmla="*/ 349 w 698"/>
                  <a:gd name="T5" fmla="*/ 263 h 720"/>
                  <a:gd name="T6" fmla="*/ 519 w 698"/>
                  <a:gd name="T7" fmla="*/ 0 h 720"/>
                  <a:gd name="T8" fmla="*/ 415 w 698"/>
                  <a:gd name="T9" fmla="*/ 315 h 720"/>
                  <a:gd name="T10" fmla="*/ 697 w 698"/>
                  <a:gd name="T11" fmla="*/ 360 h 720"/>
                  <a:gd name="T12" fmla="*/ 413 w 698"/>
                  <a:gd name="T13" fmla="*/ 403 h 720"/>
                  <a:gd name="T14" fmla="*/ 519 w 698"/>
                  <a:gd name="T15" fmla="*/ 719 h 720"/>
                  <a:gd name="T16" fmla="*/ 349 w 698"/>
                  <a:gd name="T17" fmla="*/ 455 h 720"/>
                  <a:gd name="T18" fmla="*/ 173 w 698"/>
                  <a:gd name="T19" fmla="*/ 719 h 720"/>
                  <a:gd name="T20" fmla="*/ 278 w 698"/>
                  <a:gd name="T21" fmla="*/ 407 h 720"/>
                  <a:gd name="T22" fmla="*/ 0 w 698"/>
                  <a:gd name="T23" fmla="*/ 360 h 720"/>
                  <a:gd name="T24" fmla="*/ 279 w 698"/>
                  <a:gd name="T25" fmla="*/ 315 h 7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98"/>
                  <a:gd name="T40" fmla="*/ 0 h 720"/>
                  <a:gd name="T41" fmla="*/ 698 w 698"/>
                  <a:gd name="T42" fmla="*/ 720 h 72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98" h="720">
                    <a:moveTo>
                      <a:pt x="279" y="315"/>
                    </a:moveTo>
                    <a:lnTo>
                      <a:pt x="173" y="0"/>
                    </a:lnTo>
                    <a:lnTo>
                      <a:pt x="349" y="263"/>
                    </a:lnTo>
                    <a:lnTo>
                      <a:pt x="519" y="0"/>
                    </a:lnTo>
                    <a:lnTo>
                      <a:pt x="415" y="315"/>
                    </a:lnTo>
                    <a:lnTo>
                      <a:pt x="697" y="360"/>
                    </a:lnTo>
                    <a:lnTo>
                      <a:pt x="413" y="403"/>
                    </a:lnTo>
                    <a:lnTo>
                      <a:pt x="519" y="719"/>
                    </a:lnTo>
                    <a:lnTo>
                      <a:pt x="349" y="455"/>
                    </a:lnTo>
                    <a:lnTo>
                      <a:pt x="173" y="719"/>
                    </a:lnTo>
                    <a:lnTo>
                      <a:pt x="278" y="407"/>
                    </a:lnTo>
                    <a:lnTo>
                      <a:pt x="0" y="360"/>
                    </a:lnTo>
                    <a:lnTo>
                      <a:pt x="279" y="315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5" name="Freeform 8"/>
              <p:cNvSpPr>
                <a:spLocks noChangeArrowheads="1"/>
              </p:cNvSpPr>
              <p:nvPr/>
            </p:nvSpPr>
            <p:spPr bwMode="auto">
              <a:xfrm>
                <a:off x="99" y="212"/>
                <a:ext cx="493" cy="685"/>
              </a:xfrm>
              <a:custGeom>
                <a:avLst/>
                <a:gdLst>
                  <a:gd name="T0" fmla="*/ 0 w 493"/>
                  <a:gd name="T1" fmla="*/ 173 h 685"/>
                  <a:gd name="T2" fmla="*/ 223 w 493"/>
                  <a:gd name="T3" fmla="*/ 295 h 685"/>
                  <a:gd name="T4" fmla="*/ 246 w 493"/>
                  <a:gd name="T5" fmla="*/ 0 h 685"/>
                  <a:gd name="T6" fmla="*/ 268 w 493"/>
                  <a:gd name="T7" fmla="*/ 295 h 685"/>
                  <a:gd name="T8" fmla="*/ 490 w 493"/>
                  <a:gd name="T9" fmla="*/ 169 h 685"/>
                  <a:gd name="T10" fmla="*/ 290 w 493"/>
                  <a:gd name="T11" fmla="*/ 343 h 685"/>
                  <a:gd name="T12" fmla="*/ 492 w 493"/>
                  <a:gd name="T13" fmla="*/ 514 h 685"/>
                  <a:gd name="T14" fmla="*/ 268 w 493"/>
                  <a:gd name="T15" fmla="*/ 390 h 685"/>
                  <a:gd name="T16" fmla="*/ 246 w 493"/>
                  <a:gd name="T17" fmla="*/ 684 h 685"/>
                  <a:gd name="T18" fmla="*/ 223 w 493"/>
                  <a:gd name="T19" fmla="*/ 390 h 685"/>
                  <a:gd name="T20" fmla="*/ 0 w 493"/>
                  <a:gd name="T21" fmla="*/ 514 h 685"/>
                  <a:gd name="T22" fmla="*/ 201 w 493"/>
                  <a:gd name="T23" fmla="*/ 343 h 685"/>
                  <a:gd name="T24" fmla="*/ 0 w 493"/>
                  <a:gd name="T25" fmla="*/ 173 h 6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93"/>
                  <a:gd name="T40" fmla="*/ 0 h 685"/>
                  <a:gd name="T41" fmla="*/ 493 w 493"/>
                  <a:gd name="T42" fmla="*/ 685 h 68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93" h="685">
                    <a:moveTo>
                      <a:pt x="0" y="173"/>
                    </a:moveTo>
                    <a:lnTo>
                      <a:pt x="223" y="295"/>
                    </a:lnTo>
                    <a:lnTo>
                      <a:pt x="246" y="0"/>
                    </a:lnTo>
                    <a:lnTo>
                      <a:pt x="268" y="295"/>
                    </a:lnTo>
                    <a:lnTo>
                      <a:pt x="490" y="169"/>
                    </a:lnTo>
                    <a:lnTo>
                      <a:pt x="290" y="343"/>
                    </a:lnTo>
                    <a:lnTo>
                      <a:pt x="492" y="514"/>
                    </a:lnTo>
                    <a:lnTo>
                      <a:pt x="268" y="390"/>
                    </a:lnTo>
                    <a:lnTo>
                      <a:pt x="246" y="684"/>
                    </a:lnTo>
                    <a:lnTo>
                      <a:pt x="223" y="390"/>
                    </a:lnTo>
                    <a:lnTo>
                      <a:pt x="0" y="514"/>
                    </a:lnTo>
                    <a:lnTo>
                      <a:pt x="201" y="343"/>
                    </a:lnTo>
                    <a:lnTo>
                      <a:pt x="0" y="17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6" name="Freeform 9"/>
              <p:cNvSpPr>
                <a:spLocks noChangeArrowheads="1"/>
              </p:cNvSpPr>
              <p:nvPr/>
            </p:nvSpPr>
            <p:spPr bwMode="auto">
              <a:xfrm>
                <a:off x="283" y="467"/>
                <a:ext cx="124" cy="173"/>
              </a:xfrm>
              <a:custGeom>
                <a:avLst/>
                <a:gdLst>
                  <a:gd name="T0" fmla="*/ 0 w 124"/>
                  <a:gd name="T1" fmla="*/ 42 h 173"/>
                  <a:gd name="T2" fmla="*/ 51 w 124"/>
                  <a:gd name="T3" fmla="*/ 63 h 173"/>
                  <a:gd name="T4" fmla="*/ 61 w 124"/>
                  <a:gd name="T5" fmla="*/ 0 h 173"/>
                  <a:gd name="T6" fmla="*/ 71 w 124"/>
                  <a:gd name="T7" fmla="*/ 63 h 173"/>
                  <a:gd name="T8" fmla="*/ 123 w 124"/>
                  <a:gd name="T9" fmla="*/ 42 h 173"/>
                  <a:gd name="T10" fmla="*/ 83 w 124"/>
                  <a:gd name="T11" fmla="*/ 86 h 173"/>
                  <a:gd name="T12" fmla="*/ 123 w 124"/>
                  <a:gd name="T13" fmla="*/ 128 h 173"/>
                  <a:gd name="T14" fmla="*/ 71 w 124"/>
                  <a:gd name="T15" fmla="*/ 108 h 173"/>
                  <a:gd name="T16" fmla="*/ 61 w 124"/>
                  <a:gd name="T17" fmla="*/ 172 h 173"/>
                  <a:gd name="T18" fmla="*/ 51 w 124"/>
                  <a:gd name="T19" fmla="*/ 108 h 173"/>
                  <a:gd name="T20" fmla="*/ 0 w 124"/>
                  <a:gd name="T21" fmla="*/ 128 h 173"/>
                  <a:gd name="T22" fmla="*/ 39 w 124"/>
                  <a:gd name="T23" fmla="*/ 86 h 173"/>
                  <a:gd name="T24" fmla="*/ 0 w 124"/>
                  <a:gd name="T25" fmla="*/ 42 h 17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4"/>
                  <a:gd name="T40" fmla="*/ 0 h 173"/>
                  <a:gd name="T41" fmla="*/ 124 w 124"/>
                  <a:gd name="T42" fmla="*/ 173 h 17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4" h="173">
                    <a:moveTo>
                      <a:pt x="0" y="42"/>
                    </a:moveTo>
                    <a:lnTo>
                      <a:pt x="51" y="63"/>
                    </a:lnTo>
                    <a:lnTo>
                      <a:pt x="61" y="0"/>
                    </a:lnTo>
                    <a:lnTo>
                      <a:pt x="71" y="63"/>
                    </a:lnTo>
                    <a:lnTo>
                      <a:pt x="123" y="42"/>
                    </a:lnTo>
                    <a:lnTo>
                      <a:pt x="83" y="86"/>
                    </a:lnTo>
                    <a:lnTo>
                      <a:pt x="123" y="128"/>
                    </a:lnTo>
                    <a:lnTo>
                      <a:pt x="71" y="108"/>
                    </a:lnTo>
                    <a:lnTo>
                      <a:pt x="61" y="172"/>
                    </a:lnTo>
                    <a:lnTo>
                      <a:pt x="51" y="108"/>
                    </a:lnTo>
                    <a:lnTo>
                      <a:pt x="0" y="128"/>
                    </a:lnTo>
                    <a:lnTo>
                      <a:pt x="39" y="86"/>
                    </a:lnTo>
                    <a:lnTo>
                      <a:pt x="0" y="42"/>
                    </a:lnTo>
                  </a:path>
                </a:pathLst>
              </a:custGeom>
              <a:solidFill>
                <a:srgbClr val="F9F9F9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3795" name="Text Box 11"/>
          <p:cNvSpPr txBox="1">
            <a:spLocks noChangeArrowheads="1"/>
          </p:cNvSpPr>
          <p:nvPr/>
        </p:nvSpPr>
        <p:spPr bwMode="auto">
          <a:xfrm>
            <a:off x="1416050" y="1797050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400">
              <a:ea typeface="楷体_GB2312" pitchFamily="49" charset="-122"/>
            </a:endParaRPr>
          </a:p>
        </p:txBody>
      </p:sp>
      <p:sp>
        <p:nvSpPr>
          <p:cNvPr id="33796" name="Rectangle 11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06625" y="1617664"/>
            <a:ext cx="8066088" cy="404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600" dirty="0">
                <a:solidFill>
                  <a:srgbClr val="1A1C38"/>
                </a:solidFill>
              </a:rPr>
              <a:t>   名称             </a:t>
            </a:r>
            <a:r>
              <a:rPr lang="zh-CN" altLang="en-US" sz="1600" dirty="0" smtClean="0">
                <a:solidFill>
                  <a:srgbClr val="1A1C38"/>
                </a:solidFill>
              </a:rPr>
              <a:t> </a:t>
            </a:r>
            <a:r>
              <a:rPr lang="en-US" altLang="zh-CN" sz="1600" dirty="0" smtClean="0">
                <a:solidFill>
                  <a:srgbClr val="1A1C38"/>
                </a:solidFill>
              </a:rPr>
              <a:t>	</a:t>
            </a:r>
            <a:r>
              <a:rPr lang="zh-CN" altLang="en-US" sz="1600" dirty="0" smtClean="0">
                <a:solidFill>
                  <a:srgbClr val="1A1C38"/>
                </a:solidFill>
              </a:rPr>
              <a:t>                </a:t>
            </a:r>
            <a:r>
              <a:rPr lang="zh-CN" altLang="en-US" sz="1600" dirty="0">
                <a:solidFill>
                  <a:srgbClr val="1A1C38"/>
                </a:solidFill>
              </a:rPr>
              <a:t>元件名称                              所属元件库</a:t>
            </a:r>
          </a:p>
          <a:p>
            <a:pPr eaLnBrk="1" hangingPunct="1">
              <a:buFontTx/>
              <a:buNone/>
            </a:pPr>
            <a:r>
              <a:rPr lang="zh-CN" altLang="en-US" sz="1600" dirty="0" smtClean="0">
                <a:solidFill>
                  <a:srgbClr val="1A1C38"/>
                </a:solidFill>
              </a:rPr>
              <a:t>直插电阻</a:t>
            </a:r>
            <a:r>
              <a:rPr lang="en-US" altLang="zh-CN" sz="1600" dirty="0" smtClean="0">
                <a:solidFill>
                  <a:srgbClr val="1A1C38"/>
                </a:solidFill>
              </a:rPr>
              <a:t>: 		</a:t>
            </a:r>
            <a:r>
              <a:rPr lang="en-US" altLang="zh-CN" sz="1600" dirty="0" err="1" smtClean="0">
                <a:solidFill>
                  <a:srgbClr val="1A1C38"/>
                </a:solidFill>
              </a:rPr>
              <a:t>RES2</a:t>
            </a:r>
            <a:r>
              <a:rPr lang="en-US" altLang="zh-CN" sz="1600" dirty="0" smtClean="0">
                <a:solidFill>
                  <a:srgbClr val="1A1C38"/>
                </a:solidFill>
              </a:rPr>
              <a:t>                            </a:t>
            </a:r>
            <a:r>
              <a:rPr lang="en-US" altLang="zh-CN" sz="1600" dirty="0" smtClean="0"/>
              <a:t>Miscellaneous Devices</a:t>
            </a:r>
          </a:p>
          <a:p>
            <a:pPr eaLnBrk="1" hangingPunct="1">
              <a:buFontTx/>
              <a:buNone/>
            </a:pPr>
            <a:r>
              <a:rPr lang="zh-CN" altLang="en-US" sz="1600" dirty="0" smtClean="0">
                <a:solidFill>
                  <a:srgbClr val="1A1C38"/>
                </a:solidFill>
              </a:rPr>
              <a:t>发光二极管</a:t>
            </a:r>
            <a:r>
              <a:rPr lang="en-US" altLang="zh-CN" sz="1600" dirty="0" smtClean="0">
                <a:solidFill>
                  <a:srgbClr val="1A1C38"/>
                </a:solidFill>
              </a:rPr>
              <a:t>		</a:t>
            </a:r>
            <a:r>
              <a:rPr lang="en-US" altLang="zh-CN" sz="1600" dirty="0" err="1" smtClean="0">
                <a:solidFill>
                  <a:srgbClr val="1A1C38"/>
                </a:solidFill>
              </a:rPr>
              <a:t>LED0</a:t>
            </a:r>
            <a:r>
              <a:rPr lang="en-US" altLang="zh-CN" sz="1600" dirty="0" smtClean="0">
                <a:solidFill>
                  <a:srgbClr val="1A1C38"/>
                </a:solidFill>
              </a:rPr>
              <a:t>		 Miscellaneous Devices</a:t>
            </a:r>
            <a:endParaRPr lang="en-US" altLang="zh-CN" sz="1600" dirty="0">
              <a:solidFill>
                <a:srgbClr val="1A1C38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1600" dirty="0" smtClean="0">
                <a:solidFill>
                  <a:srgbClr val="1A1C38"/>
                </a:solidFill>
              </a:rPr>
              <a:t>瓷</a:t>
            </a:r>
            <a:r>
              <a:rPr lang="zh-CN" altLang="en-US" sz="1600" dirty="0">
                <a:solidFill>
                  <a:srgbClr val="1A1C38"/>
                </a:solidFill>
              </a:rPr>
              <a:t>片</a:t>
            </a:r>
            <a:r>
              <a:rPr lang="zh-CN" altLang="en-US" sz="1600" dirty="0" smtClean="0">
                <a:solidFill>
                  <a:srgbClr val="1A1C38"/>
                </a:solidFill>
              </a:rPr>
              <a:t>电容</a:t>
            </a:r>
            <a:r>
              <a:rPr lang="en-US" altLang="zh-CN" sz="1600" dirty="0" smtClean="0">
                <a:solidFill>
                  <a:srgbClr val="1A1C38"/>
                </a:solidFill>
              </a:rPr>
              <a:t>			CAP                             </a:t>
            </a:r>
            <a:r>
              <a:rPr lang="en-US" altLang="zh-CN" sz="1600" dirty="0" smtClean="0"/>
              <a:t>Miscellaneous </a:t>
            </a:r>
            <a:r>
              <a:rPr lang="en-US" altLang="zh-CN" sz="1600" dirty="0"/>
              <a:t>Devices</a:t>
            </a:r>
            <a:endParaRPr lang="en-US" altLang="zh-CN" sz="1600" dirty="0">
              <a:solidFill>
                <a:srgbClr val="1A1C38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1600" dirty="0" smtClean="0">
                <a:solidFill>
                  <a:srgbClr val="1A1C38"/>
                </a:solidFill>
              </a:rPr>
              <a:t>晶振</a:t>
            </a:r>
            <a:r>
              <a:rPr lang="en-US" altLang="zh-CN" sz="1600" dirty="0" smtClean="0">
                <a:solidFill>
                  <a:srgbClr val="1A1C38"/>
                </a:solidFill>
              </a:rPr>
              <a:t>:       	 		</a:t>
            </a:r>
            <a:r>
              <a:rPr lang="en-US" altLang="zh-CN" sz="1600" dirty="0" err="1" smtClean="0">
                <a:solidFill>
                  <a:srgbClr val="1A1C38"/>
                </a:solidFill>
              </a:rPr>
              <a:t>XTAL</a:t>
            </a:r>
            <a:r>
              <a:rPr lang="en-US" altLang="zh-CN" sz="1600" dirty="0" smtClean="0">
                <a:solidFill>
                  <a:srgbClr val="1A1C38"/>
                </a:solidFill>
              </a:rPr>
              <a:t>                          Miscellaneous Devices</a:t>
            </a:r>
            <a:endParaRPr lang="en-US" altLang="zh-CN" sz="1600" dirty="0">
              <a:solidFill>
                <a:srgbClr val="1A1C38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1600" dirty="0" smtClean="0">
                <a:solidFill>
                  <a:srgbClr val="1A1C38"/>
                </a:solidFill>
              </a:rPr>
              <a:t>电解电容</a:t>
            </a:r>
            <a:r>
              <a:rPr lang="en-US" altLang="zh-CN" sz="1600" dirty="0" smtClean="0">
                <a:solidFill>
                  <a:srgbClr val="1A1C38"/>
                </a:solidFill>
              </a:rPr>
              <a:t>			Cap </a:t>
            </a:r>
            <a:r>
              <a:rPr lang="en-US" altLang="zh-CN" sz="1600" dirty="0" err="1" smtClean="0">
                <a:solidFill>
                  <a:srgbClr val="1A1C38"/>
                </a:solidFill>
              </a:rPr>
              <a:t>Pol1</a:t>
            </a:r>
            <a:r>
              <a:rPr lang="en-US" altLang="zh-CN" sz="1600" dirty="0" smtClean="0">
                <a:solidFill>
                  <a:srgbClr val="1A1C38"/>
                </a:solidFill>
              </a:rPr>
              <a:t>		Miscellaneous Devices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rgbClr val="1A1C38"/>
                </a:solidFill>
              </a:rPr>
              <a:t>P</a:t>
            </a:r>
            <a:r>
              <a:rPr lang="zh-CN" altLang="en-US" sz="1600" dirty="0" smtClean="0">
                <a:solidFill>
                  <a:srgbClr val="1A1C38"/>
                </a:solidFill>
              </a:rPr>
              <a:t>沟道场效应管</a:t>
            </a:r>
            <a:r>
              <a:rPr lang="en-US" altLang="zh-CN" sz="1600" dirty="0" smtClean="0">
                <a:solidFill>
                  <a:srgbClr val="1A1C38"/>
                </a:solidFill>
              </a:rPr>
              <a:t>		</a:t>
            </a:r>
            <a:r>
              <a:rPr lang="en-US" altLang="zh-CN" sz="1600" dirty="0" err="1" smtClean="0">
                <a:solidFill>
                  <a:srgbClr val="1A1C38"/>
                </a:solidFill>
              </a:rPr>
              <a:t>PMOS</a:t>
            </a:r>
            <a:r>
              <a:rPr lang="en-US" altLang="zh-CN" sz="1600" dirty="0" smtClean="0">
                <a:solidFill>
                  <a:srgbClr val="1A1C38"/>
                </a:solidFill>
              </a:rPr>
              <a:t>-2 		Miscellaneous Devices</a:t>
            </a:r>
          </a:p>
          <a:p>
            <a:pPr>
              <a:buNone/>
            </a:pPr>
            <a:r>
              <a:rPr lang="zh-CN" altLang="en-US" sz="1600" dirty="0" smtClean="0">
                <a:solidFill>
                  <a:srgbClr val="1A1C38"/>
                </a:solidFill>
              </a:rPr>
              <a:t>三极管</a:t>
            </a:r>
            <a:r>
              <a:rPr lang="en-US" altLang="zh-CN" sz="1600" dirty="0" smtClean="0">
                <a:solidFill>
                  <a:srgbClr val="1A1C38"/>
                </a:solidFill>
              </a:rPr>
              <a:t>PNP		</a:t>
            </a:r>
            <a:r>
              <a:rPr lang="en-US" altLang="zh-CN" sz="1600" dirty="0" err="1" smtClean="0">
                <a:solidFill>
                  <a:srgbClr val="1A1C38"/>
                </a:solidFill>
              </a:rPr>
              <a:t>2N3906</a:t>
            </a:r>
            <a:r>
              <a:rPr lang="en-US" altLang="zh-CN" sz="1600" dirty="0" smtClean="0">
                <a:solidFill>
                  <a:srgbClr val="1A1C38"/>
                </a:solidFill>
              </a:rPr>
              <a:t>		</a:t>
            </a:r>
            <a:r>
              <a:rPr lang="en-US" altLang="zh-CN" sz="1600" dirty="0">
                <a:solidFill>
                  <a:srgbClr val="1A1C38"/>
                </a:solidFill>
              </a:rPr>
              <a:t> Miscellaneous </a:t>
            </a:r>
            <a:r>
              <a:rPr lang="en-US" altLang="zh-CN" sz="1600" dirty="0" smtClean="0">
                <a:solidFill>
                  <a:srgbClr val="1A1C38"/>
                </a:solidFill>
              </a:rPr>
              <a:t>Devices</a:t>
            </a:r>
          </a:p>
          <a:p>
            <a:pPr>
              <a:buNone/>
            </a:pPr>
            <a:r>
              <a:rPr lang="zh-CN" altLang="en-US" sz="1600" dirty="0" smtClean="0">
                <a:solidFill>
                  <a:srgbClr val="1A1C38"/>
                </a:solidFill>
              </a:rPr>
              <a:t>开关</a:t>
            </a:r>
            <a:r>
              <a:rPr lang="en-US" altLang="zh-CN" sz="1600" dirty="0" smtClean="0">
                <a:solidFill>
                  <a:srgbClr val="1A1C38"/>
                </a:solidFill>
              </a:rPr>
              <a:t>			SW-</a:t>
            </a:r>
            <a:r>
              <a:rPr lang="en-US" altLang="zh-CN" sz="1600" dirty="0" err="1" smtClean="0">
                <a:solidFill>
                  <a:srgbClr val="1A1C38"/>
                </a:solidFill>
              </a:rPr>
              <a:t>SPST</a:t>
            </a:r>
            <a:r>
              <a:rPr lang="en-US" altLang="zh-CN" sz="1600" dirty="0" smtClean="0">
                <a:solidFill>
                  <a:srgbClr val="1A1C38"/>
                </a:solidFill>
              </a:rPr>
              <a:t>		</a:t>
            </a:r>
            <a:r>
              <a:rPr lang="en-US" altLang="zh-CN" sz="1600" dirty="0">
                <a:solidFill>
                  <a:srgbClr val="1A1C38"/>
                </a:solidFill>
              </a:rPr>
              <a:t> Miscellaneous Devices</a:t>
            </a:r>
            <a:endParaRPr lang="en-US" altLang="zh-CN" sz="1600" dirty="0" smtClean="0">
              <a:solidFill>
                <a:srgbClr val="1A1C38"/>
              </a:solidFill>
            </a:endParaRPr>
          </a:p>
          <a:p>
            <a:pPr>
              <a:buNone/>
            </a:pPr>
            <a:r>
              <a:rPr lang="zh-CN" altLang="en-US" sz="1600" dirty="0">
                <a:solidFill>
                  <a:srgbClr val="1A1C38"/>
                </a:solidFill>
              </a:rPr>
              <a:t>单列直插接口</a:t>
            </a:r>
            <a:r>
              <a:rPr lang="en-US" altLang="zh-CN" sz="1600" dirty="0">
                <a:solidFill>
                  <a:srgbClr val="1A1C38"/>
                </a:solidFill>
              </a:rPr>
              <a:t>(</a:t>
            </a:r>
            <a:r>
              <a:rPr lang="en-US" altLang="zh-CN" sz="1600" dirty="0" err="1">
                <a:solidFill>
                  <a:srgbClr val="1A1C38"/>
                </a:solidFill>
              </a:rPr>
              <a:t>2P</a:t>
            </a:r>
            <a:r>
              <a:rPr lang="en-US" altLang="zh-CN" sz="1600" dirty="0">
                <a:solidFill>
                  <a:srgbClr val="1A1C38"/>
                </a:solidFill>
              </a:rPr>
              <a:t>):		 HEADER 2                 </a:t>
            </a:r>
            <a:r>
              <a:rPr lang="en-US" altLang="zh-CN" sz="1600" dirty="0" smtClean="0"/>
              <a:t>Miscellaneous </a:t>
            </a:r>
            <a:r>
              <a:rPr lang="en-US" altLang="zh-CN" sz="1600" dirty="0"/>
              <a:t>Connectors</a:t>
            </a:r>
            <a:endParaRPr lang="zh-CN" altLang="en-US" sz="1600" dirty="0">
              <a:solidFill>
                <a:srgbClr val="1A1C38"/>
              </a:solidFill>
            </a:endParaRPr>
          </a:p>
          <a:p>
            <a:pPr>
              <a:buNone/>
            </a:pPr>
            <a:r>
              <a:rPr lang="zh-CN" altLang="en-US" sz="1600" dirty="0">
                <a:solidFill>
                  <a:srgbClr val="1A1C38"/>
                </a:solidFill>
              </a:rPr>
              <a:t>单列直插接口</a:t>
            </a:r>
            <a:r>
              <a:rPr lang="en-US" altLang="zh-CN" sz="1600" dirty="0" smtClean="0">
                <a:solidFill>
                  <a:srgbClr val="1A1C38"/>
                </a:solidFill>
              </a:rPr>
              <a:t>(</a:t>
            </a:r>
            <a:r>
              <a:rPr lang="en-US" altLang="zh-CN" sz="1600" dirty="0" err="1" smtClean="0">
                <a:solidFill>
                  <a:srgbClr val="1A1C38"/>
                </a:solidFill>
              </a:rPr>
              <a:t>4P</a:t>
            </a:r>
            <a:r>
              <a:rPr lang="en-US" altLang="zh-CN" sz="1600" dirty="0">
                <a:solidFill>
                  <a:srgbClr val="1A1C38"/>
                </a:solidFill>
              </a:rPr>
              <a:t>):		 HEADER </a:t>
            </a:r>
            <a:r>
              <a:rPr lang="en-US" altLang="zh-CN" sz="1600" dirty="0" smtClean="0">
                <a:solidFill>
                  <a:srgbClr val="1A1C38"/>
                </a:solidFill>
              </a:rPr>
              <a:t>4                 </a:t>
            </a:r>
            <a:r>
              <a:rPr lang="en-US" altLang="zh-CN" sz="1600" dirty="0" smtClean="0"/>
              <a:t>Miscellaneous Connectors</a:t>
            </a:r>
          </a:p>
          <a:p>
            <a:pPr>
              <a:buNone/>
            </a:pPr>
            <a:r>
              <a:rPr lang="zh-CN" altLang="en-US" sz="1600" dirty="0" smtClean="0">
                <a:solidFill>
                  <a:srgbClr val="1A1C38"/>
                </a:solidFill>
              </a:rPr>
              <a:t>单片机</a:t>
            </a:r>
            <a:r>
              <a:rPr lang="en-US" altLang="zh-CN" sz="1600" dirty="0">
                <a:solidFill>
                  <a:srgbClr val="1A1C38"/>
                </a:solidFill>
              </a:rPr>
              <a:t>			 </a:t>
            </a:r>
            <a:r>
              <a:rPr lang="en-US" altLang="zh-CN" sz="1600" dirty="0" err="1" smtClean="0">
                <a:solidFill>
                  <a:srgbClr val="1A1C38"/>
                </a:solidFill>
              </a:rPr>
              <a:t>P89C51RC2BN</a:t>
            </a:r>
            <a:r>
              <a:rPr lang="en-US" altLang="zh-CN" sz="1600" dirty="0" smtClean="0">
                <a:solidFill>
                  <a:srgbClr val="1A1C38"/>
                </a:solidFill>
              </a:rPr>
              <a:t>/01	Philips Microcontroller 8-Bit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rgbClr val="1A1C38"/>
                </a:solidFill>
              </a:rPr>
              <a:t>USB</a:t>
            </a:r>
            <a:r>
              <a:rPr lang="zh-CN" altLang="en-US" sz="1600" dirty="0" smtClean="0">
                <a:solidFill>
                  <a:srgbClr val="1A1C38"/>
                </a:solidFill>
              </a:rPr>
              <a:t>　</a:t>
            </a:r>
            <a:r>
              <a:rPr lang="en-US" altLang="zh-CN" sz="1600" dirty="0" smtClean="0">
                <a:solidFill>
                  <a:srgbClr val="1A1C38"/>
                </a:solidFill>
              </a:rPr>
              <a:t>			USB</a:t>
            </a:r>
            <a:r>
              <a:rPr lang="zh-CN" altLang="en-US" sz="1600" dirty="0" smtClean="0">
                <a:solidFill>
                  <a:srgbClr val="1A1C38"/>
                </a:solidFill>
              </a:rPr>
              <a:t>　</a:t>
            </a:r>
            <a:r>
              <a:rPr lang="en-US" altLang="zh-CN" sz="1600" dirty="0" smtClean="0">
                <a:solidFill>
                  <a:srgbClr val="1A1C38"/>
                </a:solidFill>
              </a:rPr>
              <a:t>TYPE-C	</a:t>
            </a:r>
            <a:r>
              <a:rPr lang="en-US" altLang="zh-CN" sz="1600" dirty="0" err="1" smtClean="0">
                <a:solidFill>
                  <a:srgbClr val="1A1C38"/>
                </a:solidFill>
              </a:rPr>
              <a:t>EPL</a:t>
            </a:r>
            <a:r>
              <a:rPr lang="en-US" altLang="zh-CN" sz="1600" dirty="0" smtClean="0">
                <a:solidFill>
                  <a:srgbClr val="1A1C38"/>
                </a:solidFill>
              </a:rPr>
              <a:t> </a:t>
            </a:r>
            <a:r>
              <a:rPr lang="en-US" altLang="zh-CN" sz="1600" dirty="0" err="1">
                <a:solidFill>
                  <a:srgbClr val="1A1C38"/>
                </a:solidFill>
              </a:rPr>
              <a:t>Scblib</a:t>
            </a:r>
            <a:r>
              <a:rPr lang="en-US" altLang="zh-CN" sz="1600" dirty="0">
                <a:solidFill>
                  <a:srgbClr val="1A1C38"/>
                </a:solidFill>
              </a:rPr>
              <a:t> </a:t>
            </a:r>
            <a:r>
              <a:rPr lang="en-US" altLang="zh-CN" sz="1600" dirty="0" smtClean="0">
                <a:solidFill>
                  <a:srgbClr val="1A1C38"/>
                </a:solidFill>
              </a:rPr>
              <a:t>(</a:t>
            </a:r>
            <a:r>
              <a:rPr lang="zh-CN" altLang="en-US" sz="1600" dirty="0" smtClean="0">
                <a:solidFill>
                  <a:srgbClr val="1A1C38"/>
                </a:solidFill>
              </a:rPr>
              <a:t>自已设计</a:t>
            </a:r>
            <a:r>
              <a:rPr lang="en-US" altLang="zh-CN" sz="1600" dirty="0" smtClean="0">
                <a:solidFill>
                  <a:srgbClr val="1A1C38"/>
                </a:solidFill>
              </a:rPr>
              <a:t>)</a:t>
            </a:r>
            <a:endParaRPr lang="zh-CN" altLang="en-US" sz="1600" dirty="0">
              <a:solidFill>
                <a:srgbClr val="1A1C38"/>
              </a:solidFill>
            </a:endParaRPr>
          </a:p>
        </p:txBody>
      </p:sp>
      <p:sp>
        <p:nvSpPr>
          <p:cNvPr id="33797" name="Rectangle 14"/>
          <p:cNvSpPr>
            <a:spLocks noChangeArrowheads="1"/>
          </p:cNvSpPr>
          <p:nvPr/>
        </p:nvSpPr>
        <p:spPr bwMode="auto">
          <a:xfrm>
            <a:off x="2782888" y="188913"/>
            <a:ext cx="41068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>
                <a:solidFill>
                  <a:srgbClr val="0000FF"/>
                </a:solidFill>
                <a:latin typeface="宋体" panose="02010600030101010101" pitchFamily="2" charset="-122"/>
              </a:rPr>
              <a:t>电路原理图设计</a:t>
            </a:r>
          </a:p>
        </p:txBody>
      </p:sp>
      <p:sp>
        <p:nvSpPr>
          <p:cNvPr id="33799" name="Text Box 14"/>
          <p:cNvSpPr txBox="1">
            <a:spLocks noChangeArrowheads="1"/>
          </p:cNvSpPr>
          <p:nvPr/>
        </p:nvSpPr>
        <p:spPr bwMode="auto">
          <a:xfrm>
            <a:off x="4260469" y="1025526"/>
            <a:ext cx="4314001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练习</a:t>
            </a:r>
            <a:r>
              <a:rPr lang="en-US" altLang="zh-CN" sz="2800" dirty="0">
                <a:latin typeface="宋体" panose="02010600030101010101" pitchFamily="2" charset="-122"/>
              </a:rPr>
              <a:t>2</a:t>
            </a:r>
            <a:r>
              <a:rPr lang="en-US" altLang="zh-CN" sz="2800" dirty="0" smtClean="0">
                <a:latin typeface="宋体" panose="02010600030101010101" pitchFamily="2" charset="-122"/>
              </a:rPr>
              <a:t>——</a:t>
            </a:r>
            <a:r>
              <a:rPr lang="zh-CN" altLang="en-US" sz="2800" dirty="0" smtClean="0">
                <a:latin typeface="宋体" panose="02010600030101010101" pitchFamily="2" charset="-122"/>
              </a:rPr>
              <a:t>心形灯元件列表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33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96" y="0"/>
            <a:ext cx="10709004" cy="6991235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19576" y="1160892"/>
            <a:ext cx="1199557" cy="133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053667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DECC1E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DECC1E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DECC1E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DECC1E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DECC1E"/>
                </a:solidFill>
                <a:latin typeface="-머리정체B" pitchFamily="18" charset="-127"/>
                <a:ea typeface="-머리정체B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DECC1E"/>
                </a:solidFill>
                <a:latin typeface="-머리정체B" pitchFamily="18" charset="-127"/>
                <a:ea typeface="-머리정체B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DECC1E"/>
                </a:solidFill>
                <a:latin typeface="-머리정체B" pitchFamily="18" charset="-127"/>
                <a:ea typeface="-머리정체B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DECC1E"/>
                </a:solidFill>
                <a:latin typeface="-머리정체B" pitchFamily="18" charset="-127"/>
                <a:ea typeface="-머리정체B" pitchFamily="18" charset="-127"/>
              </a:defRPr>
            </a:lvl9pPr>
          </a:lstStyle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练习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原理图设计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34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1720850" y="188913"/>
            <a:ext cx="8839200" cy="1066800"/>
            <a:chOff x="-8" y="59"/>
            <a:chExt cx="5760" cy="1057"/>
          </a:xfrm>
        </p:grpSpPr>
        <p:sp>
          <p:nvSpPr>
            <p:cNvPr id="75779" name="Rectangle 3"/>
            <p:cNvSpPr>
              <a:spLocks noChangeArrowheads="1"/>
            </p:cNvSpPr>
            <p:nvPr/>
          </p:nvSpPr>
          <p:spPr bwMode="ltGray">
            <a:xfrm>
              <a:off x="0" y="960"/>
              <a:ext cx="5752" cy="7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75780" name="Rectangle 4"/>
            <p:cNvSpPr>
              <a:spLocks noChangeArrowheads="1"/>
            </p:cNvSpPr>
            <p:nvPr/>
          </p:nvSpPr>
          <p:spPr bwMode="ltGray">
            <a:xfrm>
              <a:off x="0" y="1092"/>
              <a:ext cx="5752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latin typeface="宋体" panose="02010600030101010101" pitchFamily="2" charset="-122"/>
              </a:endParaRPr>
            </a:p>
          </p:txBody>
        </p:sp>
        <p:grpSp>
          <p:nvGrpSpPr>
            <p:cNvPr id="33802" name="Group 5"/>
            <p:cNvGrpSpPr>
              <a:grpSpLocks/>
            </p:cNvGrpSpPr>
            <p:nvPr/>
          </p:nvGrpSpPr>
          <p:grpSpPr bwMode="auto">
            <a:xfrm>
              <a:off x="-8" y="59"/>
              <a:ext cx="833" cy="990"/>
              <a:chOff x="-8" y="59"/>
              <a:chExt cx="833" cy="990"/>
            </a:xfrm>
          </p:grpSpPr>
          <p:sp>
            <p:nvSpPr>
              <p:cNvPr id="33803" name="Freeform 6"/>
              <p:cNvSpPr>
                <a:spLocks noChangeArrowheads="1"/>
              </p:cNvSpPr>
              <p:nvPr/>
            </p:nvSpPr>
            <p:spPr bwMode="auto">
              <a:xfrm>
                <a:off x="-8" y="59"/>
                <a:ext cx="833" cy="990"/>
              </a:xfrm>
              <a:custGeom>
                <a:avLst/>
                <a:gdLst>
                  <a:gd name="T0" fmla="*/ 284 w 833"/>
                  <a:gd name="T1" fmla="*/ 448 h 990"/>
                  <a:gd name="T2" fmla="*/ 115 w 833"/>
                  <a:gd name="T3" fmla="*/ 0 h 990"/>
                  <a:gd name="T4" fmla="*/ 353 w 833"/>
                  <a:gd name="T5" fmla="*/ 398 h 990"/>
                  <a:gd name="T6" fmla="*/ 591 w 833"/>
                  <a:gd name="T7" fmla="*/ 0 h 990"/>
                  <a:gd name="T8" fmla="*/ 419 w 833"/>
                  <a:gd name="T9" fmla="*/ 448 h 990"/>
                  <a:gd name="T10" fmla="*/ 832 w 833"/>
                  <a:gd name="T11" fmla="*/ 495 h 990"/>
                  <a:gd name="T12" fmla="*/ 417 w 833"/>
                  <a:gd name="T13" fmla="*/ 540 h 990"/>
                  <a:gd name="T14" fmla="*/ 591 w 833"/>
                  <a:gd name="T15" fmla="*/ 989 h 990"/>
                  <a:gd name="T16" fmla="*/ 353 w 833"/>
                  <a:gd name="T17" fmla="*/ 590 h 990"/>
                  <a:gd name="T18" fmla="*/ 115 w 833"/>
                  <a:gd name="T19" fmla="*/ 989 h 990"/>
                  <a:gd name="T20" fmla="*/ 282 w 833"/>
                  <a:gd name="T21" fmla="*/ 543 h 990"/>
                  <a:gd name="T22" fmla="*/ 0 w 833"/>
                  <a:gd name="T23" fmla="*/ 509 h 990"/>
                  <a:gd name="T24" fmla="*/ 0 w 833"/>
                  <a:gd name="T25" fmla="*/ 479 h 990"/>
                  <a:gd name="T26" fmla="*/ 284 w 833"/>
                  <a:gd name="T27" fmla="*/ 448 h 99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833"/>
                  <a:gd name="T43" fmla="*/ 0 h 990"/>
                  <a:gd name="T44" fmla="*/ 833 w 833"/>
                  <a:gd name="T45" fmla="*/ 990 h 99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833" h="990">
                    <a:moveTo>
                      <a:pt x="284" y="448"/>
                    </a:moveTo>
                    <a:lnTo>
                      <a:pt x="115" y="0"/>
                    </a:lnTo>
                    <a:lnTo>
                      <a:pt x="353" y="398"/>
                    </a:lnTo>
                    <a:lnTo>
                      <a:pt x="591" y="0"/>
                    </a:lnTo>
                    <a:lnTo>
                      <a:pt x="419" y="448"/>
                    </a:lnTo>
                    <a:lnTo>
                      <a:pt x="832" y="495"/>
                    </a:lnTo>
                    <a:lnTo>
                      <a:pt x="417" y="540"/>
                    </a:lnTo>
                    <a:lnTo>
                      <a:pt x="591" y="989"/>
                    </a:lnTo>
                    <a:lnTo>
                      <a:pt x="353" y="590"/>
                    </a:lnTo>
                    <a:lnTo>
                      <a:pt x="115" y="989"/>
                    </a:lnTo>
                    <a:lnTo>
                      <a:pt x="282" y="543"/>
                    </a:lnTo>
                    <a:lnTo>
                      <a:pt x="0" y="509"/>
                    </a:lnTo>
                    <a:lnTo>
                      <a:pt x="0" y="479"/>
                    </a:lnTo>
                    <a:lnTo>
                      <a:pt x="284" y="448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4" name="Freeform 7"/>
              <p:cNvSpPr>
                <a:spLocks noChangeArrowheads="1"/>
              </p:cNvSpPr>
              <p:nvPr/>
            </p:nvSpPr>
            <p:spPr bwMode="auto">
              <a:xfrm>
                <a:off x="-4" y="194"/>
                <a:ext cx="698" cy="720"/>
              </a:xfrm>
              <a:custGeom>
                <a:avLst/>
                <a:gdLst>
                  <a:gd name="T0" fmla="*/ 279 w 698"/>
                  <a:gd name="T1" fmla="*/ 315 h 720"/>
                  <a:gd name="T2" fmla="*/ 173 w 698"/>
                  <a:gd name="T3" fmla="*/ 0 h 720"/>
                  <a:gd name="T4" fmla="*/ 349 w 698"/>
                  <a:gd name="T5" fmla="*/ 263 h 720"/>
                  <a:gd name="T6" fmla="*/ 519 w 698"/>
                  <a:gd name="T7" fmla="*/ 0 h 720"/>
                  <a:gd name="T8" fmla="*/ 415 w 698"/>
                  <a:gd name="T9" fmla="*/ 315 h 720"/>
                  <a:gd name="T10" fmla="*/ 697 w 698"/>
                  <a:gd name="T11" fmla="*/ 360 h 720"/>
                  <a:gd name="T12" fmla="*/ 413 w 698"/>
                  <a:gd name="T13" fmla="*/ 403 h 720"/>
                  <a:gd name="T14" fmla="*/ 519 w 698"/>
                  <a:gd name="T15" fmla="*/ 719 h 720"/>
                  <a:gd name="T16" fmla="*/ 349 w 698"/>
                  <a:gd name="T17" fmla="*/ 455 h 720"/>
                  <a:gd name="T18" fmla="*/ 173 w 698"/>
                  <a:gd name="T19" fmla="*/ 719 h 720"/>
                  <a:gd name="T20" fmla="*/ 278 w 698"/>
                  <a:gd name="T21" fmla="*/ 407 h 720"/>
                  <a:gd name="T22" fmla="*/ 0 w 698"/>
                  <a:gd name="T23" fmla="*/ 360 h 720"/>
                  <a:gd name="T24" fmla="*/ 279 w 698"/>
                  <a:gd name="T25" fmla="*/ 315 h 7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98"/>
                  <a:gd name="T40" fmla="*/ 0 h 720"/>
                  <a:gd name="T41" fmla="*/ 698 w 698"/>
                  <a:gd name="T42" fmla="*/ 720 h 72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98" h="720">
                    <a:moveTo>
                      <a:pt x="279" y="315"/>
                    </a:moveTo>
                    <a:lnTo>
                      <a:pt x="173" y="0"/>
                    </a:lnTo>
                    <a:lnTo>
                      <a:pt x="349" y="263"/>
                    </a:lnTo>
                    <a:lnTo>
                      <a:pt x="519" y="0"/>
                    </a:lnTo>
                    <a:lnTo>
                      <a:pt x="415" y="315"/>
                    </a:lnTo>
                    <a:lnTo>
                      <a:pt x="697" y="360"/>
                    </a:lnTo>
                    <a:lnTo>
                      <a:pt x="413" y="403"/>
                    </a:lnTo>
                    <a:lnTo>
                      <a:pt x="519" y="719"/>
                    </a:lnTo>
                    <a:lnTo>
                      <a:pt x="349" y="455"/>
                    </a:lnTo>
                    <a:lnTo>
                      <a:pt x="173" y="719"/>
                    </a:lnTo>
                    <a:lnTo>
                      <a:pt x="278" y="407"/>
                    </a:lnTo>
                    <a:lnTo>
                      <a:pt x="0" y="360"/>
                    </a:lnTo>
                    <a:lnTo>
                      <a:pt x="279" y="315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5" name="Freeform 8"/>
              <p:cNvSpPr>
                <a:spLocks noChangeArrowheads="1"/>
              </p:cNvSpPr>
              <p:nvPr/>
            </p:nvSpPr>
            <p:spPr bwMode="auto">
              <a:xfrm>
                <a:off x="99" y="212"/>
                <a:ext cx="493" cy="685"/>
              </a:xfrm>
              <a:custGeom>
                <a:avLst/>
                <a:gdLst>
                  <a:gd name="T0" fmla="*/ 0 w 493"/>
                  <a:gd name="T1" fmla="*/ 173 h 685"/>
                  <a:gd name="T2" fmla="*/ 223 w 493"/>
                  <a:gd name="T3" fmla="*/ 295 h 685"/>
                  <a:gd name="T4" fmla="*/ 246 w 493"/>
                  <a:gd name="T5" fmla="*/ 0 h 685"/>
                  <a:gd name="T6" fmla="*/ 268 w 493"/>
                  <a:gd name="T7" fmla="*/ 295 h 685"/>
                  <a:gd name="T8" fmla="*/ 490 w 493"/>
                  <a:gd name="T9" fmla="*/ 169 h 685"/>
                  <a:gd name="T10" fmla="*/ 290 w 493"/>
                  <a:gd name="T11" fmla="*/ 343 h 685"/>
                  <a:gd name="T12" fmla="*/ 492 w 493"/>
                  <a:gd name="T13" fmla="*/ 514 h 685"/>
                  <a:gd name="T14" fmla="*/ 268 w 493"/>
                  <a:gd name="T15" fmla="*/ 390 h 685"/>
                  <a:gd name="T16" fmla="*/ 246 w 493"/>
                  <a:gd name="T17" fmla="*/ 684 h 685"/>
                  <a:gd name="T18" fmla="*/ 223 w 493"/>
                  <a:gd name="T19" fmla="*/ 390 h 685"/>
                  <a:gd name="T20" fmla="*/ 0 w 493"/>
                  <a:gd name="T21" fmla="*/ 514 h 685"/>
                  <a:gd name="T22" fmla="*/ 201 w 493"/>
                  <a:gd name="T23" fmla="*/ 343 h 685"/>
                  <a:gd name="T24" fmla="*/ 0 w 493"/>
                  <a:gd name="T25" fmla="*/ 173 h 6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93"/>
                  <a:gd name="T40" fmla="*/ 0 h 685"/>
                  <a:gd name="T41" fmla="*/ 493 w 493"/>
                  <a:gd name="T42" fmla="*/ 685 h 68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93" h="685">
                    <a:moveTo>
                      <a:pt x="0" y="173"/>
                    </a:moveTo>
                    <a:lnTo>
                      <a:pt x="223" y="295"/>
                    </a:lnTo>
                    <a:lnTo>
                      <a:pt x="246" y="0"/>
                    </a:lnTo>
                    <a:lnTo>
                      <a:pt x="268" y="295"/>
                    </a:lnTo>
                    <a:lnTo>
                      <a:pt x="490" y="169"/>
                    </a:lnTo>
                    <a:lnTo>
                      <a:pt x="290" y="343"/>
                    </a:lnTo>
                    <a:lnTo>
                      <a:pt x="492" y="514"/>
                    </a:lnTo>
                    <a:lnTo>
                      <a:pt x="268" y="390"/>
                    </a:lnTo>
                    <a:lnTo>
                      <a:pt x="246" y="684"/>
                    </a:lnTo>
                    <a:lnTo>
                      <a:pt x="223" y="390"/>
                    </a:lnTo>
                    <a:lnTo>
                      <a:pt x="0" y="514"/>
                    </a:lnTo>
                    <a:lnTo>
                      <a:pt x="201" y="343"/>
                    </a:lnTo>
                    <a:lnTo>
                      <a:pt x="0" y="17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6" name="Freeform 9"/>
              <p:cNvSpPr>
                <a:spLocks noChangeArrowheads="1"/>
              </p:cNvSpPr>
              <p:nvPr/>
            </p:nvSpPr>
            <p:spPr bwMode="auto">
              <a:xfrm>
                <a:off x="283" y="467"/>
                <a:ext cx="124" cy="173"/>
              </a:xfrm>
              <a:custGeom>
                <a:avLst/>
                <a:gdLst>
                  <a:gd name="T0" fmla="*/ 0 w 124"/>
                  <a:gd name="T1" fmla="*/ 42 h 173"/>
                  <a:gd name="T2" fmla="*/ 51 w 124"/>
                  <a:gd name="T3" fmla="*/ 63 h 173"/>
                  <a:gd name="T4" fmla="*/ 61 w 124"/>
                  <a:gd name="T5" fmla="*/ 0 h 173"/>
                  <a:gd name="T6" fmla="*/ 71 w 124"/>
                  <a:gd name="T7" fmla="*/ 63 h 173"/>
                  <a:gd name="T8" fmla="*/ 123 w 124"/>
                  <a:gd name="T9" fmla="*/ 42 h 173"/>
                  <a:gd name="T10" fmla="*/ 83 w 124"/>
                  <a:gd name="T11" fmla="*/ 86 h 173"/>
                  <a:gd name="T12" fmla="*/ 123 w 124"/>
                  <a:gd name="T13" fmla="*/ 128 h 173"/>
                  <a:gd name="T14" fmla="*/ 71 w 124"/>
                  <a:gd name="T15" fmla="*/ 108 h 173"/>
                  <a:gd name="T16" fmla="*/ 61 w 124"/>
                  <a:gd name="T17" fmla="*/ 172 h 173"/>
                  <a:gd name="T18" fmla="*/ 51 w 124"/>
                  <a:gd name="T19" fmla="*/ 108 h 173"/>
                  <a:gd name="T20" fmla="*/ 0 w 124"/>
                  <a:gd name="T21" fmla="*/ 128 h 173"/>
                  <a:gd name="T22" fmla="*/ 39 w 124"/>
                  <a:gd name="T23" fmla="*/ 86 h 173"/>
                  <a:gd name="T24" fmla="*/ 0 w 124"/>
                  <a:gd name="T25" fmla="*/ 42 h 17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4"/>
                  <a:gd name="T40" fmla="*/ 0 h 173"/>
                  <a:gd name="T41" fmla="*/ 124 w 124"/>
                  <a:gd name="T42" fmla="*/ 173 h 17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4" h="173">
                    <a:moveTo>
                      <a:pt x="0" y="42"/>
                    </a:moveTo>
                    <a:lnTo>
                      <a:pt x="51" y="63"/>
                    </a:lnTo>
                    <a:lnTo>
                      <a:pt x="61" y="0"/>
                    </a:lnTo>
                    <a:lnTo>
                      <a:pt x="71" y="63"/>
                    </a:lnTo>
                    <a:lnTo>
                      <a:pt x="123" y="42"/>
                    </a:lnTo>
                    <a:lnTo>
                      <a:pt x="83" y="86"/>
                    </a:lnTo>
                    <a:lnTo>
                      <a:pt x="123" y="128"/>
                    </a:lnTo>
                    <a:lnTo>
                      <a:pt x="71" y="108"/>
                    </a:lnTo>
                    <a:lnTo>
                      <a:pt x="61" y="172"/>
                    </a:lnTo>
                    <a:lnTo>
                      <a:pt x="51" y="108"/>
                    </a:lnTo>
                    <a:lnTo>
                      <a:pt x="0" y="128"/>
                    </a:lnTo>
                    <a:lnTo>
                      <a:pt x="39" y="86"/>
                    </a:lnTo>
                    <a:lnTo>
                      <a:pt x="0" y="42"/>
                    </a:lnTo>
                  </a:path>
                </a:pathLst>
              </a:custGeom>
              <a:solidFill>
                <a:srgbClr val="F9F9F9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3795" name="Text Box 11"/>
          <p:cNvSpPr txBox="1">
            <a:spLocks noChangeArrowheads="1"/>
          </p:cNvSpPr>
          <p:nvPr/>
        </p:nvSpPr>
        <p:spPr bwMode="auto">
          <a:xfrm>
            <a:off x="1416050" y="1797050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400">
              <a:ea typeface="楷体_GB2312" pitchFamily="49" charset="-122"/>
            </a:endParaRPr>
          </a:p>
        </p:txBody>
      </p:sp>
      <p:sp>
        <p:nvSpPr>
          <p:cNvPr id="33796" name="Rectangle 11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06625" y="1617664"/>
            <a:ext cx="8066088" cy="404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600" dirty="0">
                <a:solidFill>
                  <a:srgbClr val="1A1C38"/>
                </a:solidFill>
              </a:rPr>
              <a:t>   名称             </a:t>
            </a:r>
            <a:r>
              <a:rPr lang="zh-CN" altLang="en-US" sz="1600" dirty="0" smtClean="0">
                <a:solidFill>
                  <a:srgbClr val="1A1C38"/>
                </a:solidFill>
              </a:rPr>
              <a:t> </a:t>
            </a:r>
            <a:r>
              <a:rPr lang="en-US" altLang="zh-CN" sz="1600" dirty="0" smtClean="0">
                <a:solidFill>
                  <a:srgbClr val="1A1C38"/>
                </a:solidFill>
              </a:rPr>
              <a:t>	</a:t>
            </a:r>
            <a:r>
              <a:rPr lang="zh-CN" altLang="en-US" sz="1600" dirty="0" smtClean="0">
                <a:solidFill>
                  <a:srgbClr val="1A1C38"/>
                </a:solidFill>
              </a:rPr>
              <a:t>                </a:t>
            </a:r>
            <a:r>
              <a:rPr lang="zh-CN" altLang="en-US" sz="1600" dirty="0">
                <a:solidFill>
                  <a:srgbClr val="1A1C38"/>
                </a:solidFill>
              </a:rPr>
              <a:t>元件名称                              所属元件库</a:t>
            </a:r>
          </a:p>
          <a:p>
            <a:pPr eaLnBrk="1" hangingPunct="1">
              <a:buFontTx/>
              <a:buNone/>
            </a:pPr>
            <a:r>
              <a:rPr lang="zh-CN" altLang="en-US" sz="1600" dirty="0" smtClean="0">
                <a:solidFill>
                  <a:srgbClr val="1A1C38"/>
                </a:solidFill>
              </a:rPr>
              <a:t>直插电阻</a:t>
            </a:r>
            <a:r>
              <a:rPr lang="en-US" altLang="zh-CN" sz="1600" dirty="0" smtClean="0">
                <a:solidFill>
                  <a:srgbClr val="1A1C38"/>
                </a:solidFill>
              </a:rPr>
              <a:t>: 		</a:t>
            </a:r>
            <a:r>
              <a:rPr lang="en-US" altLang="zh-CN" sz="1600" dirty="0" err="1" smtClean="0">
                <a:solidFill>
                  <a:srgbClr val="1A1C38"/>
                </a:solidFill>
              </a:rPr>
              <a:t>RES2</a:t>
            </a:r>
            <a:r>
              <a:rPr lang="en-US" altLang="zh-CN" sz="1600" dirty="0" smtClean="0">
                <a:solidFill>
                  <a:srgbClr val="1A1C38"/>
                </a:solidFill>
              </a:rPr>
              <a:t>                            </a:t>
            </a:r>
            <a:r>
              <a:rPr lang="en-US" altLang="zh-CN" sz="1600" dirty="0" smtClean="0"/>
              <a:t>Miscellaneous Devices</a:t>
            </a:r>
          </a:p>
          <a:p>
            <a:pPr eaLnBrk="1" hangingPunct="1">
              <a:buFontTx/>
              <a:buNone/>
            </a:pPr>
            <a:r>
              <a:rPr lang="zh-CN" altLang="en-US" sz="1600" dirty="0" smtClean="0">
                <a:solidFill>
                  <a:srgbClr val="1A1C38"/>
                </a:solidFill>
              </a:rPr>
              <a:t>发光二极管</a:t>
            </a:r>
            <a:r>
              <a:rPr lang="en-US" altLang="zh-CN" sz="1600" dirty="0" smtClean="0">
                <a:solidFill>
                  <a:srgbClr val="1A1C38"/>
                </a:solidFill>
              </a:rPr>
              <a:t>		</a:t>
            </a:r>
            <a:r>
              <a:rPr lang="en-US" altLang="zh-CN" sz="1600" dirty="0" err="1" smtClean="0">
                <a:solidFill>
                  <a:srgbClr val="1A1C38"/>
                </a:solidFill>
              </a:rPr>
              <a:t>LED0</a:t>
            </a:r>
            <a:r>
              <a:rPr lang="en-US" altLang="zh-CN" sz="1600" dirty="0" smtClean="0">
                <a:solidFill>
                  <a:srgbClr val="1A1C38"/>
                </a:solidFill>
              </a:rPr>
              <a:t>		 Miscellaneous Devices</a:t>
            </a:r>
            <a:endParaRPr lang="en-US" altLang="zh-CN" sz="1600" dirty="0">
              <a:solidFill>
                <a:srgbClr val="1A1C38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1600" dirty="0" smtClean="0">
                <a:solidFill>
                  <a:srgbClr val="1A1C38"/>
                </a:solidFill>
              </a:rPr>
              <a:t>瓷</a:t>
            </a:r>
            <a:r>
              <a:rPr lang="zh-CN" altLang="en-US" sz="1600" dirty="0">
                <a:solidFill>
                  <a:srgbClr val="1A1C38"/>
                </a:solidFill>
              </a:rPr>
              <a:t>片</a:t>
            </a:r>
            <a:r>
              <a:rPr lang="zh-CN" altLang="en-US" sz="1600" dirty="0" smtClean="0">
                <a:solidFill>
                  <a:srgbClr val="1A1C38"/>
                </a:solidFill>
              </a:rPr>
              <a:t>电容</a:t>
            </a:r>
            <a:r>
              <a:rPr lang="en-US" altLang="zh-CN" sz="1600" dirty="0" smtClean="0">
                <a:solidFill>
                  <a:srgbClr val="1A1C38"/>
                </a:solidFill>
              </a:rPr>
              <a:t>			CAP                             </a:t>
            </a:r>
            <a:r>
              <a:rPr lang="en-US" altLang="zh-CN" sz="1600" dirty="0" smtClean="0"/>
              <a:t>Miscellaneous </a:t>
            </a:r>
            <a:r>
              <a:rPr lang="en-US" altLang="zh-CN" sz="1600" dirty="0"/>
              <a:t>Devices</a:t>
            </a:r>
            <a:endParaRPr lang="en-US" altLang="zh-CN" sz="1600" dirty="0">
              <a:solidFill>
                <a:srgbClr val="1A1C38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1600" dirty="0" smtClean="0">
                <a:solidFill>
                  <a:srgbClr val="1A1C38"/>
                </a:solidFill>
              </a:rPr>
              <a:t>晶振</a:t>
            </a:r>
            <a:r>
              <a:rPr lang="en-US" altLang="zh-CN" sz="1600" dirty="0" smtClean="0">
                <a:solidFill>
                  <a:srgbClr val="1A1C38"/>
                </a:solidFill>
              </a:rPr>
              <a:t>:       	 		</a:t>
            </a:r>
            <a:r>
              <a:rPr lang="en-US" altLang="zh-CN" sz="1600" dirty="0" err="1" smtClean="0">
                <a:solidFill>
                  <a:srgbClr val="1A1C38"/>
                </a:solidFill>
              </a:rPr>
              <a:t>XTAL</a:t>
            </a:r>
            <a:r>
              <a:rPr lang="en-US" altLang="zh-CN" sz="1600" dirty="0" smtClean="0">
                <a:solidFill>
                  <a:srgbClr val="1A1C38"/>
                </a:solidFill>
              </a:rPr>
              <a:t>                          Miscellaneous Devices</a:t>
            </a:r>
            <a:endParaRPr lang="en-US" altLang="zh-CN" sz="1600" dirty="0">
              <a:solidFill>
                <a:srgbClr val="1A1C38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1600" dirty="0" smtClean="0">
                <a:solidFill>
                  <a:srgbClr val="1A1C38"/>
                </a:solidFill>
              </a:rPr>
              <a:t>电解电容</a:t>
            </a:r>
            <a:r>
              <a:rPr lang="en-US" altLang="zh-CN" sz="1600" dirty="0" smtClean="0">
                <a:solidFill>
                  <a:srgbClr val="1A1C38"/>
                </a:solidFill>
              </a:rPr>
              <a:t>			Cap </a:t>
            </a:r>
            <a:r>
              <a:rPr lang="en-US" altLang="zh-CN" sz="1600" dirty="0" err="1" smtClean="0">
                <a:solidFill>
                  <a:srgbClr val="1A1C38"/>
                </a:solidFill>
              </a:rPr>
              <a:t>Pol1</a:t>
            </a:r>
            <a:r>
              <a:rPr lang="en-US" altLang="zh-CN" sz="1600" dirty="0" smtClean="0">
                <a:solidFill>
                  <a:srgbClr val="1A1C38"/>
                </a:solidFill>
              </a:rPr>
              <a:t>		Miscellaneous Devices</a:t>
            </a:r>
          </a:p>
          <a:p>
            <a:pPr>
              <a:buNone/>
            </a:pPr>
            <a:r>
              <a:rPr lang="zh-CN" altLang="en-US" sz="1600" dirty="0" smtClean="0">
                <a:solidFill>
                  <a:srgbClr val="1A1C38"/>
                </a:solidFill>
              </a:rPr>
              <a:t>三极管</a:t>
            </a:r>
            <a:r>
              <a:rPr lang="en-US" altLang="zh-CN" sz="1600" dirty="0" smtClean="0">
                <a:solidFill>
                  <a:srgbClr val="1A1C38"/>
                </a:solidFill>
              </a:rPr>
              <a:t>PNP		</a:t>
            </a:r>
            <a:r>
              <a:rPr lang="en-US" altLang="zh-CN" sz="1600" dirty="0" err="1" smtClean="0">
                <a:solidFill>
                  <a:srgbClr val="1A1C38"/>
                </a:solidFill>
              </a:rPr>
              <a:t>2N3906</a:t>
            </a:r>
            <a:r>
              <a:rPr lang="en-US" altLang="zh-CN" sz="1600" dirty="0" smtClean="0">
                <a:solidFill>
                  <a:srgbClr val="1A1C38"/>
                </a:solidFill>
              </a:rPr>
              <a:t>		</a:t>
            </a:r>
            <a:r>
              <a:rPr lang="en-US" altLang="zh-CN" sz="1600" dirty="0">
                <a:solidFill>
                  <a:srgbClr val="1A1C38"/>
                </a:solidFill>
              </a:rPr>
              <a:t> Miscellaneous </a:t>
            </a:r>
            <a:r>
              <a:rPr lang="en-US" altLang="zh-CN" sz="1600" dirty="0" smtClean="0">
                <a:solidFill>
                  <a:srgbClr val="1A1C38"/>
                </a:solidFill>
              </a:rPr>
              <a:t>Devices</a:t>
            </a:r>
          </a:p>
          <a:p>
            <a:pPr>
              <a:buNone/>
            </a:pPr>
            <a:r>
              <a:rPr lang="zh-CN" altLang="en-US" sz="1600" dirty="0" smtClean="0">
                <a:solidFill>
                  <a:srgbClr val="1A1C38"/>
                </a:solidFill>
              </a:rPr>
              <a:t>开关</a:t>
            </a:r>
            <a:r>
              <a:rPr lang="en-US" altLang="zh-CN" sz="1600" dirty="0" smtClean="0">
                <a:solidFill>
                  <a:srgbClr val="1A1C38"/>
                </a:solidFill>
              </a:rPr>
              <a:t>			SW-</a:t>
            </a:r>
            <a:r>
              <a:rPr lang="en-US" altLang="zh-CN" sz="1600" dirty="0" err="1" smtClean="0">
                <a:solidFill>
                  <a:srgbClr val="1A1C38"/>
                </a:solidFill>
              </a:rPr>
              <a:t>SPST</a:t>
            </a:r>
            <a:r>
              <a:rPr lang="en-US" altLang="zh-CN" sz="1600" dirty="0" smtClean="0">
                <a:solidFill>
                  <a:srgbClr val="1A1C38"/>
                </a:solidFill>
              </a:rPr>
              <a:t>		</a:t>
            </a:r>
            <a:r>
              <a:rPr lang="en-US" altLang="zh-CN" sz="1600" dirty="0">
                <a:solidFill>
                  <a:srgbClr val="1A1C38"/>
                </a:solidFill>
              </a:rPr>
              <a:t> Miscellaneous </a:t>
            </a:r>
            <a:r>
              <a:rPr lang="en-US" altLang="zh-CN" sz="1600" dirty="0" smtClean="0">
                <a:solidFill>
                  <a:srgbClr val="1A1C38"/>
                </a:solidFill>
              </a:rPr>
              <a:t>Devices</a:t>
            </a:r>
          </a:p>
          <a:p>
            <a:pPr>
              <a:buNone/>
            </a:pPr>
            <a:r>
              <a:rPr lang="zh-CN" altLang="en-US" sz="1600" dirty="0" smtClean="0">
                <a:solidFill>
                  <a:srgbClr val="1A1C38"/>
                </a:solidFill>
              </a:rPr>
              <a:t>传感器</a:t>
            </a:r>
            <a:r>
              <a:rPr lang="en-US" altLang="zh-CN" sz="1600" dirty="0" err="1" smtClean="0">
                <a:solidFill>
                  <a:srgbClr val="1A1C38"/>
                </a:solidFill>
              </a:rPr>
              <a:t>U1</a:t>
            </a:r>
            <a:r>
              <a:rPr lang="en-US" altLang="zh-CN" sz="1600" dirty="0">
                <a:solidFill>
                  <a:srgbClr val="1A1C38"/>
                </a:solidFill>
              </a:rPr>
              <a:t>			</a:t>
            </a:r>
            <a:r>
              <a:rPr lang="en-US" altLang="zh-CN" sz="1600" dirty="0" err="1" smtClean="0">
                <a:solidFill>
                  <a:srgbClr val="1A1C38"/>
                </a:solidFill>
              </a:rPr>
              <a:t>Optoisolator1</a:t>
            </a:r>
            <a:r>
              <a:rPr lang="en-US" altLang="zh-CN" sz="1600" dirty="0" smtClean="0">
                <a:solidFill>
                  <a:srgbClr val="1A1C38"/>
                </a:solidFill>
              </a:rPr>
              <a:t>	</a:t>
            </a:r>
            <a:r>
              <a:rPr lang="en-US" altLang="zh-CN" sz="1600" dirty="0">
                <a:solidFill>
                  <a:srgbClr val="1A1C38"/>
                </a:solidFill>
              </a:rPr>
              <a:t> Miscellaneous </a:t>
            </a:r>
            <a:r>
              <a:rPr lang="en-US" altLang="zh-CN" sz="1600" dirty="0" smtClean="0">
                <a:solidFill>
                  <a:srgbClr val="1A1C38"/>
                </a:solidFill>
              </a:rPr>
              <a:t>Devices</a:t>
            </a:r>
          </a:p>
          <a:p>
            <a:pPr>
              <a:buNone/>
            </a:pPr>
            <a:r>
              <a:rPr lang="zh-CN" altLang="en-US" sz="1600" dirty="0">
                <a:solidFill>
                  <a:srgbClr val="1A1C38"/>
                </a:solidFill>
              </a:rPr>
              <a:t>单列直插接口</a:t>
            </a:r>
            <a:r>
              <a:rPr lang="en-US" altLang="zh-CN" sz="1600" dirty="0">
                <a:solidFill>
                  <a:srgbClr val="1A1C38"/>
                </a:solidFill>
              </a:rPr>
              <a:t>(</a:t>
            </a:r>
            <a:r>
              <a:rPr lang="en-US" altLang="zh-CN" sz="1600" dirty="0" err="1">
                <a:solidFill>
                  <a:srgbClr val="1A1C38"/>
                </a:solidFill>
              </a:rPr>
              <a:t>2P</a:t>
            </a:r>
            <a:r>
              <a:rPr lang="en-US" altLang="zh-CN" sz="1600" dirty="0">
                <a:solidFill>
                  <a:srgbClr val="1A1C38"/>
                </a:solidFill>
              </a:rPr>
              <a:t>):		 HEADER 2                 </a:t>
            </a:r>
            <a:r>
              <a:rPr lang="en-US" altLang="zh-CN" sz="1600" dirty="0" smtClean="0"/>
              <a:t>Miscellaneous </a:t>
            </a:r>
            <a:r>
              <a:rPr lang="en-US" altLang="zh-CN" sz="1600" dirty="0"/>
              <a:t>Connectors</a:t>
            </a:r>
            <a:endParaRPr lang="zh-CN" altLang="en-US" sz="1600" dirty="0">
              <a:solidFill>
                <a:srgbClr val="1A1C38"/>
              </a:solidFill>
            </a:endParaRPr>
          </a:p>
          <a:p>
            <a:pPr>
              <a:buNone/>
            </a:pPr>
            <a:r>
              <a:rPr lang="zh-CN" altLang="en-US" sz="1600" dirty="0">
                <a:solidFill>
                  <a:srgbClr val="1A1C38"/>
                </a:solidFill>
              </a:rPr>
              <a:t>单列直插接口</a:t>
            </a:r>
            <a:r>
              <a:rPr lang="en-US" altLang="zh-CN" sz="1600" dirty="0" smtClean="0">
                <a:solidFill>
                  <a:srgbClr val="1A1C38"/>
                </a:solidFill>
              </a:rPr>
              <a:t>(</a:t>
            </a:r>
            <a:r>
              <a:rPr lang="en-US" altLang="zh-CN" sz="1600" dirty="0" err="1" smtClean="0">
                <a:solidFill>
                  <a:srgbClr val="1A1C38"/>
                </a:solidFill>
              </a:rPr>
              <a:t>3P</a:t>
            </a:r>
            <a:r>
              <a:rPr lang="en-US" altLang="zh-CN" sz="1600" dirty="0">
                <a:solidFill>
                  <a:srgbClr val="1A1C38"/>
                </a:solidFill>
              </a:rPr>
              <a:t>):		 HEADER 3</a:t>
            </a:r>
            <a:r>
              <a:rPr lang="en-US" altLang="zh-CN" sz="1600" dirty="0" smtClean="0">
                <a:solidFill>
                  <a:srgbClr val="1A1C38"/>
                </a:solidFill>
              </a:rPr>
              <a:t>                 </a:t>
            </a:r>
            <a:r>
              <a:rPr lang="en-US" altLang="zh-CN" sz="1600" dirty="0"/>
              <a:t>Miscellaneous Connectors</a:t>
            </a:r>
          </a:p>
          <a:p>
            <a:pPr>
              <a:buNone/>
            </a:pPr>
            <a:r>
              <a:rPr lang="zh-CN" altLang="en-US" sz="1600" dirty="0">
                <a:solidFill>
                  <a:srgbClr val="1A1C38"/>
                </a:solidFill>
              </a:rPr>
              <a:t>单列直插接口</a:t>
            </a:r>
            <a:r>
              <a:rPr lang="en-US" altLang="zh-CN" sz="1600" dirty="0">
                <a:solidFill>
                  <a:srgbClr val="1A1C38"/>
                </a:solidFill>
              </a:rPr>
              <a:t>(</a:t>
            </a:r>
            <a:r>
              <a:rPr lang="en-US" altLang="zh-CN" sz="1600" dirty="0" err="1">
                <a:solidFill>
                  <a:srgbClr val="1A1C38"/>
                </a:solidFill>
              </a:rPr>
              <a:t>4P</a:t>
            </a:r>
            <a:r>
              <a:rPr lang="en-US" altLang="zh-CN" sz="1600" dirty="0">
                <a:solidFill>
                  <a:srgbClr val="1A1C38"/>
                </a:solidFill>
              </a:rPr>
              <a:t>):		 HEADER 4                 </a:t>
            </a:r>
            <a:r>
              <a:rPr lang="en-US" altLang="zh-CN" sz="1600" dirty="0"/>
              <a:t>Miscellaneous Connectors</a:t>
            </a:r>
          </a:p>
          <a:p>
            <a:pPr>
              <a:buNone/>
            </a:pPr>
            <a:r>
              <a:rPr lang="zh-CN" altLang="en-US" sz="1600" dirty="0" smtClean="0">
                <a:solidFill>
                  <a:srgbClr val="1A1C38"/>
                </a:solidFill>
              </a:rPr>
              <a:t>单片机</a:t>
            </a:r>
            <a:r>
              <a:rPr lang="en-US" altLang="zh-CN" sz="1600" dirty="0">
                <a:solidFill>
                  <a:srgbClr val="1A1C38"/>
                </a:solidFill>
              </a:rPr>
              <a:t>			 </a:t>
            </a:r>
            <a:r>
              <a:rPr lang="en-US" altLang="zh-CN" sz="1600" dirty="0" err="1" smtClean="0">
                <a:solidFill>
                  <a:srgbClr val="1A1C38"/>
                </a:solidFill>
              </a:rPr>
              <a:t>P89C51RC2BN</a:t>
            </a:r>
            <a:r>
              <a:rPr lang="en-US" altLang="zh-CN" sz="1600" dirty="0" smtClean="0">
                <a:solidFill>
                  <a:srgbClr val="1A1C38"/>
                </a:solidFill>
              </a:rPr>
              <a:t>/01	Philips Microcontroller 8-Bit</a:t>
            </a:r>
          </a:p>
        </p:txBody>
      </p:sp>
      <p:sp>
        <p:nvSpPr>
          <p:cNvPr id="33797" name="Rectangle 14"/>
          <p:cNvSpPr>
            <a:spLocks noChangeArrowheads="1"/>
          </p:cNvSpPr>
          <p:nvPr/>
        </p:nvSpPr>
        <p:spPr bwMode="auto">
          <a:xfrm>
            <a:off x="2782888" y="188913"/>
            <a:ext cx="41068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>
                <a:solidFill>
                  <a:srgbClr val="0000FF"/>
                </a:solidFill>
                <a:latin typeface="宋体" panose="02010600030101010101" pitchFamily="2" charset="-122"/>
              </a:rPr>
              <a:t>电路原理图设计</a:t>
            </a:r>
          </a:p>
        </p:txBody>
      </p:sp>
      <p:sp>
        <p:nvSpPr>
          <p:cNvPr id="33799" name="Text Box 14"/>
          <p:cNvSpPr txBox="1">
            <a:spLocks noChangeArrowheads="1"/>
          </p:cNvSpPr>
          <p:nvPr/>
        </p:nvSpPr>
        <p:spPr bwMode="auto">
          <a:xfrm>
            <a:off x="4260469" y="1025526"/>
            <a:ext cx="4314001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latin typeface="宋体" panose="02010600030101010101" pitchFamily="2" charset="-122"/>
              </a:rPr>
              <a:t>练习</a:t>
            </a:r>
            <a:r>
              <a:rPr lang="en-US" altLang="zh-CN" sz="2800" dirty="0" smtClean="0">
                <a:latin typeface="宋体" panose="02010600030101010101" pitchFamily="2" charset="-122"/>
              </a:rPr>
              <a:t>3——</a:t>
            </a:r>
            <a:r>
              <a:rPr lang="zh-CN" altLang="en-US" sz="2800" dirty="0" smtClean="0">
                <a:latin typeface="宋体" panose="02010600030101010101" pitchFamily="2" charset="-122"/>
              </a:rPr>
              <a:t>心率仪元件列表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65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1720850" y="188913"/>
            <a:ext cx="8839200" cy="1066800"/>
            <a:chOff x="-8" y="59"/>
            <a:chExt cx="5760" cy="1057"/>
          </a:xfrm>
        </p:grpSpPr>
        <p:sp>
          <p:nvSpPr>
            <p:cNvPr id="75779" name="Rectangle 3"/>
            <p:cNvSpPr>
              <a:spLocks noChangeArrowheads="1"/>
            </p:cNvSpPr>
            <p:nvPr/>
          </p:nvSpPr>
          <p:spPr bwMode="ltGray">
            <a:xfrm>
              <a:off x="0" y="960"/>
              <a:ext cx="5752" cy="7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75780" name="Rectangle 4"/>
            <p:cNvSpPr>
              <a:spLocks noChangeArrowheads="1"/>
            </p:cNvSpPr>
            <p:nvPr/>
          </p:nvSpPr>
          <p:spPr bwMode="ltGray">
            <a:xfrm>
              <a:off x="0" y="1092"/>
              <a:ext cx="5752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latin typeface="宋体" panose="02010600030101010101" pitchFamily="2" charset="-122"/>
              </a:endParaRPr>
            </a:p>
          </p:txBody>
        </p:sp>
        <p:grpSp>
          <p:nvGrpSpPr>
            <p:cNvPr id="33802" name="Group 5"/>
            <p:cNvGrpSpPr>
              <a:grpSpLocks/>
            </p:cNvGrpSpPr>
            <p:nvPr/>
          </p:nvGrpSpPr>
          <p:grpSpPr bwMode="auto">
            <a:xfrm>
              <a:off x="-8" y="59"/>
              <a:ext cx="833" cy="990"/>
              <a:chOff x="-8" y="59"/>
              <a:chExt cx="833" cy="990"/>
            </a:xfrm>
          </p:grpSpPr>
          <p:sp>
            <p:nvSpPr>
              <p:cNvPr id="33803" name="Freeform 6"/>
              <p:cNvSpPr>
                <a:spLocks noChangeArrowheads="1"/>
              </p:cNvSpPr>
              <p:nvPr/>
            </p:nvSpPr>
            <p:spPr bwMode="auto">
              <a:xfrm>
                <a:off x="-8" y="59"/>
                <a:ext cx="833" cy="990"/>
              </a:xfrm>
              <a:custGeom>
                <a:avLst/>
                <a:gdLst>
                  <a:gd name="T0" fmla="*/ 284 w 833"/>
                  <a:gd name="T1" fmla="*/ 448 h 990"/>
                  <a:gd name="T2" fmla="*/ 115 w 833"/>
                  <a:gd name="T3" fmla="*/ 0 h 990"/>
                  <a:gd name="T4" fmla="*/ 353 w 833"/>
                  <a:gd name="T5" fmla="*/ 398 h 990"/>
                  <a:gd name="T6" fmla="*/ 591 w 833"/>
                  <a:gd name="T7" fmla="*/ 0 h 990"/>
                  <a:gd name="T8" fmla="*/ 419 w 833"/>
                  <a:gd name="T9" fmla="*/ 448 h 990"/>
                  <a:gd name="T10" fmla="*/ 832 w 833"/>
                  <a:gd name="T11" fmla="*/ 495 h 990"/>
                  <a:gd name="T12" fmla="*/ 417 w 833"/>
                  <a:gd name="T13" fmla="*/ 540 h 990"/>
                  <a:gd name="T14" fmla="*/ 591 w 833"/>
                  <a:gd name="T15" fmla="*/ 989 h 990"/>
                  <a:gd name="T16" fmla="*/ 353 w 833"/>
                  <a:gd name="T17" fmla="*/ 590 h 990"/>
                  <a:gd name="T18" fmla="*/ 115 w 833"/>
                  <a:gd name="T19" fmla="*/ 989 h 990"/>
                  <a:gd name="T20" fmla="*/ 282 w 833"/>
                  <a:gd name="T21" fmla="*/ 543 h 990"/>
                  <a:gd name="T22" fmla="*/ 0 w 833"/>
                  <a:gd name="T23" fmla="*/ 509 h 990"/>
                  <a:gd name="T24" fmla="*/ 0 w 833"/>
                  <a:gd name="T25" fmla="*/ 479 h 990"/>
                  <a:gd name="T26" fmla="*/ 284 w 833"/>
                  <a:gd name="T27" fmla="*/ 448 h 99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833"/>
                  <a:gd name="T43" fmla="*/ 0 h 990"/>
                  <a:gd name="T44" fmla="*/ 833 w 833"/>
                  <a:gd name="T45" fmla="*/ 990 h 99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833" h="990">
                    <a:moveTo>
                      <a:pt x="284" y="448"/>
                    </a:moveTo>
                    <a:lnTo>
                      <a:pt x="115" y="0"/>
                    </a:lnTo>
                    <a:lnTo>
                      <a:pt x="353" y="398"/>
                    </a:lnTo>
                    <a:lnTo>
                      <a:pt x="591" y="0"/>
                    </a:lnTo>
                    <a:lnTo>
                      <a:pt x="419" y="448"/>
                    </a:lnTo>
                    <a:lnTo>
                      <a:pt x="832" y="495"/>
                    </a:lnTo>
                    <a:lnTo>
                      <a:pt x="417" y="540"/>
                    </a:lnTo>
                    <a:lnTo>
                      <a:pt x="591" y="989"/>
                    </a:lnTo>
                    <a:lnTo>
                      <a:pt x="353" y="590"/>
                    </a:lnTo>
                    <a:lnTo>
                      <a:pt x="115" y="989"/>
                    </a:lnTo>
                    <a:lnTo>
                      <a:pt x="282" y="543"/>
                    </a:lnTo>
                    <a:lnTo>
                      <a:pt x="0" y="509"/>
                    </a:lnTo>
                    <a:lnTo>
                      <a:pt x="0" y="479"/>
                    </a:lnTo>
                    <a:lnTo>
                      <a:pt x="284" y="448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4" name="Freeform 7"/>
              <p:cNvSpPr>
                <a:spLocks noChangeArrowheads="1"/>
              </p:cNvSpPr>
              <p:nvPr/>
            </p:nvSpPr>
            <p:spPr bwMode="auto">
              <a:xfrm>
                <a:off x="-4" y="194"/>
                <a:ext cx="698" cy="720"/>
              </a:xfrm>
              <a:custGeom>
                <a:avLst/>
                <a:gdLst>
                  <a:gd name="T0" fmla="*/ 279 w 698"/>
                  <a:gd name="T1" fmla="*/ 315 h 720"/>
                  <a:gd name="T2" fmla="*/ 173 w 698"/>
                  <a:gd name="T3" fmla="*/ 0 h 720"/>
                  <a:gd name="T4" fmla="*/ 349 w 698"/>
                  <a:gd name="T5" fmla="*/ 263 h 720"/>
                  <a:gd name="T6" fmla="*/ 519 w 698"/>
                  <a:gd name="T7" fmla="*/ 0 h 720"/>
                  <a:gd name="T8" fmla="*/ 415 w 698"/>
                  <a:gd name="T9" fmla="*/ 315 h 720"/>
                  <a:gd name="T10" fmla="*/ 697 w 698"/>
                  <a:gd name="T11" fmla="*/ 360 h 720"/>
                  <a:gd name="T12" fmla="*/ 413 w 698"/>
                  <a:gd name="T13" fmla="*/ 403 h 720"/>
                  <a:gd name="T14" fmla="*/ 519 w 698"/>
                  <a:gd name="T15" fmla="*/ 719 h 720"/>
                  <a:gd name="T16" fmla="*/ 349 w 698"/>
                  <a:gd name="T17" fmla="*/ 455 h 720"/>
                  <a:gd name="T18" fmla="*/ 173 w 698"/>
                  <a:gd name="T19" fmla="*/ 719 h 720"/>
                  <a:gd name="T20" fmla="*/ 278 w 698"/>
                  <a:gd name="T21" fmla="*/ 407 h 720"/>
                  <a:gd name="T22" fmla="*/ 0 w 698"/>
                  <a:gd name="T23" fmla="*/ 360 h 720"/>
                  <a:gd name="T24" fmla="*/ 279 w 698"/>
                  <a:gd name="T25" fmla="*/ 315 h 7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98"/>
                  <a:gd name="T40" fmla="*/ 0 h 720"/>
                  <a:gd name="T41" fmla="*/ 698 w 698"/>
                  <a:gd name="T42" fmla="*/ 720 h 72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98" h="720">
                    <a:moveTo>
                      <a:pt x="279" y="315"/>
                    </a:moveTo>
                    <a:lnTo>
                      <a:pt x="173" y="0"/>
                    </a:lnTo>
                    <a:lnTo>
                      <a:pt x="349" y="263"/>
                    </a:lnTo>
                    <a:lnTo>
                      <a:pt x="519" y="0"/>
                    </a:lnTo>
                    <a:lnTo>
                      <a:pt x="415" y="315"/>
                    </a:lnTo>
                    <a:lnTo>
                      <a:pt x="697" y="360"/>
                    </a:lnTo>
                    <a:lnTo>
                      <a:pt x="413" y="403"/>
                    </a:lnTo>
                    <a:lnTo>
                      <a:pt x="519" y="719"/>
                    </a:lnTo>
                    <a:lnTo>
                      <a:pt x="349" y="455"/>
                    </a:lnTo>
                    <a:lnTo>
                      <a:pt x="173" y="719"/>
                    </a:lnTo>
                    <a:lnTo>
                      <a:pt x="278" y="407"/>
                    </a:lnTo>
                    <a:lnTo>
                      <a:pt x="0" y="360"/>
                    </a:lnTo>
                    <a:lnTo>
                      <a:pt x="279" y="315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5" name="Freeform 8"/>
              <p:cNvSpPr>
                <a:spLocks noChangeArrowheads="1"/>
              </p:cNvSpPr>
              <p:nvPr/>
            </p:nvSpPr>
            <p:spPr bwMode="auto">
              <a:xfrm>
                <a:off x="99" y="212"/>
                <a:ext cx="493" cy="685"/>
              </a:xfrm>
              <a:custGeom>
                <a:avLst/>
                <a:gdLst>
                  <a:gd name="T0" fmla="*/ 0 w 493"/>
                  <a:gd name="T1" fmla="*/ 173 h 685"/>
                  <a:gd name="T2" fmla="*/ 223 w 493"/>
                  <a:gd name="T3" fmla="*/ 295 h 685"/>
                  <a:gd name="T4" fmla="*/ 246 w 493"/>
                  <a:gd name="T5" fmla="*/ 0 h 685"/>
                  <a:gd name="T6" fmla="*/ 268 w 493"/>
                  <a:gd name="T7" fmla="*/ 295 h 685"/>
                  <a:gd name="T8" fmla="*/ 490 w 493"/>
                  <a:gd name="T9" fmla="*/ 169 h 685"/>
                  <a:gd name="T10" fmla="*/ 290 w 493"/>
                  <a:gd name="T11" fmla="*/ 343 h 685"/>
                  <a:gd name="T12" fmla="*/ 492 w 493"/>
                  <a:gd name="T13" fmla="*/ 514 h 685"/>
                  <a:gd name="T14" fmla="*/ 268 w 493"/>
                  <a:gd name="T15" fmla="*/ 390 h 685"/>
                  <a:gd name="T16" fmla="*/ 246 w 493"/>
                  <a:gd name="T17" fmla="*/ 684 h 685"/>
                  <a:gd name="T18" fmla="*/ 223 w 493"/>
                  <a:gd name="T19" fmla="*/ 390 h 685"/>
                  <a:gd name="T20" fmla="*/ 0 w 493"/>
                  <a:gd name="T21" fmla="*/ 514 h 685"/>
                  <a:gd name="T22" fmla="*/ 201 w 493"/>
                  <a:gd name="T23" fmla="*/ 343 h 685"/>
                  <a:gd name="T24" fmla="*/ 0 w 493"/>
                  <a:gd name="T25" fmla="*/ 173 h 6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93"/>
                  <a:gd name="T40" fmla="*/ 0 h 685"/>
                  <a:gd name="T41" fmla="*/ 493 w 493"/>
                  <a:gd name="T42" fmla="*/ 685 h 68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93" h="685">
                    <a:moveTo>
                      <a:pt x="0" y="173"/>
                    </a:moveTo>
                    <a:lnTo>
                      <a:pt x="223" y="295"/>
                    </a:lnTo>
                    <a:lnTo>
                      <a:pt x="246" y="0"/>
                    </a:lnTo>
                    <a:lnTo>
                      <a:pt x="268" y="295"/>
                    </a:lnTo>
                    <a:lnTo>
                      <a:pt x="490" y="169"/>
                    </a:lnTo>
                    <a:lnTo>
                      <a:pt x="290" y="343"/>
                    </a:lnTo>
                    <a:lnTo>
                      <a:pt x="492" y="514"/>
                    </a:lnTo>
                    <a:lnTo>
                      <a:pt x="268" y="390"/>
                    </a:lnTo>
                    <a:lnTo>
                      <a:pt x="246" y="684"/>
                    </a:lnTo>
                    <a:lnTo>
                      <a:pt x="223" y="390"/>
                    </a:lnTo>
                    <a:lnTo>
                      <a:pt x="0" y="514"/>
                    </a:lnTo>
                    <a:lnTo>
                      <a:pt x="201" y="343"/>
                    </a:lnTo>
                    <a:lnTo>
                      <a:pt x="0" y="17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6" name="Freeform 9"/>
              <p:cNvSpPr>
                <a:spLocks noChangeArrowheads="1"/>
              </p:cNvSpPr>
              <p:nvPr/>
            </p:nvSpPr>
            <p:spPr bwMode="auto">
              <a:xfrm>
                <a:off x="283" y="467"/>
                <a:ext cx="124" cy="173"/>
              </a:xfrm>
              <a:custGeom>
                <a:avLst/>
                <a:gdLst>
                  <a:gd name="T0" fmla="*/ 0 w 124"/>
                  <a:gd name="T1" fmla="*/ 42 h 173"/>
                  <a:gd name="T2" fmla="*/ 51 w 124"/>
                  <a:gd name="T3" fmla="*/ 63 h 173"/>
                  <a:gd name="T4" fmla="*/ 61 w 124"/>
                  <a:gd name="T5" fmla="*/ 0 h 173"/>
                  <a:gd name="T6" fmla="*/ 71 w 124"/>
                  <a:gd name="T7" fmla="*/ 63 h 173"/>
                  <a:gd name="T8" fmla="*/ 123 w 124"/>
                  <a:gd name="T9" fmla="*/ 42 h 173"/>
                  <a:gd name="T10" fmla="*/ 83 w 124"/>
                  <a:gd name="T11" fmla="*/ 86 h 173"/>
                  <a:gd name="T12" fmla="*/ 123 w 124"/>
                  <a:gd name="T13" fmla="*/ 128 h 173"/>
                  <a:gd name="T14" fmla="*/ 71 w 124"/>
                  <a:gd name="T15" fmla="*/ 108 h 173"/>
                  <a:gd name="T16" fmla="*/ 61 w 124"/>
                  <a:gd name="T17" fmla="*/ 172 h 173"/>
                  <a:gd name="T18" fmla="*/ 51 w 124"/>
                  <a:gd name="T19" fmla="*/ 108 h 173"/>
                  <a:gd name="T20" fmla="*/ 0 w 124"/>
                  <a:gd name="T21" fmla="*/ 128 h 173"/>
                  <a:gd name="T22" fmla="*/ 39 w 124"/>
                  <a:gd name="T23" fmla="*/ 86 h 173"/>
                  <a:gd name="T24" fmla="*/ 0 w 124"/>
                  <a:gd name="T25" fmla="*/ 42 h 17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4"/>
                  <a:gd name="T40" fmla="*/ 0 h 173"/>
                  <a:gd name="T41" fmla="*/ 124 w 124"/>
                  <a:gd name="T42" fmla="*/ 173 h 17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4" h="173">
                    <a:moveTo>
                      <a:pt x="0" y="42"/>
                    </a:moveTo>
                    <a:lnTo>
                      <a:pt x="51" y="63"/>
                    </a:lnTo>
                    <a:lnTo>
                      <a:pt x="61" y="0"/>
                    </a:lnTo>
                    <a:lnTo>
                      <a:pt x="71" y="63"/>
                    </a:lnTo>
                    <a:lnTo>
                      <a:pt x="123" y="42"/>
                    </a:lnTo>
                    <a:lnTo>
                      <a:pt x="83" y="86"/>
                    </a:lnTo>
                    <a:lnTo>
                      <a:pt x="123" y="128"/>
                    </a:lnTo>
                    <a:lnTo>
                      <a:pt x="71" y="108"/>
                    </a:lnTo>
                    <a:lnTo>
                      <a:pt x="61" y="172"/>
                    </a:lnTo>
                    <a:lnTo>
                      <a:pt x="51" y="108"/>
                    </a:lnTo>
                    <a:lnTo>
                      <a:pt x="0" y="128"/>
                    </a:lnTo>
                    <a:lnTo>
                      <a:pt x="39" y="86"/>
                    </a:lnTo>
                    <a:lnTo>
                      <a:pt x="0" y="42"/>
                    </a:lnTo>
                  </a:path>
                </a:pathLst>
              </a:custGeom>
              <a:solidFill>
                <a:srgbClr val="F9F9F9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3795" name="Text Box 11"/>
          <p:cNvSpPr txBox="1">
            <a:spLocks noChangeArrowheads="1"/>
          </p:cNvSpPr>
          <p:nvPr/>
        </p:nvSpPr>
        <p:spPr bwMode="auto">
          <a:xfrm>
            <a:off x="1416050" y="1797050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400">
              <a:ea typeface="楷体_GB2312" pitchFamily="49" charset="-122"/>
            </a:endParaRPr>
          </a:p>
        </p:txBody>
      </p:sp>
      <p:sp>
        <p:nvSpPr>
          <p:cNvPr id="33796" name="Rectangle 11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06625" y="1617664"/>
            <a:ext cx="8066088" cy="404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1600" dirty="0">
                <a:solidFill>
                  <a:srgbClr val="1A1C38"/>
                </a:solidFill>
              </a:rPr>
              <a:t>   名称             </a:t>
            </a:r>
            <a:r>
              <a:rPr lang="zh-CN" altLang="en-US" sz="1600" dirty="0" smtClean="0">
                <a:solidFill>
                  <a:srgbClr val="1A1C38"/>
                </a:solidFill>
              </a:rPr>
              <a:t> </a:t>
            </a:r>
            <a:r>
              <a:rPr lang="en-US" altLang="zh-CN" sz="1600" dirty="0" smtClean="0">
                <a:solidFill>
                  <a:srgbClr val="1A1C38"/>
                </a:solidFill>
              </a:rPr>
              <a:t>	</a:t>
            </a:r>
            <a:r>
              <a:rPr lang="zh-CN" altLang="en-US" sz="1600" dirty="0" smtClean="0">
                <a:solidFill>
                  <a:srgbClr val="1A1C38"/>
                </a:solidFill>
              </a:rPr>
              <a:t>                </a:t>
            </a:r>
            <a:r>
              <a:rPr lang="zh-CN" altLang="en-US" sz="1600" dirty="0">
                <a:solidFill>
                  <a:srgbClr val="1A1C38"/>
                </a:solidFill>
              </a:rPr>
              <a:t>元件名称                              所属元件库</a:t>
            </a:r>
          </a:p>
          <a:p>
            <a:pPr>
              <a:buNone/>
            </a:pPr>
            <a:r>
              <a:rPr lang="zh-CN" altLang="en-US" sz="1600" dirty="0" smtClean="0">
                <a:solidFill>
                  <a:srgbClr val="1A1C38"/>
                </a:solidFill>
              </a:rPr>
              <a:t>直插电阻</a:t>
            </a:r>
            <a:r>
              <a:rPr lang="en-US" altLang="zh-CN" sz="1600" dirty="0" smtClean="0">
                <a:solidFill>
                  <a:srgbClr val="1A1C38"/>
                </a:solidFill>
              </a:rPr>
              <a:t>: 		</a:t>
            </a:r>
            <a:r>
              <a:rPr lang="en-US" altLang="zh-CN" sz="1600" dirty="0" err="1" smtClean="0">
                <a:solidFill>
                  <a:srgbClr val="1A1C38"/>
                </a:solidFill>
              </a:rPr>
              <a:t>LM324M</a:t>
            </a:r>
            <a:r>
              <a:rPr lang="en-US" altLang="zh-CN" sz="1600" dirty="0" smtClean="0">
                <a:solidFill>
                  <a:srgbClr val="1A1C38"/>
                </a:solidFill>
              </a:rPr>
              <a:t>                    </a:t>
            </a:r>
            <a:r>
              <a:rPr lang="en-US" altLang="zh-CN" sz="1600" dirty="0" err="1" smtClean="0"/>
              <a:t>NSC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Amplifier.IntLib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电位器</a:t>
            </a:r>
            <a:r>
              <a:rPr lang="en-US" altLang="zh-CN" sz="1600" dirty="0" err="1" smtClean="0"/>
              <a:t>R14</a:t>
            </a: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Rpot</a:t>
            </a:r>
            <a:r>
              <a:rPr lang="en-US" altLang="zh-CN" sz="1600" dirty="0" smtClean="0"/>
              <a:t>		Miscellaneous Devices</a:t>
            </a:r>
          </a:p>
          <a:p>
            <a:pPr>
              <a:buNone/>
            </a:pPr>
            <a:r>
              <a:rPr lang="zh-CN" altLang="en-US" sz="1600" dirty="0"/>
              <a:t>按键</a:t>
            </a:r>
            <a:r>
              <a:rPr lang="en-US" altLang="zh-CN" sz="1600" dirty="0" err="1"/>
              <a:t>S2</a:t>
            </a:r>
            <a:r>
              <a:rPr lang="en-US" altLang="zh-CN" sz="1600" dirty="0"/>
              <a:t>-3			SW-</a:t>
            </a:r>
            <a:r>
              <a:rPr lang="en-US" altLang="zh-CN" sz="1600" dirty="0" err="1"/>
              <a:t>PB</a:t>
            </a:r>
            <a:r>
              <a:rPr lang="en-US" altLang="zh-CN" sz="1600" dirty="0"/>
              <a:t>		Miscellaneous Devices</a:t>
            </a:r>
          </a:p>
          <a:p>
            <a:pPr>
              <a:buNone/>
            </a:pPr>
            <a:r>
              <a:rPr lang="zh-CN" altLang="en-US" sz="1600" dirty="0" smtClean="0"/>
              <a:t>测试点</a:t>
            </a:r>
            <a:r>
              <a:rPr lang="en-US" altLang="zh-CN" sz="1600" dirty="0" err="1" smtClean="0"/>
              <a:t>T1-T5</a:t>
            </a:r>
            <a:r>
              <a:rPr lang="en-US" altLang="zh-CN" sz="1600" dirty="0" smtClean="0"/>
              <a:t>		Test		</a:t>
            </a:r>
            <a:r>
              <a:rPr lang="en-US" altLang="zh-CN" sz="1600" dirty="0">
                <a:solidFill>
                  <a:srgbClr val="1A1C38"/>
                </a:solidFill>
              </a:rPr>
              <a:t> </a:t>
            </a:r>
            <a:r>
              <a:rPr lang="en-US" altLang="zh-CN" sz="1600" dirty="0" err="1" smtClean="0">
                <a:solidFill>
                  <a:srgbClr val="1A1C38"/>
                </a:solidFill>
              </a:rPr>
              <a:t>EPL</a:t>
            </a:r>
            <a:r>
              <a:rPr lang="en-US" altLang="zh-CN" sz="1600" dirty="0" smtClean="0">
                <a:solidFill>
                  <a:srgbClr val="1A1C38"/>
                </a:solidFill>
              </a:rPr>
              <a:t> </a:t>
            </a:r>
            <a:r>
              <a:rPr lang="en-US" altLang="zh-CN" sz="1600" dirty="0" err="1">
                <a:solidFill>
                  <a:srgbClr val="1A1C38"/>
                </a:solidFill>
              </a:rPr>
              <a:t>Scblib</a:t>
            </a:r>
            <a:r>
              <a:rPr lang="en-US" altLang="zh-CN" sz="1600" dirty="0">
                <a:solidFill>
                  <a:srgbClr val="1A1C38"/>
                </a:solidFill>
              </a:rPr>
              <a:t> (</a:t>
            </a:r>
            <a:r>
              <a:rPr lang="zh-CN" altLang="en-US" sz="1600" dirty="0">
                <a:solidFill>
                  <a:srgbClr val="1A1C38"/>
                </a:solidFill>
              </a:rPr>
              <a:t>自已设计</a:t>
            </a:r>
            <a:r>
              <a:rPr lang="en-US" altLang="zh-CN" sz="1600" dirty="0">
                <a:solidFill>
                  <a:srgbClr val="1A1C38"/>
                </a:solidFill>
              </a:rPr>
              <a:t>)</a:t>
            </a:r>
            <a:endParaRPr lang="zh-CN" altLang="en-US" sz="1600" dirty="0">
              <a:solidFill>
                <a:srgbClr val="1A1C38"/>
              </a:solidFill>
            </a:endParaRPr>
          </a:p>
          <a:p>
            <a:pPr>
              <a:buNone/>
            </a:pPr>
            <a:r>
              <a:rPr lang="zh-CN" altLang="en-US" sz="1600" dirty="0" smtClean="0"/>
              <a:t>固定孔</a:t>
            </a:r>
            <a:r>
              <a:rPr lang="en-US" altLang="zh-CN" sz="1600" dirty="0" err="1" smtClean="0"/>
              <a:t>LS1</a:t>
            </a:r>
            <a:r>
              <a:rPr lang="en-US" altLang="zh-CN" sz="1600" dirty="0" smtClean="0"/>
              <a:t>-4		Test		</a:t>
            </a:r>
            <a:r>
              <a:rPr lang="en-US" altLang="zh-CN" sz="1600" dirty="0">
                <a:solidFill>
                  <a:srgbClr val="1A1C38"/>
                </a:solidFill>
              </a:rPr>
              <a:t> </a:t>
            </a:r>
            <a:r>
              <a:rPr lang="en-US" altLang="zh-CN" sz="1600" dirty="0" err="1" smtClean="0">
                <a:solidFill>
                  <a:srgbClr val="1A1C38"/>
                </a:solidFill>
              </a:rPr>
              <a:t>EPL</a:t>
            </a:r>
            <a:r>
              <a:rPr lang="en-US" altLang="zh-CN" sz="1600" dirty="0" smtClean="0">
                <a:solidFill>
                  <a:srgbClr val="1A1C38"/>
                </a:solidFill>
              </a:rPr>
              <a:t> </a:t>
            </a:r>
            <a:r>
              <a:rPr lang="en-US" altLang="zh-CN" sz="1600" dirty="0" err="1">
                <a:solidFill>
                  <a:srgbClr val="1A1C38"/>
                </a:solidFill>
              </a:rPr>
              <a:t>Scblib</a:t>
            </a:r>
            <a:r>
              <a:rPr lang="en-US" altLang="zh-CN" sz="1600" dirty="0">
                <a:solidFill>
                  <a:srgbClr val="1A1C38"/>
                </a:solidFill>
              </a:rPr>
              <a:t> (</a:t>
            </a:r>
            <a:r>
              <a:rPr lang="zh-CN" altLang="en-US" sz="1600" dirty="0">
                <a:solidFill>
                  <a:srgbClr val="1A1C38"/>
                </a:solidFill>
              </a:rPr>
              <a:t>自已设计</a:t>
            </a:r>
            <a:r>
              <a:rPr lang="en-US" altLang="zh-CN" sz="1600" dirty="0" smtClean="0">
                <a:solidFill>
                  <a:srgbClr val="1A1C38"/>
                </a:solidFill>
              </a:rPr>
              <a:t>)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语音芯片</a:t>
            </a:r>
            <a:r>
              <a:rPr lang="en-US" altLang="zh-CN" sz="1600" dirty="0" err="1" smtClean="0"/>
              <a:t>NY3P065</a:t>
            </a:r>
            <a:r>
              <a:rPr lang="en-US" altLang="zh-CN" sz="1600" dirty="0" smtClean="0"/>
              <a:t>		SOUND		</a:t>
            </a:r>
            <a:r>
              <a:rPr lang="en-US" altLang="zh-CN" sz="1600" dirty="0">
                <a:solidFill>
                  <a:srgbClr val="1A1C38"/>
                </a:solidFill>
              </a:rPr>
              <a:t> </a:t>
            </a:r>
            <a:r>
              <a:rPr lang="en-US" altLang="zh-CN" sz="1600" dirty="0" err="1" smtClean="0">
                <a:solidFill>
                  <a:srgbClr val="1A1C38"/>
                </a:solidFill>
              </a:rPr>
              <a:t>EPL</a:t>
            </a:r>
            <a:r>
              <a:rPr lang="en-US" altLang="zh-CN" sz="1600" dirty="0" smtClean="0">
                <a:solidFill>
                  <a:srgbClr val="1A1C38"/>
                </a:solidFill>
              </a:rPr>
              <a:t> </a:t>
            </a:r>
            <a:r>
              <a:rPr lang="en-US" altLang="zh-CN" sz="1600" dirty="0" err="1">
                <a:solidFill>
                  <a:srgbClr val="1A1C38"/>
                </a:solidFill>
              </a:rPr>
              <a:t>Scblib</a:t>
            </a:r>
            <a:r>
              <a:rPr lang="en-US" altLang="zh-CN" sz="1600" dirty="0">
                <a:solidFill>
                  <a:srgbClr val="1A1C38"/>
                </a:solidFill>
              </a:rPr>
              <a:t> (</a:t>
            </a:r>
            <a:r>
              <a:rPr lang="zh-CN" altLang="en-US" sz="1600" dirty="0">
                <a:solidFill>
                  <a:srgbClr val="1A1C38"/>
                </a:solidFill>
              </a:rPr>
              <a:t>自已设计</a:t>
            </a:r>
            <a:r>
              <a:rPr lang="en-US" altLang="zh-CN" sz="1600" dirty="0">
                <a:solidFill>
                  <a:srgbClr val="1A1C38"/>
                </a:solidFill>
              </a:rPr>
              <a:t>)</a:t>
            </a:r>
            <a:endParaRPr lang="zh-CN" altLang="en-US" sz="1600" dirty="0">
              <a:solidFill>
                <a:srgbClr val="1A1C38"/>
              </a:solidFill>
            </a:endParaRPr>
          </a:p>
          <a:p>
            <a:pPr>
              <a:buNone/>
            </a:pPr>
            <a:r>
              <a:rPr lang="zh-CN" altLang="en-US" sz="1600" dirty="0" smtClean="0"/>
              <a:t>数码管</a:t>
            </a:r>
            <a:r>
              <a:rPr lang="en-US" altLang="zh-CN" sz="1600" dirty="0" err="1" smtClean="0"/>
              <a:t>U2</a:t>
            </a:r>
            <a:r>
              <a:rPr lang="en-US" altLang="zh-CN" sz="1600" dirty="0" smtClean="0"/>
              <a:t>			DIS		</a:t>
            </a:r>
            <a:r>
              <a:rPr lang="en-US" altLang="zh-CN" sz="1600" dirty="0">
                <a:solidFill>
                  <a:srgbClr val="1A1C38"/>
                </a:solidFill>
              </a:rPr>
              <a:t> </a:t>
            </a:r>
            <a:r>
              <a:rPr lang="en-US" altLang="zh-CN" sz="1600" dirty="0" err="1" smtClean="0">
                <a:solidFill>
                  <a:srgbClr val="1A1C38"/>
                </a:solidFill>
              </a:rPr>
              <a:t>EPL</a:t>
            </a:r>
            <a:r>
              <a:rPr lang="en-US" altLang="zh-CN" sz="1600" dirty="0" smtClean="0">
                <a:solidFill>
                  <a:srgbClr val="1A1C38"/>
                </a:solidFill>
              </a:rPr>
              <a:t> </a:t>
            </a:r>
            <a:r>
              <a:rPr lang="en-US" altLang="zh-CN" sz="1600" dirty="0" err="1">
                <a:solidFill>
                  <a:srgbClr val="1A1C38"/>
                </a:solidFill>
              </a:rPr>
              <a:t>Scblib</a:t>
            </a:r>
            <a:r>
              <a:rPr lang="en-US" altLang="zh-CN" sz="1600" dirty="0">
                <a:solidFill>
                  <a:srgbClr val="1A1C38"/>
                </a:solidFill>
              </a:rPr>
              <a:t> (</a:t>
            </a:r>
            <a:r>
              <a:rPr lang="zh-CN" altLang="en-US" sz="1600" dirty="0">
                <a:solidFill>
                  <a:srgbClr val="1A1C38"/>
                </a:solidFill>
              </a:rPr>
              <a:t>自已设计</a:t>
            </a:r>
            <a:r>
              <a:rPr lang="en-US" altLang="zh-CN" sz="1600" dirty="0">
                <a:solidFill>
                  <a:srgbClr val="1A1C38"/>
                </a:solidFill>
              </a:rPr>
              <a:t>)</a:t>
            </a:r>
            <a:endParaRPr lang="zh-CN" altLang="en-US" sz="1600" dirty="0">
              <a:solidFill>
                <a:srgbClr val="1A1C38"/>
              </a:solidFill>
            </a:endParaRPr>
          </a:p>
        </p:txBody>
      </p:sp>
      <p:sp>
        <p:nvSpPr>
          <p:cNvPr id="33797" name="Rectangle 14"/>
          <p:cNvSpPr>
            <a:spLocks noChangeArrowheads="1"/>
          </p:cNvSpPr>
          <p:nvPr/>
        </p:nvSpPr>
        <p:spPr bwMode="auto">
          <a:xfrm>
            <a:off x="2782888" y="188913"/>
            <a:ext cx="41068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>
                <a:solidFill>
                  <a:srgbClr val="0000FF"/>
                </a:solidFill>
                <a:latin typeface="宋体" panose="02010600030101010101" pitchFamily="2" charset="-122"/>
              </a:rPr>
              <a:t>电路原理图设计</a:t>
            </a:r>
          </a:p>
        </p:txBody>
      </p:sp>
    </p:spTree>
    <p:extLst>
      <p:ext uri="{BB962C8B-B14F-4D97-AF65-F5344CB8AC3E}">
        <p14:creationId xmlns:p14="http://schemas.microsoft.com/office/powerpoint/2010/main" val="300187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B081">
  <a:themeElements>
    <a:clrScheme name="B081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二级标题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34" charset="-127"/>
            <a:ea typeface="Gulim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34" charset="-127"/>
            <a:ea typeface="Gulim" panose="020B0600000101010101" pitchFamily="34" charset="-127"/>
          </a:defRPr>
        </a:defPPr>
      </a:lstStyle>
    </a:lnDef>
  </a:objectDefaults>
  <a:extraClrSchemeLst>
    <a:extraClrScheme>
      <a:clrScheme name="B08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8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8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8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8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8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8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</TotalTime>
  <Words>446</Words>
  <Application>Microsoft Office PowerPoint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Gulim</vt:lpstr>
      <vt:lpstr>等线</vt:lpstr>
      <vt:lpstr>等线 Light</vt:lpstr>
      <vt:lpstr>楷体_GB2312</vt:lpstr>
      <vt:lpstr>宋体</vt:lpstr>
      <vt:lpstr>-머리정체B</vt:lpstr>
      <vt:lpstr>Arial</vt:lpstr>
      <vt:lpstr>Times New Roman</vt:lpstr>
      <vt:lpstr>Wingdings</vt:lpstr>
      <vt:lpstr>3_B081</vt:lpstr>
      <vt:lpstr>自定义设计方案</vt:lpstr>
      <vt:lpstr>印刷电路板的设计</vt:lpstr>
      <vt:lpstr>1.项目2原理图设计-----心形灯 全图</vt:lpstr>
      <vt:lpstr>项目2原理图-1</vt:lpstr>
      <vt:lpstr>项目2原理图-2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芮</dc:creator>
  <cp:lastModifiedBy>Jason-LP</cp:lastModifiedBy>
  <cp:revision>178</cp:revision>
  <dcterms:created xsi:type="dcterms:W3CDTF">2023-06-01T21:38:12Z</dcterms:created>
  <dcterms:modified xsi:type="dcterms:W3CDTF">2024-03-04T02:04:24Z</dcterms:modified>
</cp:coreProperties>
</file>