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5" r:id="rId9"/>
    <p:sldId id="262" r:id="rId10"/>
    <p:sldId id="263" r:id="rId11"/>
    <p:sldId id="266" r:id="rId12"/>
    <p:sldId id="267" r:id="rId13"/>
  </p:sldIdLst>
  <p:sldSz cx="18288000" cy="10287000"/>
  <p:notesSz cx="6858000" cy="9144000"/>
  <p:embeddedFontLst>
    <p:embeddedFont>
      <p:font typeface="Akhbar MT" pitchFamily="2" charset="-78"/>
      <p:regular r:id="rId14"/>
      <p:bold r:id="rId15"/>
    </p:embeddedFont>
    <p:embeddedFont>
      <p:font typeface="Nirmala Text Semilight" panose="020B0402040204020203" pitchFamily="34" charset="0"/>
      <p:regular r:id="rId16"/>
    </p:embeddedFont>
    <p:embeddedFont>
      <p:font typeface="Nirmala UI" panose="020B0502040204020203" pitchFamily="34" charset="0"/>
      <p:regular r:id="rId17"/>
      <p:bold r:id="rId18"/>
    </p:embeddedFont>
    <p:embeddedFont>
      <p:font typeface="Nirmala UI Semilight" panose="020B0402040204020203" pitchFamily="3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نمط ذو نسُق 1 - تميي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نمط متوسط 4 - تميي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66" autoAdjust="0"/>
    <p:restoredTop sz="94622" autoAdjust="0"/>
  </p:normalViewPr>
  <p:slideViewPr>
    <p:cSldViewPr>
      <p:cViewPr varScale="1">
        <p:scale>
          <a:sx n="61" d="100"/>
          <a:sy n="61" d="100"/>
        </p:scale>
        <p:origin x="171" y="3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svg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28700" y="2467270"/>
            <a:ext cx="16585027" cy="2608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68"/>
              </a:lnSpc>
            </a:pPr>
            <a:r>
              <a:rPr lang="en-US" sz="9129" b="1" dirty="0">
                <a:solidFill>
                  <a:srgbClr val="FFFFFF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  <a:sym typeface="Poppins Bold"/>
              </a:rPr>
              <a:t>Customer Behavior Analysis Using Clustering</a:t>
            </a:r>
          </a:p>
        </p:txBody>
      </p:sp>
      <p:sp>
        <p:nvSpPr>
          <p:cNvPr id="5" name="Freeform 5"/>
          <p:cNvSpPr/>
          <p:nvPr/>
        </p:nvSpPr>
        <p:spPr>
          <a:xfrm>
            <a:off x="-744683" y="3428669"/>
            <a:ext cx="5447285" cy="891374"/>
          </a:xfrm>
          <a:custGeom>
            <a:avLst/>
            <a:gdLst/>
            <a:ahLst/>
            <a:cxnLst/>
            <a:rect l="l" t="t" r="r" b="b"/>
            <a:pathLst>
              <a:path w="5447285" h="891374">
                <a:moveTo>
                  <a:pt x="0" y="0"/>
                </a:moveTo>
                <a:lnTo>
                  <a:pt x="5447285" y="0"/>
                </a:lnTo>
                <a:lnTo>
                  <a:pt x="5447285" y="891374"/>
                </a:lnTo>
                <a:lnTo>
                  <a:pt x="0" y="8913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13763324" y="6770189"/>
            <a:ext cx="5447285" cy="891374"/>
          </a:xfrm>
          <a:custGeom>
            <a:avLst/>
            <a:gdLst/>
            <a:ahLst/>
            <a:cxnLst/>
            <a:rect l="l" t="t" r="r" b="b"/>
            <a:pathLst>
              <a:path w="5447285" h="891374">
                <a:moveTo>
                  <a:pt x="5447285" y="891374"/>
                </a:moveTo>
                <a:lnTo>
                  <a:pt x="0" y="891374"/>
                </a:lnTo>
                <a:lnTo>
                  <a:pt x="0" y="0"/>
                </a:lnTo>
                <a:lnTo>
                  <a:pt x="5447285" y="0"/>
                </a:lnTo>
                <a:lnTo>
                  <a:pt x="5447285" y="8913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682852" y="5468439"/>
            <a:ext cx="10922297" cy="4418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0"/>
              </a:lnSpc>
            </a:pPr>
            <a:r>
              <a:rPr lang="en-US" sz="2300" spc="255" dirty="0">
                <a:solidFill>
                  <a:srgbClr val="FFFFFF"/>
                </a:solidFill>
                <a:latin typeface="Nirmala UI Semilight" panose="020B0402040204020203" pitchFamily="34" charset="0"/>
                <a:ea typeface="Nirmala UI Semilight" panose="020B0402040204020203" pitchFamily="34" charset="0"/>
                <a:cs typeface="Nirmala UI Semilight" panose="020B0402040204020203" pitchFamily="34" charset="0"/>
                <a:sym typeface="Poppins"/>
              </a:rPr>
              <a:t>AN UNSUPERVISED LEARNING PROJECT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815151" y="8316544"/>
            <a:ext cx="12010185" cy="6666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11"/>
              </a:lnSpc>
              <a:spcBef>
                <a:spcPct val="0"/>
              </a:spcBef>
            </a:pPr>
            <a:r>
              <a:rPr lang="en-US" sz="4079" dirty="0">
                <a:solidFill>
                  <a:srgbClr val="FFFFFF"/>
                </a:solidFill>
                <a:latin typeface="Nirmala UI" panose="020B0502040204020203" pitchFamily="34" charset="0"/>
                <a:ea typeface="Nirmala UI" panose="020B0502040204020203" pitchFamily="34" charset="0"/>
                <a:cs typeface="Nirmala UI" panose="020B0502040204020203" pitchFamily="34" charset="0"/>
                <a:sym typeface="Poppins"/>
              </a:rPr>
              <a:t>Prepared by: Amani Althobaiti</a:t>
            </a:r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2101D00D-30F6-DB64-1D1C-3BD45840D8B4}"/>
              </a:ext>
            </a:extLst>
          </p:cNvPr>
          <p:cNvSpPr/>
          <p:nvPr/>
        </p:nvSpPr>
        <p:spPr>
          <a:xfrm>
            <a:off x="16302487" y="508356"/>
            <a:ext cx="1631305" cy="957439"/>
          </a:xfrm>
          <a:custGeom>
            <a:avLst/>
            <a:gdLst/>
            <a:ahLst/>
            <a:cxnLst/>
            <a:rect l="l" t="t" r="r" b="b"/>
            <a:pathLst>
              <a:path w="1631305" h="957439">
                <a:moveTo>
                  <a:pt x="0" y="0"/>
                </a:moveTo>
                <a:lnTo>
                  <a:pt x="1631305" y="0"/>
                </a:lnTo>
                <a:lnTo>
                  <a:pt x="1631305" y="957439"/>
                </a:lnTo>
                <a:lnTo>
                  <a:pt x="0" y="9574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236189-C125-C6F7-9CCF-0A9CE736F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BEAC5CC-D95A-DE3C-FC78-1D9B491E5CB9}"/>
              </a:ext>
            </a:extLst>
          </p:cNvPr>
          <p:cNvSpPr/>
          <p:nvPr/>
        </p:nvSpPr>
        <p:spPr>
          <a:xfrm>
            <a:off x="14626071" y="6392440"/>
            <a:ext cx="3657600" cy="871174"/>
          </a:xfrm>
          <a:custGeom>
            <a:avLst/>
            <a:gdLst/>
            <a:ahLst/>
            <a:cxnLst/>
            <a:rect l="l" t="t" r="r" b="b"/>
            <a:pathLst>
              <a:path w="3657600" h="871174">
                <a:moveTo>
                  <a:pt x="0" y="0"/>
                </a:moveTo>
                <a:lnTo>
                  <a:pt x="3657600" y="0"/>
                </a:lnTo>
                <a:lnTo>
                  <a:pt x="3657600" y="871174"/>
                </a:lnTo>
                <a:lnTo>
                  <a:pt x="0" y="8711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478F3E89-9054-2D1F-3109-1211DE5FF752}"/>
              </a:ext>
            </a:extLst>
          </p:cNvPr>
          <p:cNvSpPr/>
          <p:nvPr/>
        </p:nvSpPr>
        <p:spPr>
          <a:xfrm>
            <a:off x="12840715" y="2151930"/>
            <a:ext cx="5447285" cy="891374"/>
          </a:xfrm>
          <a:custGeom>
            <a:avLst/>
            <a:gdLst/>
            <a:ahLst/>
            <a:cxnLst/>
            <a:rect l="l" t="t" r="r" b="b"/>
            <a:pathLst>
              <a:path w="5447285" h="891374">
                <a:moveTo>
                  <a:pt x="0" y="0"/>
                </a:moveTo>
                <a:lnTo>
                  <a:pt x="5447285" y="0"/>
                </a:lnTo>
                <a:lnTo>
                  <a:pt x="5447285" y="891374"/>
                </a:lnTo>
                <a:lnTo>
                  <a:pt x="0" y="8913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8D8CFB7-7B94-C80D-3434-E7D7CBADF3A0}"/>
              </a:ext>
            </a:extLst>
          </p:cNvPr>
          <p:cNvSpPr/>
          <p:nvPr/>
        </p:nvSpPr>
        <p:spPr>
          <a:xfrm>
            <a:off x="16302487" y="508356"/>
            <a:ext cx="1631305" cy="957439"/>
          </a:xfrm>
          <a:custGeom>
            <a:avLst/>
            <a:gdLst/>
            <a:ahLst/>
            <a:cxnLst/>
            <a:rect l="l" t="t" r="r" b="b"/>
            <a:pathLst>
              <a:path w="1631305" h="957439">
                <a:moveTo>
                  <a:pt x="0" y="0"/>
                </a:moveTo>
                <a:lnTo>
                  <a:pt x="1631305" y="0"/>
                </a:lnTo>
                <a:lnTo>
                  <a:pt x="1631305" y="957439"/>
                </a:lnTo>
                <a:lnTo>
                  <a:pt x="0" y="9574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A8E72397-4BC5-A60B-CA04-CD414AB882E3}"/>
              </a:ext>
            </a:extLst>
          </p:cNvPr>
          <p:cNvSpPr txBox="1"/>
          <p:nvPr/>
        </p:nvSpPr>
        <p:spPr>
          <a:xfrm>
            <a:off x="3200400" y="1111852"/>
            <a:ext cx="89154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  <a:cs typeface="Akhbar MT" pitchFamily="2" charset="-78"/>
              </a:rPr>
              <a:t>Dendrogram – Hierarchical </a:t>
            </a:r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Clustering</a:t>
            </a:r>
            <a:endParaRPr lang="ar-SA"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صورة 7" descr="صورة تحتوي على نص, رسم بياني, خطة, لقطة شاشة&#10;&#10;قد يكون المحتوى الذي تم إنشاؤه بواسطة الذكاء الاصطناعي غير صحيح.">
            <a:extLst>
              <a:ext uri="{FF2B5EF4-FFF2-40B4-BE49-F238E27FC236}">
                <a16:creationId xmlns:a16="http://schemas.microsoft.com/office/drawing/2014/main" id="{AE8D35DF-C074-F93D-1147-1EA8CB585F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9515" y="2400300"/>
            <a:ext cx="9217170" cy="5038354"/>
          </a:xfrm>
          <a:prstGeom prst="rect">
            <a:avLst/>
          </a:prstGeom>
        </p:spPr>
      </p:pic>
      <p:sp>
        <p:nvSpPr>
          <p:cNvPr id="10" name="مربع نص 9">
            <a:extLst>
              <a:ext uri="{FF2B5EF4-FFF2-40B4-BE49-F238E27FC236}">
                <a16:creationId xmlns:a16="http://schemas.microsoft.com/office/drawing/2014/main" id="{31B6B8D2-B4E8-7B6B-4C0B-080921CD34A9}"/>
              </a:ext>
            </a:extLst>
          </p:cNvPr>
          <p:cNvSpPr txBox="1"/>
          <p:nvPr/>
        </p:nvSpPr>
        <p:spPr>
          <a:xfrm>
            <a:off x="3276600" y="7882071"/>
            <a:ext cx="8077200" cy="1938992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ar-SA" sz="2400" dirty="0">
                <a:solidFill>
                  <a:schemeClr val="bg2"/>
                </a:solidFill>
                <a:cs typeface="Akhbar MT" pitchFamily="2" charset="-78"/>
              </a:rPr>
              <a:t>الرسم الشجري يعرض كيفية دمج العملاء في عناقيد تدريجية.</a:t>
            </a:r>
            <a:br>
              <a:rPr lang="ar-SA" sz="2400" dirty="0">
                <a:solidFill>
                  <a:schemeClr val="bg2"/>
                </a:solidFill>
                <a:cs typeface="Akhbar MT" pitchFamily="2" charset="-78"/>
              </a:rPr>
            </a:br>
            <a:r>
              <a:rPr lang="ar-SA" sz="2400" dirty="0">
                <a:solidFill>
                  <a:schemeClr val="bg2"/>
                </a:solidFill>
                <a:cs typeface="Akhbar MT" pitchFamily="2" charset="-78"/>
              </a:rPr>
              <a:t>من خلال قطع الشجرة عند مستوى ≈100، نحصل على 3 عناقيد رئيسية واضحة، مما يؤكد ما توصلنا إليه من خوارزمية </a:t>
            </a:r>
            <a:endParaRPr lang="en-US" sz="2400" dirty="0">
              <a:solidFill>
                <a:schemeClr val="bg2"/>
              </a:solidFill>
              <a:cs typeface="Akhbar MT" pitchFamily="2" charset="-78"/>
            </a:endParaRPr>
          </a:p>
          <a:p>
            <a:r>
              <a:rPr lang="en-US" sz="2400" dirty="0" err="1">
                <a:solidFill>
                  <a:schemeClr val="bg2"/>
                </a:solidFill>
                <a:cs typeface="Akhbar MT" pitchFamily="2" charset="-78"/>
              </a:rPr>
              <a:t>KMeans</a:t>
            </a:r>
            <a:r>
              <a:rPr lang="en-US" sz="2400" dirty="0">
                <a:solidFill>
                  <a:schemeClr val="bg2"/>
                </a:solidFill>
                <a:cs typeface="Akhbar MT" pitchFamily="2" charset="-78"/>
              </a:rPr>
              <a:t>.</a:t>
            </a:r>
          </a:p>
          <a:p>
            <a:r>
              <a:rPr lang="ar-SA" sz="2400" dirty="0">
                <a:solidFill>
                  <a:schemeClr val="bg2"/>
                </a:solidFill>
                <a:cs typeface="Akhbar MT" pitchFamily="2" charset="-78"/>
              </a:rPr>
              <a:t>الخط الأفقي عند 100 يحدد عدد العناقيد (نلاحظ 3 تقسيمات رئيسية)</a:t>
            </a:r>
            <a:endParaRPr lang="en-US" sz="2400" dirty="0">
              <a:solidFill>
                <a:schemeClr val="bg2"/>
              </a:solidFill>
              <a:cs typeface="Akhbar MT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68208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DDEDF4-1361-D7AE-FC0B-6F0F95B7D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52CE6A7-46B1-27B3-DA9F-E8D013EC048A}"/>
              </a:ext>
            </a:extLst>
          </p:cNvPr>
          <p:cNvSpPr/>
          <p:nvPr/>
        </p:nvSpPr>
        <p:spPr>
          <a:xfrm>
            <a:off x="14626071" y="6392440"/>
            <a:ext cx="3657600" cy="871174"/>
          </a:xfrm>
          <a:custGeom>
            <a:avLst/>
            <a:gdLst/>
            <a:ahLst/>
            <a:cxnLst/>
            <a:rect l="l" t="t" r="r" b="b"/>
            <a:pathLst>
              <a:path w="3657600" h="871174">
                <a:moveTo>
                  <a:pt x="0" y="0"/>
                </a:moveTo>
                <a:lnTo>
                  <a:pt x="3657600" y="0"/>
                </a:lnTo>
                <a:lnTo>
                  <a:pt x="3657600" y="871174"/>
                </a:lnTo>
                <a:lnTo>
                  <a:pt x="0" y="8711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A79FC237-A7C5-A087-EDF7-C2E3D398B043}"/>
              </a:ext>
            </a:extLst>
          </p:cNvPr>
          <p:cNvSpPr/>
          <p:nvPr/>
        </p:nvSpPr>
        <p:spPr>
          <a:xfrm>
            <a:off x="12649200" y="2577402"/>
            <a:ext cx="5447285" cy="891374"/>
          </a:xfrm>
          <a:custGeom>
            <a:avLst/>
            <a:gdLst/>
            <a:ahLst/>
            <a:cxnLst/>
            <a:rect l="l" t="t" r="r" b="b"/>
            <a:pathLst>
              <a:path w="5447285" h="891374">
                <a:moveTo>
                  <a:pt x="0" y="0"/>
                </a:moveTo>
                <a:lnTo>
                  <a:pt x="5447285" y="0"/>
                </a:lnTo>
                <a:lnTo>
                  <a:pt x="5447285" y="891374"/>
                </a:lnTo>
                <a:lnTo>
                  <a:pt x="0" y="8913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08780A58-EC9B-335D-B91E-C5BADB3A3728}"/>
              </a:ext>
            </a:extLst>
          </p:cNvPr>
          <p:cNvSpPr/>
          <p:nvPr/>
        </p:nvSpPr>
        <p:spPr>
          <a:xfrm>
            <a:off x="16302487" y="508356"/>
            <a:ext cx="1631305" cy="957439"/>
          </a:xfrm>
          <a:custGeom>
            <a:avLst/>
            <a:gdLst/>
            <a:ahLst/>
            <a:cxnLst/>
            <a:rect l="l" t="t" r="r" b="b"/>
            <a:pathLst>
              <a:path w="1631305" h="957439">
                <a:moveTo>
                  <a:pt x="0" y="0"/>
                </a:moveTo>
                <a:lnTo>
                  <a:pt x="1631305" y="0"/>
                </a:lnTo>
                <a:lnTo>
                  <a:pt x="1631305" y="957439"/>
                </a:lnTo>
                <a:lnTo>
                  <a:pt x="0" y="9574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8D3F2098-79FD-9E47-E2C6-0E8C970AB804}"/>
              </a:ext>
            </a:extLst>
          </p:cNvPr>
          <p:cNvSpPr txBox="1"/>
          <p:nvPr/>
        </p:nvSpPr>
        <p:spPr>
          <a:xfrm>
            <a:off x="5715000" y="1073209"/>
            <a:ext cx="6172200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4400" dirty="0">
                <a:solidFill>
                  <a:schemeClr val="accent6">
                    <a:lumMod val="60000"/>
                    <a:lumOff val="40000"/>
                  </a:schemeClr>
                </a:solidFill>
                <a:cs typeface="Akhbar MT" pitchFamily="2" charset="-78"/>
              </a:rPr>
              <a:t>مقارنة وتحليل العناقيد</a:t>
            </a:r>
          </a:p>
        </p:txBody>
      </p:sp>
      <p:graphicFrame>
        <p:nvGraphicFramePr>
          <p:cNvPr id="5" name="جدول 4">
            <a:extLst>
              <a:ext uri="{FF2B5EF4-FFF2-40B4-BE49-F238E27FC236}">
                <a16:creationId xmlns:a16="http://schemas.microsoft.com/office/drawing/2014/main" id="{9D7FC9A5-98FA-8FBC-A4CE-BAD6EE8B3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519954"/>
              </p:ext>
            </p:extLst>
          </p:nvPr>
        </p:nvGraphicFramePr>
        <p:xfrm>
          <a:off x="3200400" y="2989974"/>
          <a:ext cx="8490268" cy="3144125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206819481"/>
                    </a:ext>
                  </a:extLst>
                </a:gridCol>
                <a:gridCol w="1860868">
                  <a:extLst>
                    <a:ext uri="{9D8B030D-6E8A-4147-A177-3AD203B41FA5}">
                      <a16:colId xmlns:a16="http://schemas.microsoft.com/office/drawing/2014/main" val="102349971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9545542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687864860"/>
                    </a:ext>
                  </a:extLst>
                </a:gridCol>
              </a:tblGrid>
              <a:tr h="655026">
                <a:tc>
                  <a:txBody>
                    <a:bodyPr/>
                    <a:lstStyle/>
                    <a:p>
                      <a:r>
                        <a:rPr lang="ar-SA" sz="2400" dirty="0">
                          <a:solidFill>
                            <a:srgbClr val="002060"/>
                          </a:solidFill>
                          <a:cs typeface="Akhbar MT" pitchFamily="2" charset="-78"/>
                        </a:rPr>
                        <a:t>المتغير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cs typeface="Akhbar MT" pitchFamily="2" charset="-78"/>
                        </a:rPr>
                        <a:t>Cluster 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cs typeface="Akhbar MT" pitchFamily="2" charset="-78"/>
                        </a:rPr>
                        <a:t>Cluster 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002060"/>
                          </a:solidFill>
                          <a:cs typeface="Akhbar MT" pitchFamily="2" charset="-78"/>
                        </a:rPr>
                        <a:t>Cluster 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67807"/>
                  </a:ext>
                </a:extLst>
              </a:tr>
              <a:tr h="655026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  <a:cs typeface="Akhbar MT" pitchFamily="2" charset="-78"/>
                        </a:rPr>
                        <a:t>BALANCE</a:t>
                      </a:r>
                      <a:endParaRPr lang="en-US" sz="2400" dirty="0">
                        <a:solidFill>
                          <a:srgbClr val="002060"/>
                        </a:solidFill>
                        <a:cs typeface="Akhbar MT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SA" sz="2400" dirty="0">
                          <a:solidFill>
                            <a:srgbClr val="002060"/>
                          </a:solidFill>
                          <a:cs typeface="Akhbar MT" pitchFamily="2" charset="-78"/>
                        </a:rPr>
                        <a:t>مرتفع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SA" sz="2400" dirty="0">
                          <a:solidFill>
                            <a:srgbClr val="002060"/>
                          </a:solidFill>
                          <a:cs typeface="Akhbar MT" pitchFamily="2" charset="-78"/>
                        </a:rPr>
                        <a:t>منخفض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SA" sz="2400" dirty="0">
                          <a:solidFill>
                            <a:srgbClr val="002060"/>
                          </a:solidFill>
                          <a:cs typeface="Akhbar MT" pitchFamily="2" charset="-78"/>
                        </a:rPr>
                        <a:t>متوسط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5279816"/>
                  </a:ext>
                </a:extLst>
              </a:tr>
              <a:tr h="655026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  <a:cs typeface="Akhbar MT" pitchFamily="2" charset="-78"/>
                        </a:rPr>
                        <a:t>PURCHASES</a:t>
                      </a:r>
                      <a:endParaRPr lang="en-US" sz="2400" dirty="0">
                        <a:solidFill>
                          <a:srgbClr val="002060"/>
                        </a:solidFill>
                        <a:cs typeface="Akhbar MT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SA" sz="2400" dirty="0">
                          <a:solidFill>
                            <a:srgbClr val="002060"/>
                          </a:solidFill>
                          <a:cs typeface="Akhbar MT" pitchFamily="2" charset="-78"/>
                        </a:rPr>
                        <a:t>منخفض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SA" sz="2400" dirty="0">
                          <a:solidFill>
                            <a:srgbClr val="002060"/>
                          </a:solidFill>
                          <a:cs typeface="Akhbar MT" pitchFamily="2" charset="-78"/>
                        </a:rPr>
                        <a:t>متوسط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SA" sz="2400" dirty="0">
                          <a:solidFill>
                            <a:srgbClr val="002060"/>
                          </a:solidFill>
                          <a:cs typeface="Akhbar MT" pitchFamily="2" charset="-78"/>
                        </a:rPr>
                        <a:t>مرتفع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699308"/>
                  </a:ext>
                </a:extLst>
              </a:tr>
              <a:tr h="1179047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2060"/>
                          </a:solidFill>
                          <a:cs typeface="Akhbar MT" pitchFamily="2" charset="-78"/>
                        </a:rPr>
                        <a:t>CASH_ADVANCE</a:t>
                      </a:r>
                      <a:endParaRPr lang="en-US" sz="2400" dirty="0">
                        <a:solidFill>
                          <a:srgbClr val="002060"/>
                        </a:solidFill>
                        <a:cs typeface="Akhbar MT" pitchFamily="2" charset="-7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SA" sz="2400" dirty="0">
                          <a:solidFill>
                            <a:srgbClr val="002060"/>
                          </a:solidFill>
                          <a:cs typeface="Akhbar MT" pitchFamily="2" charset="-78"/>
                        </a:rPr>
                        <a:t>مرتفع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SA" sz="2400" dirty="0">
                          <a:solidFill>
                            <a:srgbClr val="002060"/>
                          </a:solidFill>
                          <a:cs typeface="Akhbar MT" pitchFamily="2" charset="-78"/>
                        </a:rPr>
                        <a:t>منخفض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ar-SA" sz="2400" dirty="0">
                          <a:solidFill>
                            <a:srgbClr val="002060"/>
                          </a:solidFill>
                          <a:cs typeface="Akhbar MT" pitchFamily="2" charset="-78"/>
                        </a:rPr>
                        <a:t>متوسط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769090"/>
                  </a:ext>
                </a:extLst>
              </a:tr>
            </a:tbl>
          </a:graphicData>
        </a:graphic>
      </p:graphicFrame>
      <p:sp>
        <p:nvSpPr>
          <p:cNvPr id="7" name="مربع نص 6">
            <a:extLst>
              <a:ext uri="{FF2B5EF4-FFF2-40B4-BE49-F238E27FC236}">
                <a16:creationId xmlns:a16="http://schemas.microsoft.com/office/drawing/2014/main" id="{04B08F6A-7F59-DD38-7A7D-92BFED27B62F}"/>
              </a:ext>
            </a:extLst>
          </p:cNvPr>
          <p:cNvSpPr txBox="1"/>
          <p:nvPr/>
        </p:nvSpPr>
        <p:spPr>
          <a:xfrm>
            <a:off x="2971800" y="6972300"/>
            <a:ext cx="8001000" cy="2062103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ar-SA" sz="3200" dirty="0">
                <a:solidFill>
                  <a:schemeClr val="bg1"/>
                </a:solidFill>
                <a:cs typeface="Akhbar MT" pitchFamily="2" charset="-78"/>
              </a:rPr>
              <a:t>المجموعة 2: عملاء مرتفعو الشراء.</a:t>
            </a:r>
          </a:p>
          <a:p>
            <a:r>
              <a:rPr lang="ar-SA" sz="3200" dirty="0">
                <a:solidFill>
                  <a:schemeClr val="bg1"/>
                </a:solidFill>
                <a:cs typeface="Akhbar MT" pitchFamily="2" charset="-78"/>
              </a:rPr>
              <a:t>المجموعة 0: يسحبون نقدًا أكثر، لكن مشترياتهم أقل.</a:t>
            </a:r>
          </a:p>
          <a:p>
            <a:r>
              <a:rPr lang="ar-SA" sz="3200" dirty="0">
                <a:solidFill>
                  <a:schemeClr val="bg1"/>
                </a:solidFill>
                <a:cs typeface="Akhbar MT" pitchFamily="2" charset="-78"/>
              </a:rPr>
              <a:t>المجموعة 1: إنفاقهم منخفض في جميع الجوانب.</a:t>
            </a:r>
          </a:p>
          <a:p>
            <a:endParaRPr lang="ar-SA" sz="3200" dirty="0">
              <a:solidFill>
                <a:schemeClr val="bg1"/>
              </a:solidFill>
              <a:cs typeface="Akhbar MT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48658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903972-5B72-77A8-8A01-A167D9288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83E9786-C951-082C-DABB-035F1967E77B}"/>
              </a:ext>
            </a:extLst>
          </p:cNvPr>
          <p:cNvSpPr/>
          <p:nvPr/>
        </p:nvSpPr>
        <p:spPr>
          <a:xfrm>
            <a:off x="14626071" y="6392440"/>
            <a:ext cx="3657600" cy="871174"/>
          </a:xfrm>
          <a:custGeom>
            <a:avLst/>
            <a:gdLst/>
            <a:ahLst/>
            <a:cxnLst/>
            <a:rect l="l" t="t" r="r" b="b"/>
            <a:pathLst>
              <a:path w="3657600" h="871174">
                <a:moveTo>
                  <a:pt x="0" y="0"/>
                </a:moveTo>
                <a:lnTo>
                  <a:pt x="3657600" y="0"/>
                </a:lnTo>
                <a:lnTo>
                  <a:pt x="3657600" y="871174"/>
                </a:lnTo>
                <a:lnTo>
                  <a:pt x="0" y="8711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FE718B70-04A6-FC9B-7B73-C1EE19B7A9D5}"/>
              </a:ext>
            </a:extLst>
          </p:cNvPr>
          <p:cNvSpPr/>
          <p:nvPr/>
        </p:nvSpPr>
        <p:spPr>
          <a:xfrm>
            <a:off x="12649200" y="2577402"/>
            <a:ext cx="5447285" cy="891374"/>
          </a:xfrm>
          <a:custGeom>
            <a:avLst/>
            <a:gdLst/>
            <a:ahLst/>
            <a:cxnLst/>
            <a:rect l="l" t="t" r="r" b="b"/>
            <a:pathLst>
              <a:path w="5447285" h="891374">
                <a:moveTo>
                  <a:pt x="0" y="0"/>
                </a:moveTo>
                <a:lnTo>
                  <a:pt x="5447285" y="0"/>
                </a:lnTo>
                <a:lnTo>
                  <a:pt x="5447285" y="891374"/>
                </a:lnTo>
                <a:lnTo>
                  <a:pt x="0" y="8913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B533EA05-B13F-B7F5-0504-03B868C9C498}"/>
              </a:ext>
            </a:extLst>
          </p:cNvPr>
          <p:cNvSpPr/>
          <p:nvPr/>
        </p:nvSpPr>
        <p:spPr>
          <a:xfrm>
            <a:off x="16302487" y="508356"/>
            <a:ext cx="1631305" cy="957439"/>
          </a:xfrm>
          <a:custGeom>
            <a:avLst/>
            <a:gdLst/>
            <a:ahLst/>
            <a:cxnLst/>
            <a:rect l="l" t="t" r="r" b="b"/>
            <a:pathLst>
              <a:path w="1631305" h="957439">
                <a:moveTo>
                  <a:pt x="0" y="0"/>
                </a:moveTo>
                <a:lnTo>
                  <a:pt x="1631305" y="0"/>
                </a:lnTo>
                <a:lnTo>
                  <a:pt x="1631305" y="957439"/>
                </a:lnTo>
                <a:lnTo>
                  <a:pt x="0" y="9574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3836DA9D-AFAA-89F9-CC66-DA2A74A9B06A}"/>
              </a:ext>
            </a:extLst>
          </p:cNvPr>
          <p:cNvSpPr txBox="1"/>
          <p:nvPr/>
        </p:nvSpPr>
        <p:spPr>
          <a:xfrm>
            <a:off x="3048000" y="1011644"/>
            <a:ext cx="9753600" cy="806374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ar-SA" sz="6000" b="1" dirty="0">
                <a:solidFill>
                  <a:schemeClr val="accent6">
                    <a:lumMod val="60000"/>
                    <a:lumOff val="40000"/>
                  </a:schemeClr>
                </a:solidFill>
                <a:cs typeface="Akhbar MT" pitchFamily="2" charset="-78"/>
              </a:rPr>
              <a:t>النتائج الرئيسية:</a:t>
            </a:r>
            <a:endParaRPr lang="ar-SA" sz="6000" dirty="0">
              <a:solidFill>
                <a:schemeClr val="accent6">
                  <a:lumMod val="60000"/>
                  <a:lumOff val="40000"/>
                </a:schemeClr>
              </a:solidFill>
              <a:cs typeface="Akhbar MT" pitchFamily="2" charset="-78"/>
            </a:endParaRPr>
          </a:p>
          <a:p>
            <a:pPr>
              <a:lnSpc>
                <a:spcPct val="150000"/>
              </a:lnSpc>
            </a:pPr>
            <a:r>
              <a:rPr lang="ar-SA" sz="3200" dirty="0">
                <a:solidFill>
                  <a:schemeClr val="bg1"/>
                </a:solidFill>
                <a:cs typeface="Akhbar MT" pitchFamily="2" charset="-78"/>
              </a:rPr>
              <a:t>تم تصنيف العملاء إلى 3 أنماط سلوكية.</a:t>
            </a:r>
          </a:p>
          <a:p>
            <a:pPr>
              <a:lnSpc>
                <a:spcPct val="150000"/>
              </a:lnSpc>
            </a:pPr>
            <a:r>
              <a:rPr lang="ar-SA" sz="3200" dirty="0">
                <a:solidFill>
                  <a:schemeClr val="bg1"/>
                </a:solidFill>
                <a:cs typeface="Akhbar MT" pitchFamily="2" charset="-78"/>
              </a:rPr>
              <a:t>التجميع يساعد في فهم شرائح العملاء المختلفة:</a:t>
            </a:r>
            <a:br>
              <a:rPr lang="ar-SA" sz="3200" dirty="0">
                <a:solidFill>
                  <a:schemeClr val="bg1"/>
                </a:solidFill>
                <a:cs typeface="Akhbar MT" pitchFamily="2" charset="-78"/>
              </a:rPr>
            </a:br>
            <a:r>
              <a:rPr lang="ar-SA" sz="3200" dirty="0">
                <a:solidFill>
                  <a:schemeClr val="bg1"/>
                </a:solidFill>
                <a:cs typeface="Akhbar MT" pitchFamily="2" charset="-78"/>
              </a:rPr>
              <a:t>من ينفق أكثر؟</a:t>
            </a:r>
            <a:br>
              <a:rPr lang="ar-SA" sz="3200" dirty="0">
                <a:solidFill>
                  <a:schemeClr val="bg1"/>
                </a:solidFill>
                <a:cs typeface="Akhbar MT" pitchFamily="2" charset="-78"/>
              </a:rPr>
            </a:br>
            <a:r>
              <a:rPr lang="ar-SA" sz="3200" dirty="0">
                <a:solidFill>
                  <a:schemeClr val="bg1"/>
                </a:solidFill>
                <a:cs typeface="Akhbar MT" pitchFamily="2" charset="-78"/>
              </a:rPr>
              <a:t>من يستخدم السحب النقدي أكثر؟</a:t>
            </a:r>
            <a:br>
              <a:rPr lang="ar-SA" sz="3200" dirty="0">
                <a:solidFill>
                  <a:schemeClr val="bg1"/>
                </a:solidFill>
                <a:cs typeface="Akhbar MT" pitchFamily="2" charset="-78"/>
              </a:rPr>
            </a:br>
            <a:r>
              <a:rPr lang="ar-SA" sz="3200" dirty="0">
                <a:solidFill>
                  <a:schemeClr val="bg1"/>
                </a:solidFill>
                <a:cs typeface="Akhbar MT" pitchFamily="2" charset="-78"/>
              </a:rPr>
              <a:t>من هم العملاء منخفضو النشاط؟</a:t>
            </a:r>
          </a:p>
          <a:p>
            <a:pPr>
              <a:lnSpc>
                <a:spcPct val="150000"/>
              </a:lnSpc>
            </a:pPr>
            <a:r>
              <a:rPr lang="ar-SA" sz="3200" b="1" dirty="0">
                <a:solidFill>
                  <a:schemeClr val="bg1"/>
                </a:solidFill>
                <a:cs typeface="Akhbar MT" pitchFamily="2" charset="-78"/>
              </a:rPr>
              <a:t>التوصيات المستقبلية:</a:t>
            </a:r>
            <a:endParaRPr lang="ar-SA" sz="3200" dirty="0">
              <a:solidFill>
                <a:schemeClr val="bg1"/>
              </a:solidFill>
              <a:cs typeface="Akhbar MT" pitchFamily="2" charset="-78"/>
            </a:endParaRPr>
          </a:p>
          <a:p>
            <a:pPr>
              <a:lnSpc>
                <a:spcPct val="150000"/>
              </a:lnSpc>
            </a:pPr>
            <a:r>
              <a:rPr lang="ar-SA" sz="3200" dirty="0">
                <a:solidFill>
                  <a:schemeClr val="bg1"/>
                </a:solidFill>
                <a:cs typeface="Akhbar MT" pitchFamily="2" charset="-78"/>
              </a:rPr>
              <a:t>يمكن استهداف كل مجموعة بحملة تسويقية مختلفة.</a:t>
            </a:r>
          </a:p>
          <a:p>
            <a:pPr>
              <a:lnSpc>
                <a:spcPct val="150000"/>
              </a:lnSpc>
            </a:pPr>
            <a:r>
              <a:rPr lang="ar-SA" sz="3200" dirty="0">
                <a:solidFill>
                  <a:schemeClr val="bg1"/>
                </a:solidFill>
                <a:cs typeface="Akhbar MT" pitchFamily="2" charset="-78"/>
              </a:rPr>
              <a:t>يمكن تطبيق هذا التحليل دوريًا لتحديث تصنيفات العملاء.</a:t>
            </a:r>
          </a:p>
          <a:p>
            <a:pPr>
              <a:lnSpc>
                <a:spcPct val="150000"/>
              </a:lnSpc>
            </a:pPr>
            <a:endParaRPr lang="ar-SA" sz="3200" dirty="0">
              <a:solidFill>
                <a:schemeClr val="bg1"/>
              </a:solidFill>
              <a:cs typeface="Akhbar MT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41258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477552" y="2155331"/>
            <a:ext cx="5246370" cy="5246370"/>
            <a:chOff x="0" y="0"/>
            <a:chExt cx="739505" cy="73950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39505" cy="739505"/>
            </a:xfrm>
            <a:custGeom>
              <a:avLst/>
              <a:gdLst/>
              <a:ahLst/>
              <a:cxnLst/>
              <a:rect l="l" t="t" r="r" b="b"/>
              <a:pathLst>
                <a:path w="739505" h="739505">
                  <a:moveTo>
                    <a:pt x="106248" y="0"/>
                  </a:moveTo>
                  <a:lnTo>
                    <a:pt x="633256" y="0"/>
                  </a:lnTo>
                  <a:cubicBezTo>
                    <a:pt x="691936" y="0"/>
                    <a:pt x="739505" y="47569"/>
                    <a:pt x="739505" y="106248"/>
                  </a:cubicBezTo>
                  <a:lnTo>
                    <a:pt x="739505" y="633256"/>
                  </a:lnTo>
                  <a:cubicBezTo>
                    <a:pt x="739505" y="661435"/>
                    <a:pt x="728311" y="688460"/>
                    <a:pt x="708385" y="708385"/>
                  </a:cubicBezTo>
                  <a:cubicBezTo>
                    <a:pt x="688460" y="728311"/>
                    <a:pt x="661435" y="739505"/>
                    <a:pt x="633256" y="739505"/>
                  </a:cubicBezTo>
                  <a:lnTo>
                    <a:pt x="106248" y="739505"/>
                  </a:lnTo>
                  <a:cubicBezTo>
                    <a:pt x="78070" y="739505"/>
                    <a:pt x="51045" y="728311"/>
                    <a:pt x="31119" y="708385"/>
                  </a:cubicBezTo>
                  <a:cubicBezTo>
                    <a:pt x="11194" y="688460"/>
                    <a:pt x="0" y="661435"/>
                    <a:pt x="0" y="633256"/>
                  </a:cubicBezTo>
                  <a:lnTo>
                    <a:pt x="0" y="106248"/>
                  </a:lnTo>
                  <a:cubicBezTo>
                    <a:pt x="0" y="78070"/>
                    <a:pt x="11194" y="51045"/>
                    <a:pt x="31119" y="31119"/>
                  </a:cubicBezTo>
                  <a:cubicBezTo>
                    <a:pt x="51045" y="11194"/>
                    <a:pt x="78070" y="0"/>
                    <a:pt x="106248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C131D">
                    <a:alpha val="100000"/>
                  </a:srgbClr>
                </a:gs>
                <a:gs pos="100000">
                  <a:srgbClr val="0F2E4A">
                    <a:alpha val="100000"/>
                  </a:srgbClr>
                </a:gs>
              </a:gsLst>
              <a:lin ang="0"/>
            </a:gradFill>
            <a:ln cap="rnd">
              <a:noFill/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739505" cy="7776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2251509" flipH="1">
            <a:off x="13363058" y="487399"/>
            <a:ext cx="5407364" cy="11206973"/>
          </a:xfrm>
          <a:custGeom>
            <a:avLst/>
            <a:gdLst/>
            <a:ahLst/>
            <a:cxnLst/>
            <a:rect l="l" t="t" r="r" b="b"/>
            <a:pathLst>
              <a:path w="5407364" h="11206973">
                <a:moveTo>
                  <a:pt x="5407364" y="0"/>
                </a:moveTo>
                <a:lnTo>
                  <a:pt x="0" y="0"/>
                </a:lnTo>
                <a:lnTo>
                  <a:pt x="0" y="11206973"/>
                </a:lnTo>
                <a:lnTo>
                  <a:pt x="5407364" y="11206973"/>
                </a:lnTo>
                <a:lnTo>
                  <a:pt x="5407364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461873" y="1778782"/>
            <a:ext cx="2031358" cy="2100088"/>
          </a:xfrm>
          <a:custGeom>
            <a:avLst/>
            <a:gdLst/>
            <a:ahLst/>
            <a:cxnLst/>
            <a:rect l="l" t="t" r="r" b="b"/>
            <a:pathLst>
              <a:path w="2031358" h="2100088">
                <a:moveTo>
                  <a:pt x="0" y="0"/>
                </a:moveTo>
                <a:lnTo>
                  <a:pt x="2031358" y="0"/>
                </a:lnTo>
                <a:lnTo>
                  <a:pt x="2031358" y="2100088"/>
                </a:lnTo>
                <a:lnTo>
                  <a:pt x="0" y="21000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EEDEFBB2-4481-ACF5-5ECD-B2D9D460C174}"/>
              </a:ext>
            </a:extLst>
          </p:cNvPr>
          <p:cNvSpPr/>
          <p:nvPr/>
        </p:nvSpPr>
        <p:spPr>
          <a:xfrm>
            <a:off x="16302487" y="508356"/>
            <a:ext cx="1631305" cy="957439"/>
          </a:xfrm>
          <a:custGeom>
            <a:avLst/>
            <a:gdLst/>
            <a:ahLst/>
            <a:cxnLst/>
            <a:rect l="l" t="t" r="r" b="b"/>
            <a:pathLst>
              <a:path w="1631305" h="957439">
                <a:moveTo>
                  <a:pt x="0" y="0"/>
                </a:moveTo>
                <a:lnTo>
                  <a:pt x="1631305" y="0"/>
                </a:lnTo>
                <a:lnTo>
                  <a:pt x="1631305" y="957439"/>
                </a:lnTo>
                <a:lnTo>
                  <a:pt x="0" y="9574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0" name="مستطيل 9">
            <a:extLst>
              <a:ext uri="{FF2B5EF4-FFF2-40B4-BE49-F238E27FC236}">
                <a16:creationId xmlns:a16="http://schemas.microsoft.com/office/drawing/2014/main" id="{8BDF4823-732A-F901-C272-0547CF2D2A1F}"/>
              </a:ext>
            </a:extLst>
          </p:cNvPr>
          <p:cNvSpPr/>
          <p:nvPr/>
        </p:nvSpPr>
        <p:spPr>
          <a:xfrm>
            <a:off x="1564078" y="1465795"/>
            <a:ext cx="370806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ar-SA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Nirmala Text Semilight" panose="020B0402040204020203" pitchFamily="34" charset="0"/>
                <a:ea typeface="Nirmala Text Semilight" panose="020B0402040204020203" pitchFamily="34" charset="0"/>
                <a:cs typeface="Poppins"/>
                <a:sym typeface="Poppins"/>
                <a:rtl/>
              </a:rPr>
              <a:t>مقدمة المشروع</a:t>
            </a:r>
            <a:endParaRPr lang="ar-SA" sz="5400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Nirmala Text Semilight" panose="020B0402040204020203" pitchFamily="34" charset="0"/>
              <a:ea typeface="Nirmala Text Semilight" panose="020B0402040204020203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719A01-8BC7-35FE-A283-0835020D9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04" y="2665476"/>
            <a:ext cx="11828879" cy="66401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ar-SA" sz="36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+mj-cs"/>
              </a:rPr>
              <a:t>ما الهدف؟</a:t>
            </a:r>
            <a:br>
              <a:rPr kumimoji="0" lang="ar-SA" altLang="ar-SA" sz="3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+mj-cs"/>
              </a:rPr>
            </a:br>
            <a:r>
              <a:rPr kumimoji="0" lang="ar-SA" altLang="ar-SA" sz="3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+mj-cs"/>
              </a:rPr>
              <a:t>تحليل سلوك العملاء وتصنيفهم إلى مجموعات متشابهة بناءً على إنفاقهم ونشاطهم.</a:t>
            </a:r>
            <a:br>
              <a:rPr kumimoji="0" lang="ar-SA" altLang="ar-SA" sz="3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+mj-cs"/>
              </a:rPr>
            </a:br>
            <a:r>
              <a:rPr kumimoji="0" lang="ar-SA" altLang="ar-SA" sz="3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+mj-cs"/>
              </a:rPr>
              <a:t>يُستخدم هذا النوع من التحليل لدعم اتخاذ القرارات التسويقية وفهم سلوك العملاء.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ar-SA" sz="36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+mj-cs"/>
              </a:rPr>
              <a:t>البيانات المستخدمة:</a:t>
            </a:r>
            <a:br>
              <a:rPr kumimoji="0" lang="ar-SA" altLang="ar-SA" sz="3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+mj-cs"/>
              </a:rPr>
            </a:br>
            <a:r>
              <a:rPr kumimoji="0" lang="ar-SA" altLang="ar-SA" sz="3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+mj-cs"/>
              </a:rPr>
              <a:t>بيانات بطاقات ائتمان من منصة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ar-SA" sz="3600" b="0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+mj-cs"/>
              </a:rPr>
              <a:t>Kaggle</a:t>
            </a:r>
            <a:r>
              <a:rPr kumimoji="0" lang="ar-SA" altLang="ar-SA" sz="3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+mj-cs"/>
              </a:rPr>
              <a:t>،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ar-SA" sz="3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+mj-cs"/>
              </a:rPr>
              <a:t> وتشمل أعمدة مثل:</a:t>
            </a:r>
            <a:br>
              <a:rPr kumimoji="0" lang="ar-SA" altLang="ar-SA" sz="3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  <a:cs typeface="+mj-cs"/>
              </a:rPr>
            </a:br>
            <a:r>
              <a:rPr kumimoji="0" lang="ar-SA" altLang="ar-SA" sz="3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+mj-cs"/>
              </a:rPr>
              <a:t>BALANCE</a:t>
            </a:r>
            <a:r>
              <a:rPr kumimoji="0" lang="ar-SA" altLang="ar-SA" sz="3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cs typeface="+mj-cs"/>
              </a:rPr>
              <a:t>، </a:t>
            </a:r>
            <a:r>
              <a:rPr kumimoji="0" lang="ar-SA" altLang="ar-SA" sz="3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+mj-cs"/>
              </a:rPr>
              <a:t>PURCHASES</a:t>
            </a:r>
            <a:r>
              <a:rPr kumimoji="0" lang="ar-SA" altLang="ar-SA" sz="3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cs typeface="+mj-cs"/>
              </a:rPr>
              <a:t>، </a:t>
            </a:r>
            <a:r>
              <a:rPr kumimoji="0" lang="ar-SA" altLang="ar-SA" sz="3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Times New Roman" panose="02020603050405020304" pitchFamily="18" charset="0"/>
                <a:cs typeface="+mj-cs"/>
              </a:rPr>
              <a:t>CASH_ADVANCE</a:t>
            </a:r>
            <a:r>
              <a:rPr kumimoji="0" lang="ar-SA" altLang="ar-SA" sz="3600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cs typeface="+mj-cs"/>
              </a:rPr>
              <a:t>، وغيرها.</a:t>
            </a:r>
            <a:endParaRPr kumimoji="0" lang="ar-SA" altLang="ar-SA" sz="3600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rial" panose="020B0604020202020204" pitchFamily="34" charset="0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626071" y="6392440"/>
            <a:ext cx="3657600" cy="871174"/>
          </a:xfrm>
          <a:custGeom>
            <a:avLst/>
            <a:gdLst/>
            <a:ahLst/>
            <a:cxnLst/>
            <a:rect l="l" t="t" r="r" b="b"/>
            <a:pathLst>
              <a:path w="3657600" h="871174">
                <a:moveTo>
                  <a:pt x="0" y="0"/>
                </a:moveTo>
                <a:lnTo>
                  <a:pt x="3657600" y="0"/>
                </a:lnTo>
                <a:lnTo>
                  <a:pt x="3657600" y="871174"/>
                </a:lnTo>
                <a:lnTo>
                  <a:pt x="0" y="8711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361862" y="8164257"/>
            <a:ext cx="5447285" cy="891374"/>
          </a:xfrm>
          <a:custGeom>
            <a:avLst/>
            <a:gdLst/>
            <a:ahLst/>
            <a:cxnLst/>
            <a:rect l="l" t="t" r="r" b="b"/>
            <a:pathLst>
              <a:path w="5447285" h="891374">
                <a:moveTo>
                  <a:pt x="0" y="0"/>
                </a:moveTo>
                <a:lnTo>
                  <a:pt x="5447285" y="0"/>
                </a:lnTo>
                <a:lnTo>
                  <a:pt x="5447285" y="891374"/>
                </a:lnTo>
                <a:lnTo>
                  <a:pt x="0" y="8913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560029" y="2144849"/>
            <a:ext cx="5447285" cy="891374"/>
          </a:xfrm>
          <a:custGeom>
            <a:avLst/>
            <a:gdLst/>
            <a:ahLst/>
            <a:cxnLst/>
            <a:rect l="l" t="t" r="r" b="b"/>
            <a:pathLst>
              <a:path w="5447285" h="891374">
                <a:moveTo>
                  <a:pt x="0" y="0"/>
                </a:moveTo>
                <a:lnTo>
                  <a:pt x="5447285" y="0"/>
                </a:lnTo>
                <a:lnTo>
                  <a:pt x="5447285" y="891374"/>
                </a:lnTo>
                <a:lnTo>
                  <a:pt x="0" y="8913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302487" y="508356"/>
            <a:ext cx="1631305" cy="957439"/>
          </a:xfrm>
          <a:custGeom>
            <a:avLst/>
            <a:gdLst/>
            <a:ahLst/>
            <a:cxnLst/>
            <a:rect l="l" t="t" r="r" b="b"/>
            <a:pathLst>
              <a:path w="1631305" h="957439">
                <a:moveTo>
                  <a:pt x="0" y="0"/>
                </a:moveTo>
                <a:lnTo>
                  <a:pt x="1631305" y="0"/>
                </a:lnTo>
                <a:lnTo>
                  <a:pt x="1631305" y="957439"/>
                </a:lnTo>
                <a:lnTo>
                  <a:pt x="0" y="9574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8B6A14AD-956E-66CF-24DF-A92A5CEEF88E}"/>
              </a:ext>
            </a:extLst>
          </p:cNvPr>
          <p:cNvSpPr txBox="1"/>
          <p:nvPr/>
        </p:nvSpPr>
        <p:spPr>
          <a:xfrm>
            <a:off x="1905000" y="1409700"/>
            <a:ext cx="13182600" cy="7386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ar-SA" sz="6000" dirty="0">
                <a:solidFill>
                  <a:schemeClr val="accent6">
                    <a:lumMod val="60000"/>
                    <a:lumOff val="40000"/>
                  </a:schemeClr>
                </a:solidFill>
                <a:cs typeface="Akhbar MT" pitchFamily="2" charset="-78"/>
              </a:rPr>
              <a:t>خطوات المشروع</a:t>
            </a:r>
          </a:p>
          <a:p>
            <a:pPr>
              <a:buNone/>
            </a:pPr>
            <a:endParaRPr lang="ar-SA" sz="3600" dirty="0">
              <a:solidFill>
                <a:schemeClr val="bg2"/>
              </a:solidFill>
              <a:cs typeface="Akhbar MT" pitchFamily="2" charset="-78"/>
            </a:endParaRPr>
          </a:p>
          <a:p>
            <a:pPr>
              <a:buFont typeface="+mj-lt"/>
              <a:buAutoNum type="arabicPeriod"/>
            </a:pPr>
            <a:r>
              <a:rPr lang="ar-SA" sz="3600" dirty="0">
                <a:solidFill>
                  <a:schemeClr val="bg2"/>
                </a:solidFill>
                <a:cs typeface="Akhbar MT" pitchFamily="2" charset="-78"/>
              </a:rPr>
              <a:t>تنظيف البيانات وإزالة القيم المفقودة.</a:t>
            </a:r>
          </a:p>
          <a:p>
            <a:pPr>
              <a:buFont typeface="+mj-lt"/>
              <a:buAutoNum type="arabicPeriod"/>
            </a:pPr>
            <a:r>
              <a:rPr lang="ar-SA" sz="3600" dirty="0">
                <a:solidFill>
                  <a:schemeClr val="bg2"/>
                </a:solidFill>
                <a:cs typeface="Akhbar MT" pitchFamily="2" charset="-78"/>
              </a:rPr>
              <a:t>تحليل استكشافي بصري للتوزيعات والارتباطات</a:t>
            </a:r>
          </a:p>
          <a:p>
            <a:pPr>
              <a:buFont typeface="+mj-lt"/>
              <a:buAutoNum type="arabicPeriod"/>
            </a:pPr>
            <a:r>
              <a:rPr lang="ar-SA" sz="3600" dirty="0">
                <a:solidFill>
                  <a:schemeClr val="bg2"/>
                </a:solidFill>
                <a:cs typeface="Akhbar MT" pitchFamily="2" charset="-78"/>
              </a:rPr>
              <a:t>.تحليل استكشافي بصري للتوزيعات و الارتباطات</a:t>
            </a:r>
          </a:p>
          <a:p>
            <a:pPr>
              <a:buFont typeface="+mj-lt"/>
              <a:buAutoNum type="arabicPeriod"/>
            </a:pPr>
            <a:r>
              <a:rPr lang="ar-SA" sz="3600" dirty="0">
                <a:solidFill>
                  <a:schemeClr val="bg2"/>
                </a:solidFill>
                <a:cs typeface="Akhbar MT" pitchFamily="2" charset="-78"/>
              </a:rPr>
              <a:t> ) تحجيم البيانات </a:t>
            </a:r>
            <a:r>
              <a:rPr lang="en-US" sz="3600" dirty="0">
                <a:solidFill>
                  <a:schemeClr val="bg2"/>
                </a:solidFill>
                <a:cs typeface="Akhbar MT" pitchFamily="2" charset="-78"/>
              </a:rPr>
              <a:t>Standardization).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ar-SA" sz="3600" dirty="0">
                <a:solidFill>
                  <a:schemeClr val="bg2"/>
                </a:solidFill>
                <a:cs typeface="Akhbar MT" pitchFamily="2" charset="-78"/>
              </a:rPr>
              <a:t>تقليل الأبعاد باستخدام </a:t>
            </a:r>
            <a:r>
              <a:rPr lang="en-US" sz="3600" dirty="0">
                <a:solidFill>
                  <a:schemeClr val="bg2"/>
                </a:solidFill>
                <a:cs typeface="Akhbar MT" pitchFamily="2" charset="-78"/>
              </a:rPr>
              <a:t>PCA </a:t>
            </a:r>
            <a:endParaRPr lang="ar-SA" sz="3600" dirty="0">
              <a:solidFill>
                <a:schemeClr val="bg2"/>
              </a:solidFill>
              <a:cs typeface="Akhbar MT" pitchFamily="2" charset="-78"/>
            </a:endParaRPr>
          </a:p>
          <a:p>
            <a:r>
              <a:rPr lang="ar-SA" sz="3600" dirty="0">
                <a:solidFill>
                  <a:schemeClr val="bg2"/>
                </a:solidFill>
                <a:cs typeface="Akhbar MT" pitchFamily="2" charset="-78"/>
              </a:rPr>
              <a:t>لتسهيل الرسم والتحليل</a:t>
            </a:r>
            <a:endParaRPr lang="en-US" sz="3600" dirty="0">
              <a:solidFill>
                <a:schemeClr val="bg2"/>
              </a:solidFill>
              <a:cs typeface="Akhbar MT" pitchFamily="2" charset="-78"/>
            </a:endParaRPr>
          </a:p>
          <a:p>
            <a:r>
              <a:rPr lang="en-US" sz="3600" dirty="0">
                <a:solidFill>
                  <a:schemeClr val="bg2"/>
                </a:solidFill>
                <a:cs typeface="Akhbar MT" pitchFamily="2" charset="-78"/>
              </a:rPr>
              <a:t>6. </a:t>
            </a:r>
            <a:r>
              <a:rPr lang="ar-SA" sz="3600" dirty="0">
                <a:solidFill>
                  <a:schemeClr val="bg2"/>
                </a:solidFill>
                <a:cs typeface="Akhbar MT" pitchFamily="2" charset="-78"/>
              </a:rPr>
              <a:t>تطبيق خوارزميات التجميع</a:t>
            </a:r>
            <a:endParaRPr lang="en-US" sz="3600" dirty="0">
              <a:solidFill>
                <a:schemeClr val="bg2"/>
              </a:solidFill>
              <a:cs typeface="Akhbar MT" pitchFamily="2" charset="-78"/>
            </a:endParaRPr>
          </a:p>
          <a:p>
            <a:pPr lvl="1"/>
            <a:r>
              <a:rPr lang="en-US" sz="3600" dirty="0">
                <a:solidFill>
                  <a:schemeClr val="bg2"/>
                </a:solidFill>
                <a:cs typeface="Akhbar MT" pitchFamily="2" charset="-78"/>
              </a:rPr>
              <a:t>K-Means</a:t>
            </a:r>
          </a:p>
          <a:p>
            <a:pPr lvl="1"/>
            <a:r>
              <a:rPr lang="en-US" sz="3600" dirty="0">
                <a:solidFill>
                  <a:schemeClr val="bg2"/>
                </a:solidFill>
                <a:cs typeface="Akhbar MT" pitchFamily="2" charset="-78"/>
              </a:rPr>
              <a:t>Hierarchical Clustering</a:t>
            </a:r>
          </a:p>
          <a:p>
            <a:pPr lvl="1"/>
            <a:r>
              <a:rPr lang="en-US" sz="3600" dirty="0">
                <a:solidFill>
                  <a:schemeClr val="bg2"/>
                </a:solidFill>
                <a:cs typeface="Akhbar MT" pitchFamily="2" charset="-78"/>
              </a:rPr>
              <a:t>7. </a:t>
            </a:r>
            <a:r>
              <a:rPr lang="ar-SA" sz="3600" dirty="0">
                <a:solidFill>
                  <a:schemeClr val="bg2"/>
                </a:solidFill>
                <a:cs typeface="Akhbar MT" pitchFamily="2" charset="-78"/>
              </a:rPr>
              <a:t>تفسير النتائج و مقارنة العناقيد</a:t>
            </a:r>
            <a:endParaRPr lang="en-US" sz="3600" dirty="0">
              <a:solidFill>
                <a:schemeClr val="bg2"/>
              </a:solidFill>
              <a:cs typeface="Akhbar MT" pitchFamily="2" charset="-7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626071" y="6392440"/>
            <a:ext cx="3657600" cy="871174"/>
          </a:xfrm>
          <a:custGeom>
            <a:avLst/>
            <a:gdLst/>
            <a:ahLst/>
            <a:cxnLst/>
            <a:rect l="l" t="t" r="r" b="b"/>
            <a:pathLst>
              <a:path w="3657600" h="871174">
                <a:moveTo>
                  <a:pt x="0" y="0"/>
                </a:moveTo>
                <a:lnTo>
                  <a:pt x="3657600" y="0"/>
                </a:lnTo>
                <a:lnTo>
                  <a:pt x="3657600" y="871174"/>
                </a:lnTo>
                <a:lnTo>
                  <a:pt x="0" y="8711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1361862" y="8164257"/>
            <a:ext cx="5447285" cy="891374"/>
          </a:xfrm>
          <a:custGeom>
            <a:avLst/>
            <a:gdLst/>
            <a:ahLst/>
            <a:cxnLst/>
            <a:rect l="l" t="t" r="r" b="b"/>
            <a:pathLst>
              <a:path w="5447285" h="891374">
                <a:moveTo>
                  <a:pt x="0" y="0"/>
                </a:moveTo>
                <a:lnTo>
                  <a:pt x="5447285" y="0"/>
                </a:lnTo>
                <a:lnTo>
                  <a:pt x="5447285" y="891374"/>
                </a:lnTo>
                <a:lnTo>
                  <a:pt x="0" y="8913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560029" y="2144849"/>
            <a:ext cx="5447285" cy="891374"/>
          </a:xfrm>
          <a:custGeom>
            <a:avLst/>
            <a:gdLst/>
            <a:ahLst/>
            <a:cxnLst/>
            <a:rect l="l" t="t" r="r" b="b"/>
            <a:pathLst>
              <a:path w="5447285" h="891374">
                <a:moveTo>
                  <a:pt x="0" y="0"/>
                </a:moveTo>
                <a:lnTo>
                  <a:pt x="5447285" y="0"/>
                </a:lnTo>
                <a:lnTo>
                  <a:pt x="5447285" y="891374"/>
                </a:lnTo>
                <a:lnTo>
                  <a:pt x="0" y="8913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065833" y="1409700"/>
            <a:ext cx="14156333" cy="6163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ar-SA" sz="5400" dirty="0">
                <a:solidFill>
                  <a:schemeClr val="accent6">
                    <a:lumMod val="60000"/>
                    <a:lumOff val="40000"/>
                  </a:schemeClr>
                </a:solidFill>
                <a:cs typeface="Akhbar MT" pitchFamily="2" charset="-78"/>
              </a:rPr>
              <a:t>الخوارزميات المستخدمة :</a:t>
            </a:r>
          </a:p>
          <a:p>
            <a:pPr>
              <a:lnSpc>
                <a:spcPct val="150000"/>
              </a:lnSpc>
            </a:pPr>
            <a:r>
              <a:rPr lang="en-US" sz="3600" dirty="0" err="1">
                <a:solidFill>
                  <a:schemeClr val="bg1"/>
                </a:solidFill>
                <a:cs typeface="Akhbar MT" pitchFamily="2" charset="-78"/>
              </a:rPr>
              <a:t>KMeans</a:t>
            </a:r>
            <a:r>
              <a:rPr lang="en-US" sz="3600" dirty="0">
                <a:solidFill>
                  <a:schemeClr val="bg1"/>
                </a:solidFill>
                <a:cs typeface="Akhbar MT" pitchFamily="2" charset="-78"/>
              </a:rPr>
              <a:t> : </a:t>
            </a:r>
            <a:r>
              <a:rPr lang="ar-SA" sz="3600" dirty="0">
                <a:solidFill>
                  <a:schemeClr val="bg1"/>
                </a:solidFill>
                <a:cs typeface="Akhbar MT" pitchFamily="2" charset="-78"/>
              </a:rPr>
              <a:t>يقسم العملاء إلى مجموعات بناءً على قربهم من </a:t>
            </a:r>
          </a:p>
          <a:p>
            <a:pPr>
              <a:lnSpc>
                <a:spcPct val="150000"/>
              </a:lnSpc>
            </a:pPr>
            <a:r>
              <a:rPr lang="ar-SA" sz="3600" dirty="0">
                <a:solidFill>
                  <a:schemeClr val="bg1"/>
                </a:solidFill>
                <a:cs typeface="Akhbar MT" pitchFamily="2" charset="-78"/>
              </a:rPr>
              <a:t>مراكز الكتل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cs typeface="Akhbar MT" pitchFamily="2" charset="-78"/>
              </a:rPr>
              <a:t>DBSCAN: </a:t>
            </a:r>
            <a:r>
              <a:rPr lang="ar-SA" sz="3600" dirty="0">
                <a:solidFill>
                  <a:schemeClr val="bg1"/>
                </a:solidFill>
                <a:cs typeface="Akhbar MT" pitchFamily="2" charset="-78"/>
              </a:rPr>
              <a:t>يعتمد على الكثافة ويكشف عن النقاط الشاذة</a:t>
            </a:r>
          </a:p>
          <a:p>
            <a:pPr>
              <a:lnSpc>
                <a:spcPct val="150000"/>
              </a:lnSpc>
            </a:pPr>
            <a:r>
              <a:rPr lang="ar-SA" sz="3600" dirty="0">
                <a:solidFill>
                  <a:schemeClr val="bg1"/>
                </a:solidFill>
                <a:cs typeface="Akhbar MT" pitchFamily="2" charset="-78"/>
              </a:rPr>
              <a:t> )</a:t>
            </a:r>
            <a:r>
              <a:rPr lang="en-US" sz="3600" dirty="0">
                <a:solidFill>
                  <a:schemeClr val="bg1"/>
                </a:solidFill>
                <a:cs typeface="Akhbar MT" pitchFamily="2" charset="-78"/>
              </a:rPr>
              <a:t>Outliers).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cs typeface="Akhbar MT" pitchFamily="2" charset="-78"/>
              </a:rPr>
              <a:t>Hierarchical Clustering:</a:t>
            </a:r>
            <a:r>
              <a:rPr lang="ar-SA" sz="3600" dirty="0">
                <a:solidFill>
                  <a:schemeClr val="bg1"/>
                </a:solidFill>
                <a:cs typeface="Akhbar MT" pitchFamily="2" charset="-78"/>
              </a:rPr>
              <a:t>يبني شجرة دمج ويوضح المجموعات باستخدام 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bg1"/>
                </a:solidFill>
                <a:cs typeface="Akhbar MT" pitchFamily="2" charset="-78"/>
              </a:rPr>
              <a:t>Dendrogram</a:t>
            </a:r>
            <a:r>
              <a:rPr lang="ar-SA" sz="3600" dirty="0">
                <a:solidFill>
                  <a:schemeClr val="bg1"/>
                </a:solidFill>
                <a:cs typeface="Akhbar MT" pitchFamily="2" charset="-78"/>
              </a:rPr>
              <a:t>مخطط</a:t>
            </a:r>
            <a:endParaRPr lang="en-US" sz="3600" dirty="0">
              <a:solidFill>
                <a:schemeClr val="bg1"/>
              </a:solidFill>
              <a:cs typeface="Akhbar MT" pitchFamily="2" charset="-78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6302487" y="508356"/>
            <a:ext cx="1631305" cy="957439"/>
          </a:xfrm>
          <a:custGeom>
            <a:avLst/>
            <a:gdLst/>
            <a:ahLst/>
            <a:cxnLst/>
            <a:rect l="l" t="t" r="r" b="b"/>
            <a:pathLst>
              <a:path w="1631305" h="957439">
                <a:moveTo>
                  <a:pt x="0" y="0"/>
                </a:moveTo>
                <a:lnTo>
                  <a:pt x="1631305" y="0"/>
                </a:lnTo>
                <a:lnTo>
                  <a:pt x="1631305" y="957439"/>
                </a:lnTo>
                <a:lnTo>
                  <a:pt x="0" y="9574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626071" y="6392440"/>
            <a:ext cx="3657600" cy="871174"/>
          </a:xfrm>
          <a:custGeom>
            <a:avLst/>
            <a:gdLst/>
            <a:ahLst/>
            <a:cxnLst/>
            <a:rect l="l" t="t" r="r" b="b"/>
            <a:pathLst>
              <a:path w="3657600" h="871174">
                <a:moveTo>
                  <a:pt x="0" y="0"/>
                </a:moveTo>
                <a:lnTo>
                  <a:pt x="3657600" y="0"/>
                </a:lnTo>
                <a:lnTo>
                  <a:pt x="3657600" y="871174"/>
                </a:lnTo>
                <a:lnTo>
                  <a:pt x="0" y="8711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850830" y="2592056"/>
            <a:ext cx="5447285" cy="891374"/>
          </a:xfrm>
          <a:custGeom>
            <a:avLst/>
            <a:gdLst/>
            <a:ahLst/>
            <a:cxnLst/>
            <a:rect l="l" t="t" r="r" b="b"/>
            <a:pathLst>
              <a:path w="5447285" h="891374">
                <a:moveTo>
                  <a:pt x="0" y="0"/>
                </a:moveTo>
                <a:lnTo>
                  <a:pt x="5447285" y="0"/>
                </a:lnTo>
                <a:lnTo>
                  <a:pt x="5447285" y="891374"/>
                </a:lnTo>
                <a:lnTo>
                  <a:pt x="0" y="8913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302487" y="508356"/>
            <a:ext cx="1631305" cy="957439"/>
          </a:xfrm>
          <a:custGeom>
            <a:avLst/>
            <a:gdLst/>
            <a:ahLst/>
            <a:cxnLst/>
            <a:rect l="l" t="t" r="r" b="b"/>
            <a:pathLst>
              <a:path w="1631305" h="957439">
                <a:moveTo>
                  <a:pt x="0" y="0"/>
                </a:moveTo>
                <a:lnTo>
                  <a:pt x="1631305" y="0"/>
                </a:lnTo>
                <a:lnTo>
                  <a:pt x="1631305" y="957439"/>
                </a:lnTo>
                <a:lnTo>
                  <a:pt x="0" y="9574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A3BBFC06-9602-DD93-E09B-61A7DBDD1569}"/>
              </a:ext>
            </a:extLst>
          </p:cNvPr>
          <p:cNvSpPr txBox="1"/>
          <p:nvPr/>
        </p:nvSpPr>
        <p:spPr>
          <a:xfrm>
            <a:off x="4267200" y="1104900"/>
            <a:ext cx="66294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  <a:cs typeface="Akhbar MT" pitchFamily="2" charset="-78"/>
              </a:rPr>
              <a:t>Histogram – </a:t>
            </a:r>
            <a:r>
              <a:rPr lang="ar-SA" sz="4000" dirty="0">
                <a:solidFill>
                  <a:schemeClr val="accent6">
                    <a:lumMod val="60000"/>
                    <a:lumOff val="40000"/>
                  </a:schemeClr>
                </a:solidFill>
                <a:cs typeface="Akhbar MT" pitchFamily="2" charset="-78"/>
              </a:rPr>
              <a:t>توزيع المتغيرات</a:t>
            </a:r>
          </a:p>
        </p:txBody>
      </p:sp>
      <p:grpSp>
        <p:nvGrpSpPr>
          <p:cNvPr id="13" name="مجموعة 12">
            <a:extLst>
              <a:ext uri="{FF2B5EF4-FFF2-40B4-BE49-F238E27FC236}">
                <a16:creationId xmlns:a16="http://schemas.microsoft.com/office/drawing/2014/main" id="{D259FFF2-7E0D-2A26-139A-97B3520D2D2A}"/>
              </a:ext>
            </a:extLst>
          </p:cNvPr>
          <p:cNvGrpSpPr/>
          <p:nvPr/>
        </p:nvGrpSpPr>
        <p:grpSpPr>
          <a:xfrm>
            <a:off x="381000" y="2033338"/>
            <a:ext cx="15694162" cy="3593601"/>
            <a:chOff x="381000" y="2033338"/>
            <a:chExt cx="15694162" cy="3593601"/>
          </a:xfrm>
        </p:grpSpPr>
        <p:pic>
          <p:nvPicPr>
            <p:cNvPr id="8" name="صورة 7" descr="صورة تحتوي على نص, لقطة شاشة, رسم بياني, خط&#10;&#10;قد يكون المحتوى الذي تم إنشاؤه بواسطة الذكاء الاصطناعي غير صحيح.">
              <a:extLst>
                <a:ext uri="{FF2B5EF4-FFF2-40B4-BE49-F238E27FC236}">
                  <a16:creationId xmlns:a16="http://schemas.microsoft.com/office/drawing/2014/main" id="{EFC7D814-90AF-FAC7-F04E-F9EC3ACBF7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1000" y="2033340"/>
              <a:ext cx="5020066" cy="3593599"/>
            </a:xfrm>
            <a:prstGeom prst="rect">
              <a:avLst/>
            </a:prstGeom>
          </p:spPr>
        </p:pic>
        <p:pic>
          <p:nvPicPr>
            <p:cNvPr id="10" name="صورة 9" descr="صورة تحتوي على نص, لقطة شاشة, رسم بياني, تخطيط&#10;&#10;قد يكون المحتوى الذي تم إنشاؤه بواسطة الذكاء الاصطناعي غير صحيح.">
              <a:extLst>
                <a:ext uri="{FF2B5EF4-FFF2-40B4-BE49-F238E27FC236}">
                  <a16:creationId xmlns:a16="http://schemas.microsoft.com/office/drawing/2014/main" id="{C761A417-1009-7E2A-6FB9-FC21ED4FC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7060" y="2033339"/>
              <a:ext cx="5102362" cy="3593599"/>
            </a:xfrm>
            <a:prstGeom prst="rect">
              <a:avLst/>
            </a:prstGeom>
          </p:spPr>
        </p:pic>
        <p:pic>
          <p:nvPicPr>
            <p:cNvPr id="12" name="صورة 11" descr="صورة تحتوي على نص, لقطة شاشة, رسم بياني, خط&#10;&#10;قد يكون المحتوى الذي تم إنشاؤه بواسطة الذكاء الاصطناعي غير صحيح.">
              <a:extLst>
                <a:ext uri="{FF2B5EF4-FFF2-40B4-BE49-F238E27FC236}">
                  <a16:creationId xmlns:a16="http://schemas.microsoft.com/office/drawing/2014/main" id="{4619C829-C3BD-6222-3F2C-68CA8DBBC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2800" y="2033338"/>
              <a:ext cx="5102362" cy="3593599"/>
            </a:xfrm>
            <a:prstGeom prst="rect">
              <a:avLst/>
            </a:prstGeom>
          </p:spPr>
        </p:pic>
      </p:grp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DC00FA7C-2437-D932-CDBE-CFE5D88B78F4}"/>
              </a:ext>
            </a:extLst>
          </p:cNvPr>
          <p:cNvSpPr txBox="1"/>
          <p:nvPr/>
        </p:nvSpPr>
        <p:spPr>
          <a:xfrm>
            <a:off x="3429000" y="6065140"/>
            <a:ext cx="9220200" cy="2554545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ar-SA" sz="2400" dirty="0">
                <a:solidFill>
                  <a:schemeClr val="bg2"/>
                </a:solidFill>
                <a:cs typeface="Akhbar MT" pitchFamily="2" charset="-78"/>
              </a:rPr>
              <a:t>توزيع متغيرات العملاء: الرصيد، الإنفاق، السحب النقدي</a:t>
            </a:r>
          </a:p>
          <a:p>
            <a:endParaRPr lang="ar-SA" sz="2800" dirty="0">
              <a:solidFill>
                <a:schemeClr val="bg2"/>
              </a:solidFill>
              <a:cs typeface="Akhbar MT" pitchFamily="2" charset="-78"/>
            </a:endParaRPr>
          </a:p>
          <a:p>
            <a:r>
              <a:rPr lang="ar-SA" sz="2800" dirty="0">
                <a:solidFill>
                  <a:schemeClr val="bg2"/>
                </a:solidFill>
                <a:cs typeface="Akhbar MT" pitchFamily="2" charset="-78"/>
              </a:rPr>
              <a:t>يوضح هذا الرسم توزيع القيم بين العملاء.</a:t>
            </a:r>
            <a:br>
              <a:rPr lang="ar-SA" sz="2800" dirty="0">
                <a:solidFill>
                  <a:schemeClr val="bg2"/>
                </a:solidFill>
                <a:cs typeface="Akhbar MT" pitchFamily="2" charset="-78"/>
              </a:rPr>
            </a:br>
            <a:r>
              <a:rPr lang="ar-SA" sz="2800" dirty="0">
                <a:solidFill>
                  <a:schemeClr val="bg2"/>
                </a:solidFill>
                <a:cs typeface="Akhbar MT" pitchFamily="2" charset="-78"/>
              </a:rPr>
              <a:t>يتضح أن معظم العملاء يمتلكون أرصدة منخفضة ومشتريات محدودة، بينما تظهر قلة من العملاء ذوي إنفاق مرتفع جدًا، مما يشير إلى وجود حالات شاذة أو شرائح مميزة.</a:t>
            </a:r>
          </a:p>
          <a:p>
            <a:endParaRPr lang="ar-SA" sz="2400" dirty="0">
              <a:solidFill>
                <a:schemeClr val="bg2"/>
              </a:solidFill>
              <a:cs typeface="Akhbar MT" pitchFamily="2" charset="-7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7E9FEC-5D8D-9569-772C-0C0CD0313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1C457A0-B8E6-A2BE-A87D-919B45D6FF0A}"/>
              </a:ext>
            </a:extLst>
          </p:cNvPr>
          <p:cNvSpPr/>
          <p:nvPr/>
        </p:nvSpPr>
        <p:spPr>
          <a:xfrm>
            <a:off x="14626071" y="6392440"/>
            <a:ext cx="3657600" cy="871174"/>
          </a:xfrm>
          <a:custGeom>
            <a:avLst/>
            <a:gdLst/>
            <a:ahLst/>
            <a:cxnLst/>
            <a:rect l="l" t="t" r="r" b="b"/>
            <a:pathLst>
              <a:path w="3657600" h="871174">
                <a:moveTo>
                  <a:pt x="0" y="0"/>
                </a:moveTo>
                <a:lnTo>
                  <a:pt x="3657600" y="0"/>
                </a:lnTo>
                <a:lnTo>
                  <a:pt x="3657600" y="871174"/>
                </a:lnTo>
                <a:lnTo>
                  <a:pt x="0" y="8711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F4F4E204-4FB8-A95D-9194-05F99FA9ECD2}"/>
              </a:ext>
            </a:extLst>
          </p:cNvPr>
          <p:cNvSpPr/>
          <p:nvPr/>
        </p:nvSpPr>
        <p:spPr>
          <a:xfrm>
            <a:off x="15560029" y="2144849"/>
            <a:ext cx="5447285" cy="891374"/>
          </a:xfrm>
          <a:custGeom>
            <a:avLst/>
            <a:gdLst/>
            <a:ahLst/>
            <a:cxnLst/>
            <a:rect l="l" t="t" r="r" b="b"/>
            <a:pathLst>
              <a:path w="5447285" h="891374">
                <a:moveTo>
                  <a:pt x="0" y="0"/>
                </a:moveTo>
                <a:lnTo>
                  <a:pt x="5447285" y="0"/>
                </a:lnTo>
                <a:lnTo>
                  <a:pt x="5447285" y="891374"/>
                </a:lnTo>
                <a:lnTo>
                  <a:pt x="0" y="8913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FD80E6F7-98CB-48B2-F4F1-C23BAF98B213}"/>
              </a:ext>
            </a:extLst>
          </p:cNvPr>
          <p:cNvSpPr/>
          <p:nvPr/>
        </p:nvSpPr>
        <p:spPr>
          <a:xfrm>
            <a:off x="16302487" y="508356"/>
            <a:ext cx="1631305" cy="957439"/>
          </a:xfrm>
          <a:custGeom>
            <a:avLst/>
            <a:gdLst/>
            <a:ahLst/>
            <a:cxnLst/>
            <a:rect l="l" t="t" r="r" b="b"/>
            <a:pathLst>
              <a:path w="1631305" h="957439">
                <a:moveTo>
                  <a:pt x="0" y="0"/>
                </a:moveTo>
                <a:lnTo>
                  <a:pt x="1631305" y="0"/>
                </a:lnTo>
                <a:lnTo>
                  <a:pt x="1631305" y="957439"/>
                </a:lnTo>
                <a:lnTo>
                  <a:pt x="0" y="9574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7B85C332-DCE3-3FA4-070E-50F041909F44}"/>
              </a:ext>
            </a:extLst>
          </p:cNvPr>
          <p:cNvSpPr txBox="1"/>
          <p:nvPr/>
        </p:nvSpPr>
        <p:spPr>
          <a:xfrm>
            <a:off x="5181600" y="841897"/>
            <a:ext cx="58674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  <a:cs typeface="Akhbar MT" pitchFamily="2" charset="-78"/>
              </a:rPr>
              <a:t>Heatmap – </a:t>
            </a:r>
            <a:r>
              <a:rPr lang="ar-SA" sz="3600" dirty="0">
                <a:solidFill>
                  <a:schemeClr val="accent6">
                    <a:lumMod val="60000"/>
                    <a:lumOff val="40000"/>
                  </a:schemeClr>
                </a:solidFill>
                <a:cs typeface="Akhbar MT" pitchFamily="2" charset="-78"/>
              </a:rPr>
              <a:t>خريطة الارتباط</a:t>
            </a:r>
          </a:p>
        </p:txBody>
      </p:sp>
      <p:pic>
        <p:nvPicPr>
          <p:cNvPr id="8" name="صورة 7" descr="صورة تحتوي على نص, لقطة شاشة, شكل, ميدان/ مربع&#10;&#10;قد يكون المحتوى الذي تم إنشاؤه بواسطة الذكاء الاصطناعي غير صحيح.">
            <a:extLst>
              <a:ext uri="{FF2B5EF4-FFF2-40B4-BE49-F238E27FC236}">
                <a16:creationId xmlns:a16="http://schemas.microsoft.com/office/drawing/2014/main" id="{503EF8C2-DE3F-7931-347E-8B6FC464DC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941838"/>
            <a:ext cx="7848599" cy="4854162"/>
          </a:xfrm>
          <a:prstGeom prst="rect">
            <a:avLst/>
          </a:prstGeom>
        </p:spPr>
      </p:pic>
      <p:sp>
        <p:nvSpPr>
          <p:cNvPr id="9" name="مربع نص 8">
            <a:extLst>
              <a:ext uri="{FF2B5EF4-FFF2-40B4-BE49-F238E27FC236}">
                <a16:creationId xmlns:a16="http://schemas.microsoft.com/office/drawing/2014/main" id="{ED0FC860-8B87-7A7C-301F-924342ADAE12}"/>
              </a:ext>
            </a:extLst>
          </p:cNvPr>
          <p:cNvSpPr txBox="1"/>
          <p:nvPr/>
        </p:nvSpPr>
        <p:spPr>
          <a:xfrm>
            <a:off x="3200400" y="7160691"/>
            <a:ext cx="9067800" cy="1200329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ar-SA" sz="2400" dirty="0">
                <a:solidFill>
                  <a:schemeClr val="bg2"/>
                </a:solidFill>
                <a:cs typeface="Akhbar MT" pitchFamily="2" charset="-78"/>
              </a:rPr>
              <a:t>تعرض الخريطة العلاقة بين المتغيرات المختلفة مثل الرصيد، الإنفاق، والسحب النقدي.</a:t>
            </a:r>
            <a:br>
              <a:rPr lang="ar-SA" sz="2400" dirty="0">
                <a:solidFill>
                  <a:schemeClr val="bg2"/>
                </a:solidFill>
                <a:cs typeface="Akhbar MT" pitchFamily="2" charset="-78"/>
              </a:rPr>
            </a:br>
            <a:r>
              <a:rPr lang="ar-SA" sz="2400" dirty="0">
                <a:solidFill>
                  <a:schemeClr val="bg2"/>
                </a:solidFill>
                <a:cs typeface="Akhbar MT" pitchFamily="2" charset="-78"/>
              </a:rPr>
              <a:t>نلاحظ ارتباطًا متوسطًا بين الإنفاق والمدفوعات، مما يشير إلى أن العملاء الذين يشترون كثيرًا يميلون إلى السداد بشكل منتظم.</a:t>
            </a:r>
          </a:p>
        </p:txBody>
      </p:sp>
    </p:spTree>
    <p:extLst>
      <p:ext uri="{BB962C8B-B14F-4D97-AF65-F5344CB8AC3E}">
        <p14:creationId xmlns:p14="http://schemas.microsoft.com/office/powerpoint/2010/main" val="4184598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BB53C0-F4AD-F250-7A7A-E44395F9F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8173008-EBA7-EC26-A2DF-C500620B386F}"/>
              </a:ext>
            </a:extLst>
          </p:cNvPr>
          <p:cNvSpPr/>
          <p:nvPr/>
        </p:nvSpPr>
        <p:spPr>
          <a:xfrm>
            <a:off x="14626071" y="6392440"/>
            <a:ext cx="3657600" cy="871174"/>
          </a:xfrm>
          <a:custGeom>
            <a:avLst/>
            <a:gdLst/>
            <a:ahLst/>
            <a:cxnLst/>
            <a:rect l="l" t="t" r="r" b="b"/>
            <a:pathLst>
              <a:path w="3657600" h="871174">
                <a:moveTo>
                  <a:pt x="0" y="0"/>
                </a:moveTo>
                <a:lnTo>
                  <a:pt x="3657600" y="0"/>
                </a:lnTo>
                <a:lnTo>
                  <a:pt x="3657600" y="871174"/>
                </a:lnTo>
                <a:lnTo>
                  <a:pt x="0" y="8711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79F7A082-0C81-B037-EA95-F707A60AC63B}"/>
              </a:ext>
            </a:extLst>
          </p:cNvPr>
          <p:cNvSpPr/>
          <p:nvPr/>
        </p:nvSpPr>
        <p:spPr>
          <a:xfrm>
            <a:off x="15560029" y="2144849"/>
            <a:ext cx="5447285" cy="891374"/>
          </a:xfrm>
          <a:custGeom>
            <a:avLst/>
            <a:gdLst/>
            <a:ahLst/>
            <a:cxnLst/>
            <a:rect l="l" t="t" r="r" b="b"/>
            <a:pathLst>
              <a:path w="5447285" h="891374">
                <a:moveTo>
                  <a:pt x="0" y="0"/>
                </a:moveTo>
                <a:lnTo>
                  <a:pt x="5447285" y="0"/>
                </a:lnTo>
                <a:lnTo>
                  <a:pt x="5447285" y="891374"/>
                </a:lnTo>
                <a:lnTo>
                  <a:pt x="0" y="8913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14ED0998-0B91-6EA9-7BDC-27B3856B9E9F}"/>
              </a:ext>
            </a:extLst>
          </p:cNvPr>
          <p:cNvSpPr/>
          <p:nvPr/>
        </p:nvSpPr>
        <p:spPr>
          <a:xfrm>
            <a:off x="16302487" y="508356"/>
            <a:ext cx="1631305" cy="957439"/>
          </a:xfrm>
          <a:custGeom>
            <a:avLst/>
            <a:gdLst/>
            <a:ahLst/>
            <a:cxnLst/>
            <a:rect l="l" t="t" r="r" b="b"/>
            <a:pathLst>
              <a:path w="1631305" h="957439">
                <a:moveTo>
                  <a:pt x="0" y="0"/>
                </a:moveTo>
                <a:lnTo>
                  <a:pt x="1631305" y="0"/>
                </a:lnTo>
                <a:lnTo>
                  <a:pt x="1631305" y="957439"/>
                </a:lnTo>
                <a:lnTo>
                  <a:pt x="0" y="9574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89A84740-2DB8-8173-4FAE-7EC267B14F9E}"/>
              </a:ext>
            </a:extLst>
          </p:cNvPr>
          <p:cNvSpPr txBox="1"/>
          <p:nvPr/>
        </p:nvSpPr>
        <p:spPr>
          <a:xfrm>
            <a:off x="5334000" y="1257300"/>
            <a:ext cx="853440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  <a:cs typeface="Akhbar MT" pitchFamily="2" charset="-78"/>
              </a:rPr>
              <a:t>Silhouette Score </a:t>
            </a:r>
          </a:p>
          <a:p>
            <a:r>
              <a:rPr lang="ar-SA" sz="3600" dirty="0">
                <a:solidFill>
                  <a:schemeClr val="accent6">
                    <a:lumMod val="60000"/>
                    <a:lumOff val="40000"/>
                  </a:schemeClr>
                </a:solidFill>
                <a:cs typeface="Akhbar MT" pitchFamily="2" charset="-78"/>
              </a:rPr>
              <a:t>لتحديد أفضل عدد عناقيد</a:t>
            </a:r>
          </a:p>
        </p:txBody>
      </p:sp>
      <p:pic>
        <p:nvPicPr>
          <p:cNvPr id="8" name="صورة 7" descr="صورة تحتوي على خط, رسم بياني, تخطيط, رقم">
            <a:extLst>
              <a:ext uri="{FF2B5EF4-FFF2-40B4-BE49-F238E27FC236}">
                <a16:creationId xmlns:a16="http://schemas.microsoft.com/office/drawing/2014/main" id="{54E7AF65-6D44-CE86-38FB-D2A09DBC40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781300"/>
            <a:ext cx="7000711" cy="3930399"/>
          </a:xfrm>
          <a:prstGeom prst="rect">
            <a:avLst/>
          </a:prstGeom>
        </p:spPr>
      </p:pic>
      <p:sp>
        <p:nvSpPr>
          <p:cNvPr id="9" name="مربع نص 8">
            <a:extLst>
              <a:ext uri="{FF2B5EF4-FFF2-40B4-BE49-F238E27FC236}">
                <a16:creationId xmlns:a16="http://schemas.microsoft.com/office/drawing/2014/main" id="{8EBFC10D-4EC7-81A0-373A-A7A9F14B857A}"/>
              </a:ext>
            </a:extLst>
          </p:cNvPr>
          <p:cNvSpPr txBox="1"/>
          <p:nvPr/>
        </p:nvSpPr>
        <p:spPr>
          <a:xfrm>
            <a:off x="2590800" y="7581900"/>
            <a:ext cx="9982199" cy="156966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ar-SA" sz="2400" dirty="0">
                <a:solidFill>
                  <a:schemeClr val="bg2"/>
                </a:solidFill>
                <a:cs typeface="Akhbar MT" pitchFamily="2" charset="-78"/>
              </a:rPr>
              <a:t>يُظهر هذا الرسم أن أفضل تقسيم للعملاء كان عند 3 مجموعات  حيث تحقق اعلى قيمة لمؤشر</a:t>
            </a:r>
          </a:p>
          <a:p>
            <a:r>
              <a:rPr lang="en-US" sz="2400" dirty="0" err="1">
                <a:solidFill>
                  <a:schemeClr val="bg2"/>
                </a:solidFill>
                <a:cs typeface="Akhbar MT" pitchFamily="2" charset="-78"/>
              </a:rPr>
              <a:t>Sihouette</a:t>
            </a:r>
            <a:r>
              <a:rPr lang="en-US" sz="2400" dirty="0">
                <a:solidFill>
                  <a:schemeClr val="bg2"/>
                </a:solidFill>
                <a:cs typeface="Akhbar MT" pitchFamily="2" charset="-78"/>
              </a:rPr>
              <a:t> Score</a:t>
            </a:r>
          </a:p>
          <a:p>
            <a:r>
              <a:rPr lang="ar-SA" sz="2400" dirty="0">
                <a:solidFill>
                  <a:schemeClr val="bg2"/>
                </a:solidFill>
                <a:cs typeface="Akhbar MT" pitchFamily="2" charset="-78"/>
              </a:rPr>
              <a:t>مما يدل على ان الفصل بين المجموعات واضح و فعال . حيث كانت اعلى قيمة للمقياس عند</a:t>
            </a:r>
          </a:p>
          <a:p>
            <a:r>
              <a:rPr lang="en-US" sz="2400" dirty="0">
                <a:solidFill>
                  <a:schemeClr val="bg2"/>
                </a:solidFill>
                <a:cs typeface="Akhbar MT" pitchFamily="2" charset="-78"/>
              </a:rPr>
              <a:t>K=3 &gt;&gt; (0.445 ≈)</a:t>
            </a:r>
          </a:p>
        </p:txBody>
      </p:sp>
    </p:spTree>
    <p:extLst>
      <p:ext uri="{BB962C8B-B14F-4D97-AF65-F5344CB8AC3E}">
        <p14:creationId xmlns:p14="http://schemas.microsoft.com/office/powerpoint/2010/main" val="2462057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291D7D-30E1-6777-711F-3521900D8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8156DEB-F7C6-4956-6E32-C5A9BFB3FC76}"/>
              </a:ext>
            </a:extLst>
          </p:cNvPr>
          <p:cNvSpPr/>
          <p:nvPr/>
        </p:nvSpPr>
        <p:spPr>
          <a:xfrm>
            <a:off x="14626071" y="6392440"/>
            <a:ext cx="3657600" cy="871174"/>
          </a:xfrm>
          <a:custGeom>
            <a:avLst/>
            <a:gdLst/>
            <a:ahLst/>
            <a:cxnLst/>
            <a:rect l="l" t="t" r="r" b="b"/>
            <a:pathLst>
              <a:path w="3657600" h="871174">
                <a:moveTo>
                  <a:pt x="0" y="0"/>
                </a:moveTo>
                <a:lnTo>
                  <a:pt x="3657600" y="0"/>
                </a:lnTo>
                <a:lnTo>
                  <a:pt x="3657600" y="871174"/>
                </a:lnTo>
                <a:lnTo>
                  <a:pt x="0" y="8711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7550E844-B45B-FF2C-14D9-788CFC1D7709}"/>
              </a:ext>
            </a:extLst>
          </p:cNvPr>
          <p:cNvSpPr/>
          <p:nvPr/>
        </p:nvSpPr>
        <p:spPr>
          <a:xfrm>
            <a:off x="12649200" y="2577402"/>
            <a:ext cx="5447285" cy="891374"/>
          </a:xfrm>
          <a:custGeom>
            <a:avLst/>
            <a:gdLst/>
            <a:ahLst/>
            <a:cxnLst/>
            <a:rect l="l" t="t" r="r" b="b"/>
            <a:pathLst>
              <a:path w="5447285" h="891374">
                <a:moveTo>
                  <a:pt x="0" y="0"/>
                </a:moveTo>
                <a:lnTo>
                  <a:pt x="5447285" y="0"/>
                </a:lnTo>
                <a:lnTo>
                  <a:pt x="5447285" y="891374"/>
                </a:lnTo>
                <a:lnTo>
                  <a:pt x="0" y="8913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0836537C-2053-ABD2-9D08-853336AB8232}"/>
              </a:ext>
            </a:extLst>
          </p:cNvPr>
          <p:cNvSpPr/>
          <p:nvPr/>
        </p:nvSpPr>
        <p:spPr>
          <a:xfrm>
            <a:off x="16302487" y="508356"/>
            <a:ext cx="1631305" cy="957439"/>
          </a:xfrm>
          <a:custGeom>
            <a:avLst/>
            <a:gdLst/>
            <a:ahLst/>
            <a:cxnLst/>
            <a:rect l="l" t="t" r="r" b="b"/>
            <a:pathLst>
              <a:path w="1631305" h="957439">
                <a:moveTo>
                  <a:pt x="0" y="0"/>
                </a:moveTo>
                <a:lnTo>
                  <a:pt x="1631305" y="0"/>
                </a:lnTo>
                <a:lnTo>
                  <a:pt x="1631305" y="957439"/>
                </a:lnTo>
                <a:lnTo>
                  <a:pt x="0" y="9574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3" name="مربع نص 2">
            <a:extLst>
              <a:ext uri="{FF2B5EF4-FFF2-40B4-BE49-F238E27FC236}">
                <a16:creationId xmlns:a16="http://schemas.microsoft.com/office/drawing/2014/main" id="{B0C41A54-4D21-65E7-147E-D1E940343653}"/>
              </a:ext>
            </a:extLst>
          </p:cNvPr>
          <p:cNvSpPr txBox="1"/>
          <p:nvPr/>
        </p:nvSpPr>
        <p:spPr>
          <a:xfrm>
            <a:off x="6096000" y="991960"/>
            <a:ext cx="579120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sz="3600" dirty="0">
                <a:solidFill>
                  <a:schemeClr val="accent6">
                    <a:lumMod val="60000"/>
                    <a:lumOff val="40000"/>
                  </a:schemeClr>
                </a:solidFill>
                <a:cs typeface="Akhbar MT" pitchFamily="2" charset="-78"/>
              </a:rPr>
              <a:t>نتائج</a:t>
            </a:r>
            <a:r>
              <a:rPr lang="en-US" sz="3600" dirty="0">
                <a:solidFill>
                  <a:schemeClr val="accent6">
                    <a:lumMod val="60000"/>
                    <a:lumOff val="40000"/>
                  </a:schemeClr>
                </a:solidFill>
                <a:cs typeface="Akhbar MT" pitchFamily="2" charset="-78"/>
              </a:rPr>
              <a:t>   K-Means</a:t>
            </a:r>
            <a:endParaRPr lang="ar-SA" sz="3600" dirty="0">
              <a:solidFill>
                <a:schemeClr val="accent6">
                  <a:lumMod val="60000"/>
                  <a:lumOff val="40000"/>
                </a:schemeClr>
              </a:solidFill>
              <a:cs typeface="Akhbar MT" pitchFamily="2" charset="-78"/>
            </a:endParaRPr>
          </a:p>
        </p:txBody>
      </p:sp>
      <p:pic>
        <p:nvPicPr>
          <p:cNvPr id="10" name="صورة 9" descr="صورة تحتوي على نص, رسم بياني, لقطة شاشة, تخطيط&#10;&#10;قد يكون المحتوى الذي تم إنشاؤه بواسطة الذكاء الاصطناعي غير صحيح.">
            <a:extLst>
              <a:ext uri="{FF2B5EF4-FFF2-40B4-BE49-F238E27FC236}">
                <a16:creationId xmlns:a16="http://schemas.microsoft.com/office/drawing/2014/main" id="{AC879500-5238-F14E-D0D1-AA6326731A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2147306"/>
            <a:ext cx="6272796" cy="5001778"/>
          </a:xfrm>
          <a:prstGeom prst="rect">
            <a:avLst/>
          </a:prstGeom>
        </p:spPr>
      </p:pic>
      <p:sp>
        <p:nvSpPr>
          <p:cNvPr id="11" name="مربع نص 10">
            <a:extLst>
              <a:ext uri="{FF2B5EF4-FFF2-40B4-BE49-F238E27FC236}">
                <a16:creationId xmlns:a16="http://schemas.microsoft.com/office/drawing/2014/main" id="{52C4B47E-E52F-0048-06A8-C392F6464D59}"/>
              </a:ext>
            </a:extLst>
          </p:cNvPr>
          <p:cNvSpPr txBox="1"/>
          <p:nvPr/>
        </p:nvSpPr>
        <p:spPr>
          <a:xfrm>
            <a:off x="3886200" y="7505700"/>
            <a:ext cx="8382000" cy="230832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ar-SA" sz="2400" b="1" dirty="0">
                <a:solidFill>
                  <a:schemeClr val="bg2"/>
                </a:solidFill>
                <a:cs typeface="Akhbar MT" pitchFamily="2" charset="-78"/>
              </a:rPr>
              <a:t>تم تطبيق خوارزمية </a:t>
            </a:r>
            <a:r>
              <a:rPr lang="en-US" sz="2400" b="1" dirty="0">
                <a:solidFill>
                  <a:schemeClr val="bg2"/>
                </a:solidFill>
                <a:cs typeface="Akhbar MT" pitchFamily="2" charset="-78"/>
              </a:rPr>
              <a:t>K-Means</a:t>
            </a:r>
          </a:p>
          <a:p>
            <a:r>
              <a:rPr lang="en-US" sz="2400" b="1" dirty="0">
                <a:solidFill>
                  <a:schemeClr val="bg2"/>
                </a:solidFill>
                <a:cs typeface="Akhbar MT" pitchFamily="2" charset="-78"/>
              </a:rPr>
              <a:t> </a:t>
            </a:r>
            <a:r>
              <a:rPr lang="ar-SA" sz="2400" b="1" dirty="0">
                <a:solidFill>
                  <a:schemeClr val="bg2"/>
                </a:solidFill>
                <a:cs typeface="Akhbar MT" pitchFamily="2" charset="-78"/>
              </a:rPr>
              <a:t>بعد تقليل الأبعاد.</a:t>
            </a:r>
          </a:p>
          <a:p>
            <a:br>
              <a:rPr lang="ar-SA" sz="2400" dirty="0">
                <a:solidFill>
                  <a:schemeClr val="bg2"/>
                </a:solidFill>
                <a:cs typeface="Akhbar MT" pitchFamily="2" charset="-78"/>
              </a:rPr>
            </a:br>
            <a:r>
              <a:rPr lang="ar-SA" sz="2400" dirty="0">
                <a:solidFill>
                  <a:schemeClr val="bg2"/>
                </a:solidFill>
                <a:cs typeface="Akhbar MT" pitchFamily="2" charset="-78"/>
              </a:rPr>
              <a:t>)الشكل يوضح توزيع العملاء في 3 مجموعات حسب مكونين رئيسيين </a:t>
            </a:r>
            <a:r>
              <a:rPr lang="en-US" sz="2400" dirty="0">
                <a:solidFill>
                  <a:schemeClr val="bg2"/>
                </a:solidFill>
                <a:cs typeface="Akhbar MT" pitchFamily="2" charset="-78"/>
              </a:rPr>
              <a:t>PC1 </a:t>
            </a:r>
            <a:r>
              <a:rPr lang="ar-SA" sz="2400" dirty="0">
                <a:solidFill>
                  <a:schemeClr val="bg2"/>
                </a:solidFill>
                <a:cs typeface="Akhbar MT" pitchFamily="2" charset="-78"/>
              </a:rPr>
              <a:t>و</a:t>
            </a:r>
            <a:r>
              <a:rPr lang="en-US" sz="2400" dirty="0">
                <a:solidFill>
                  <a:schemeClr val="bg2"/>
                </a:solidFill>
                <a:cs typeface="Akhbar MT" pitchFamily="2" charset="-78"/>
              </a:rPr>
              <a:t>PC2).</a:t>
            </a:r>
            <a:br>
              <a:rPr lang="en-US" sz="2400" dirty="0">
                <a:solidFill>
                  <a:schemeClr val="bg2"/>
                </a:solidFill>
                <a:cs typeface="Akhbar MT" pitchFamily="2" charset="-78"/>
              </a:rPr>
            </a:br>
            <a:r>
              <a:rPr lang="ar-SA" sz="2400" b="1" dirty="0">
                <a:solidFill>
                  <a:schemeClr val="bg2"/>
                </a:solidFill>
                <a:cs typeface="Akhbar MT" pitchFamily="2" charset="-78"/>
              </a:rPr>
              <a:t>كل نقطة تمثل عميل، وكل لون يمثل عنقودًا.</a:t>
            </a:r>
          </a:p>
          <a:p>
            <a:r>
              <a:rPr lang="ar-SA" sz="2400" dirty="0">
                <a:solidFill>
                  <a:schemeClr val="bg2"/>
                </a:solidFill>
                <a:cs typeface="Akhbar MT" pitchFamily="2" charset="-78"/>
              </a:rPr>
              <a:t>المجموعات متميزة بصريًا، مما يدل على فعالية النموذج في الفصل بين أنماط العملاء.</a:t>
            </a:r>
          </a:p>
        </p:txBody>
      </p:sp>
    </p:spTree>
    <p:extLst>
      <p:ext uri="{BB962C8B-B14F-4D97-AF65-F5344CB8AC3E}">
        <p14:creationId xmlns:p14="http://schemas.microsoft.com/office/powerpoint/2010/main" val="1489206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C131D">
                <a:alpha val="100000"/>
              </a:srgbClr>
            </a:gs>
            <a:gs pos="100000">
              <a:srgbClr val="0F2E4A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2B7A2E-5B35-B16C-0315-19C49D66E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DE5E249-0946-0F8C-22F9-D19596ED2BCB}"/>
              </a:ext>
            </a:extLst>
          </p:cNvPr>
          <p:cNvSpPr/>
          <p:nvPr/>
        </p:nvSpPr>
        <p:spPr>
          <a:xfrm>
            <a:off x="14626071" y="6392440"/>
            <a:ext cx="3657600" cy="871174"/>
          </a:xfrm>
          <a:custGeom>
            <a:avLst/>
            <a:gdLst/>
            <a:ahLst/>
            <a:cxnLst/>
            <a:rect l="l" t="t" r="r" b="b"/>
            <a:pathLst>
              <a:path w="3657600" h="871174">
                <a:moveTo>
                  <a:pt x="0" y="0"/>
                </a:moveTo>
                <a:lnTo>
                  <a:pt x="3657600" y="0"/>
                </a:lnTo>
                <a:lnTo>
                  <a:pt x="3657600" y="871174"/>
                </a:lnTo>
                <a:lnTo>
                  <a:pt x="0" y="8711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C8341825-59B1-1E9D-E0E6-0D9B037188AB}"/>
              </a:ext>
            </a:extLst>
          </p:cNvPr>
          <p:cNvSpPr/>
          <p:nvPr/>
        </p:nvSpPr>
        <p:spPr>
          <a:xfrm>
            <a:off x="12573000" y="2252529"/>
            <a:ext cx="5447285" cy="891374"/>
          </a:xfrm>
          <a:custGeom>
            <a:avLst/>
            <a:gdLst/>
            <a:ahLst/>
            <a:cxnLst/>
            <a:rect l="l" t="t" r="r" b="b"/>
            <a:pathLst>
              <a:path w="5447285" h="891374">
                <a:moveTo>
                  <a:pt x="0" y="0"/>
                </a:moveTo>
                <a:lnTo>
                  <a:pt x="5447285" y="0"/>
                </a:lnTo>
                <a:lnTo>
                  <a:pt x="5447285" y="891374"/>
                </a:lnTo>
                <a:lnTo>
                  <a:pt x="0" y="8913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A2990731-8FBC-8247-CED0-C971BB4CB725}"/>
              </a:ext>
            </a:extLst>
          </p:cNvPr>
          <p:cNvSpPr/>
          <p:nvPr/>
        </p:nvSpPr>
        <p:spPr>
          <a:xfrm>
            <a:off x="16302487" y="508356"/>
            <a:ext cx="1631305" cy="957439"/>
          </a:xfrm>
          <a:custGeom>
            <a:avLst/>
            <a:gdLst/>
            <a:ahLst/>
            <a:cxnLst/>
            <a:rect l="l" t="t" r="r" b="b"/>
            <a:pathLst>
              <a:path w="1631305" h="957439">
                <a:moveTo>
                  <a:pt x="0" y="0"/>
                </a:moveTo>
                <a:lnTo>
                  <a:pt x="1631305" y="0"/>
                </a:lnTo>
                <a:lnTo>
                  <a:pt x="1631305" y="957439"/>
                </a:lnTo>
                <a:lnTo>
                  <a:pt x="0" y="9574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" name="مربع نص 4">
            <a:extLst>
              <a:ext uri="{FF2B5EF4-FFF2-40B4-BE49-F238E27FC236}">
                <a16:creationId xmlns:a16="http://schemas.microsoft.com/office/drawing/2014/main" id="{8DF45AFC-77E3-4D1F-A11D-9D40DFD6240A}"/>
              </a:ext>
            </a:extLst>
          </p:cNvPr>
          <p:cNvSpPr txBox="1"/>
          <p:nvPr/>
        </p:nvSpPr>
        <p:spPr>
          <a:xfrm>
            <a:off x="5334000" y="1409700"/>
            <a:ext cx="73152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Scatter Plot (PCA + Clustering)</a:t>
            </a:r>
            <a:endParaRPr lang="ar-SA" sz="40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297F4B9D-4BC5-AAD2-B58C-F326E5706E5A}"/>
              </a:ext>
            </a:extLst>
          </p:cNvPr>
          <p:cNvSpPr txBox="1"/>
          <p:nvPr/>
        </p:nvSpPr>
        <p:spPr>
          <a:xfrm>
            <a:off x="4495800" y="7962900"/>
            <a:ext cx="7696200" cy="156966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1">
            <a:spAutoFit/>
          </a:bodyPr>
          <a:lstStyle/>
          <a:p>
            <a:r>
              <a:rPr lang="ar-SA" sz="2400" dirty="0">
                <a:solidFill>
                  <a:schemeClr val="bg2"/>
                </a:solidFill>
                <a:cs typeface="Akhbar MT" pitchFamily="2" charset="-78"/>
              </a:rPr>
              <a:t>يوضح هذا الرسم تموضع كل عميل في فضاء ثنائي الأبعاد بعد تقليل الأبعاد، مع تلوين كل نقطة حسب عنقودها.</a:t>
            </a:r>
            <a:br>
              <a:rPr lang="ar-SA" sz="2400" dirty="0">
                <a:solidFill>
                  <a:schemeClr val="bg2"/>
                </a:solidFill>
                <a:cs typeface="Akhbar MT" pitchFamily="2" charset="-78"/>
              </a:rPr>
            </a:br>
            <a:r>
              <a:rPr lang="ar-SA" sz="2400" dirty="0">
                <a:solidFill>
                  <a:schemeClr val="bg2"/>
                </a:solidFill>
                <a:cs typeface="Akhbar MT" pitchFamily="2" charset="-78"/>
              </a:rPr>
              <a:t>يتضح الفصل الجيد بين المجموعات، مما يعزز دقة التجميع ويدعم تفسير كل مجموعة بناءً على خصائصها المالية.</a:t>
            </a:r>
          </a:p>
        </p:txBody>
      </p:sp>
      <p:pic>
        <p:nvPicPr>
          <p:cNvPr id="13" name="صورة 12" descr="صورة تحتوي على نص, لقطة شاشة, رسم بياني, تخطيط&#10;&#10;قد يكون المحتوى الذي تم إنشاؤه بواسطة الذكاء الاصطناعي غير صحيح.">
            <a:extLst>
              <a:ext uri="{FF2B5EF4-FFF2-40B4-BE49-F238E27FC236}">
                <a16:creationId xmlns:a16="http://schemas.microsoft.com/office/drawing/2014/main" id="{AFFAFA3E-DB70-47C5-5F7B-8AE28276B7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400300"/>
            <a:ext cx="7690119" cy="501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304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565</Words>
  <Application>Microsoft Office PowerPoint</Application>
  <PresentationFormat>مخصص</PresentationFormat>
  <Paragraphs>76</Paragraphs>
  <Slides>12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7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12</vt:i4>
      </vt:variant>
    </vt:vector>
  </HeadingPairs>
  <TitlesOfParts>
    <vt:vector size="20" baseType="lpstr">
      <vt:lpstr>Nirmala UI</vt:lpstr>
      <vt:lpstr>Nirmala Text Semilight</vt:lpstr>
      <vt:lpstr>Nirmala UI Semilight</vt:lpstr>
      <vt:lpstr>Arial</vt:lpstr>
      <vt:lpstr>Times New Roman</vt:lpstr>
      <vt:lpstr>Akhbar MT</vt:lpstr>
      <vt:lpstr>Calibri</vt:lpstr>
      <vt:lpstr>Office Theme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Behavior Analysis Using Clustering</dc:title>
  <dc:creator>Amani Althobaiti</dc:creator>
  <cp:lastModifiedBy>Amani Althobaiti</cp:lastModifiedBy>
  <cp:revision>7</cp:revision>
  <dcterms:created xsi:type="dcterms:W3CDTF">2006-08-16T00:00:00Z</dcterms:created>
  <dcterms:modified xsi:type="dcterms:W3CDTF">2025-06-26T18:52:46Z</dcterms:modified>
  <dc:identifier>DAGrZEALe_0</dc:identifier>
</cp:coreProperties>
</file>