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5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19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1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7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9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5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7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7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2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6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11/28/2024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10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4" r:id="rId6"/>
    <p:sldLayoutId id="2147483710" r:id="rId7"/>
    <p:sldLayoutId id="2147483711" r:id="rId8"/>
    <p:sldLayoutId id="2147483712" r:id="rId9"/>
    <p:sldLayoutId id="2147483713" r:id="rId10"/>
    <p:sldLayoutId id="214748371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297CAA7-F8B5-0D92-F7F1-C889EFBD36BE}"/>
              </a:ext>
            </a:extLst>
          </p:cNvPr>
          <p:cNvSpPr txBox="1"/>
          <p:nvPr/>
        </p:nvSpPr>
        <p:spPr>
          <a:xfrm>
            <a:off x="453142" y="725467"/>
            <a:ext cx="5414255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>
                <a:solidFill>
                  <a:schemeClr val="tx2">
                    <a:alpha val="80000"/>
                  </a:schemeClr>
                </a:solidFill>
                <a:latin typeface="+mj-lt"/>
                <a:ea typeface="+mj-ea"/>
                <a:cs typeface="+mj-cs"/>
              </a:rPr>
              <a:t>CytoAutoCluster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>
                <a:solidFill>
                  <a:schemeClr val="tx2">
                    <a:alpha val="80000"/>
                  </a:schemeClr>
                </a:solidFill>
                <a:latin typeface="+mj-lt"/>
                <a:ea typeface="+mj-ea"/>
                <a:cs typeface="+mj-cs"/>
              </a:rPr>
              <a:t>Enhancing Cytometry with Deep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7ADF28-ABAB-47A6-C350-83FC620695BD}"/>
              </a:ext>
            </a:extLst>
          </p:cNvPr>
          <p:cNvSpPr txBox="1"/>
          <p:nvPr/>
        </p:nvSpPr>
        <p:spPr>
          <a:xfrm>
            <a:off x="453142" y="3602038"/>
            <a:ext cx="5414255" cy="1560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</a:pPr>
            <a:r>
              <a:rPr lang="en-US" sz="2400" b="1" kern="1200" dirty="0">
                <a:solidFill>
                  <a:schemeClr val="tx2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 -  Aniket Rahile</a:t>
            </a:r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2135C626-CD8C-B699-267B-A2FDB26E4A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218" r="25147" b="-1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5331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260434-27A5-9214-A343-A7A617A76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20" y="418064"/>
            <a:ext cx="10733204" cy="6459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</a:rPr>
              <a:t>Introduction and Problem Statement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486E0B-B953-2F72-D6F5-4A1A6196693A}"/>
              </a:ext>
            </a:extLst>
          </p:cNvPr>
          <p:cNvSpPr txBox="1"/>
          <p:nvPr/>
        </p:nvSpPr>
        <p:spPr>
          <a:xfrm>
            <a:off x="596501" y="1225689"/>
            <a:ext cx="1099594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1" i="0" dirty="0">
                <a:solidFill>
                  <a:srgbClr val="12154E"/>
                </a:solidFill>
                <a:effectLst/>
              </a:rPr>
              <a:t>Context:</a:t>
            </a:r>
            <a:r>
              <a:rPr lang="en-IN" sz="2000" b="0" i="0" dirty="0">
                <a:solidFill>
                  <a:srgbClr val="12154E"/>
                </a:solidFill>
                <a:effectLst/>
              </a:rPr>
              <a:t> Cytometry produces large, complex datasets critical for understanding immune profiles, but traditional clustering struggles with high dimensionality.</a:t>
            </a:r>
          </a:p>
          <a:p>
            <a:pPr algn="l"/>
            <a:endParaRPr lang="en-IN" sz="2000" b="0" i="0" dirty="0">
              <a:solidFill>
                <a:srgbClr val="12154E"/>
              </a:solidFill>
              <a:effectLst/>
            </a:endParaRPr>
          </a:p>
          <a:p>
            <a:pPr algn="l"/>
            <a:r>
              <a:rPr lang="en-IN" sz="2000" b="1" i="0" dirty="0">
                <a:solidFill>
                  <a:srgbClr val="12154E"/>
                </a:solidFill>
                <a:effectLst/>
              </a:rPr>
              <a:t>Challenges: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12154E"/>
                </a:solidFill>
                <a:effectLst/>
              </a:rPr>
              <a:t>Limited </a:t>
            </a:r>
            <a:r>
              <a:rPr lang="en-IN" sz="2000" b="0" i="0" dirty="0" err="1">
                <a:solidFill>
                  <a:srgbClr val="12154E"/>
                </a:solidFill>
                <a:effectLst/>
              </a:rPr>
              <a:t>labeled</a:t>
            </a:r>
            <a:r>
              <a:rPr lang="en-IN" sz="2000" b="0" i="0" dirty="0">
                <a:solidFill>
                  <a:srgbClr val="12154E"/>
                </a:solidFill>
                <a:effectLst/>
              </a:rPr>
              <a:t> data for supervised models.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12154E"/>
                </a:solidFill>
                <a:effectLst/>
              </a:rPr>
              <a:t>Biological variability adds noise.</a:t>
            </a:r>
          </a:p>
          <a:p>
            <a:pPr algn="l"/>
            <a:endParaRPr lang="en-IN" sz="2000" b="1" i="0" dirty="0">
              <a:solidFill>
                <a:srgbClr val="12154E"/>
              </a:solidFill>
              <a:effectLst/>
            </a:endParaRPr>
          </a:p>
          <a:p>
            <a:pPr algn="l"/>
            <a:r>
              <a:rPr lang="en-IN" sz="2000" b="1" i="0" dirty="0">
                <a:solidFill>
                  <a:srgbClr val="12154E"/>
                </a:solidFill>
                <a:effectLst/>
              </a:rPr>
              <a:t>Objective:</a:t>
            </a:r>
            <a:r>
              <a:rPr lang="en-IN" sz="2000" b="0" i="0" dirty="0">
                <a:solidFill>
                  <a:srgbClr val="12154E"/>
                </a:solidFill>
                <a:effectLst/>
              </a:rPr>
              <a:t> Develop a scalable semi-supervised framework to improve clustering accuracy and reduce dependency on </a:t>
            </a:r>
            <a:r>
              <a:rPr lang="en-IN" sz="2000" b="0" i="0" dirty="0" err="1">
                <a:solidFill>
                  <a:srgbClr val="12154E"/>
                </a:solidFill>
                <a:effectLst/>
              </a:rPr>
              <a:t>labeled</a:t>
            </a:r>
            <a:r>
              <a:rPr lang="en-IN" sz="2000" b="0" i="0" dirty="0">
                <a:solidFill>
                  <a:srgbClr val="12154E"/>
                </a:solidFill>
                <a:effectLst/>
              </a:rPr>
              <a:t> data.</a:t>
            </a:r>
          </a:p>
          <a:p>
            <a:pPr algn="l"/>
            <a:endParaRPr lang="en-US" sz="2000" dirty="0">
              <a:solidFill>
                <a:srgbClr val="12154E"/>
              </a:solidFill>
            </a:endParaRPr>
          </a:p>
          <a:p>
            <a:pPr algn="l"/>
            <a:r>
              <a:rPr lang="en-US" sz="2000" b="1" dirty="0">
                <a:solidFill>
                  <a:srgbClr val="12154E"/>
                </a:solidFill>
              </a:rPr>
              <a:t>Key Insight: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2154E"/>
                </a:solidFill>
              </a:rPr>
              <a:t>Semi-supervised clustering techniques, including autoencoder-based feature learning, provide a promising solution to tackle these challenges and validate against manually gated clusters.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2154E"/>
                </a:solidFill>
              </a:rPr>
              <a:t>implicates interpretation and hampers efficiency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2154E"/>
                </a:solidFill>
              </a:rPr>
              <a:t>.Limited labeled data restricts the application of supervised </a:t>
            </a:r>
            <a:r>
              <a:rPr lang="en-US" sz="2000" dirty="0" err="1">
                <a:solidFill>
                  <a:srgbClr val="12154E"/>
                </a:solidFill>
              </a:rPr>
              <a:t>models.Biological</a:t>
            </a:r>
            <a:r>
              <a:rPr lang="en-US" sz="2000" dirty="0">
                <a:solidFill>
                  <a:srgbClr val="12154E"/>
                </a:solidFill>
              </a:rPr>
              <a:t> variability introduces noise and inconsistency, further complicating analysis.</a:t>
            </a:r>
          </a:p>
          <a:p>
            <a:endParaRPr lang="en-IN" sz="2000" dirty="0">
              <a:solidFill>
                <a:srgbClr val="1215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75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57E318-ADB3-FF95-179E-874E23D5D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C1567D-7BEB-A480-96B1-0A071A950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EA59DF7-7BD9-4954-FD2D-96743F780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344737-9AF7-7FFF-F672-8669387003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3F75554-D391-D103-35A7-E5964D97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B3C70A4-7070-DFDB-7E50-10521F140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72DAEC-89C3-A749-436B-57E5542E0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6AB60D8-ADC8-9EF7-4714-76041EB8F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0604B2-2615-0A50-D721-11C1B5713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9FC7522-A132-24E1-E8A9-4A5850A8D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D85941C-C383-7C61-3F49-989F5E3A93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4395069-9F83-5CB4-067A-87F8E3F0A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1F3B98-1540-BF40-9FBF-1C6B98946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C55D608-0008-D10B-FE2B-8C146DEFD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65EEC31-3E6A-09EA-FDD9-A2478887B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4825589-16AB-F621-DE95-F8B84B5A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FF7FF64-9EA8-AAE2-6AB1-8D5715081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C894C1-DE65-C9BE-8F27-411BC8473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4754E9-4EC0-9687-4656-45744E605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F09B4EF-8906-EB09-1642-79DCADF97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7A0C3E-A147-65D5-AC6F-CF84208A0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AFE83E5-1BDB-6898-C599-B48C0C3DC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719179D-399D-9226-BD2E-5EA89C6EB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C50847-26A8-C519-CA79-77AFF7626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B11C433-B96A-6ED3-03C5-A9C0D92D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7B13A62-DEE4-68B2-E9D0-AC6D298BF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610C75B-811D-BE6C-2EAA-418E933E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9F6395A-DAB0-257F-8EDC-51B30B904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2FE080E-DA69-C316-9550-47859D2B1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0653C35-5995-3E9B-4DAC-058B149EE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BE51C8-866B-4BD3-61E1-025416C54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F2D23C6-9298-949B-D377-E0CD7E25F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564D234-4ACB-A561-FE44-3D47A3472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F86DFB0-36BD-6B1C-F178-7B35CA0F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C40066F-87E0-A09F-B34C-0E9E37899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63C3137-76D8-3E9F-5087-E28EC3781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977B86F-E1CB-56EB-A406-13D9BA4C8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1599086-E3E6-B572-F553-23DA6A317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B19F41F-B118-3DC4-366F-45606127DA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C015320-E152-FAC2-7C57-AA6FD2F5C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D21BAE4-9592-7CAD-8BCE-5458C40BB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3A4ACD8-E1B8-B72F-B186-96A7491D2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1CDD865-46DC-CB73-B964-6A88FBE05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E18C8A4-B226-B2F1-D926-EFAACDE1EA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59370D7-FAC1-EEA5-B516-4BCE5A4A7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989DFDE-3B92-B9FA-B561-EC891E38E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7F520A5-7B4A-E492-7F0F-024C49401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27FA9C6-2C13-04E6-8964-874D20DF8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1971A65-DCE6-8FA2-8DE9-127F55F5B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01CF385-A867-C119-698A-ED06894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9CEE5F9-9488-7BD3-F622-F2954160C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B90B8AF-35C0-BCAE-190E-CC28F5FEB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43E20A3-0E68-CA16-64A4-44CD87CF6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033AA63-AA02-B398-13BD-8CFA812D6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816C68B-B75D-477F-9472-202E7B201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23FAE55-9A48-CA75-1477-FFD22BF8B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7613B8-E6AE-6C4F-DC68-6A59D9B20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2D09DE7-A775-1EC6-4EE2-12A12617F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9FB3F22-C0FC-B66E-D723-2E8092821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798009B-3775-103B-5CF0-C0FB523A7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ADE087E-F18F-6E4C-814B-123B4864C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07624CE-47D4-6DE1-EB91-E3FE61601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695C71C-2F6A-6B3C-AAFB-E9A4FDCA7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278ADB4-197E-F6F6-AAAD-ADBE8242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5842F02-62D5-D495-86AE-0FAF83AB1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8CC42BC-4C58-3B67-D6A6-F031D8BBB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CC3ABF1-B11A-F52B-A004-DA2A038CC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1DD2B93-942A-11C0-EB98-0938CC377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35D6F2F-07B1-65DA-4CC5-AB575B670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F348BAF-E5BB-C401-C36B-2798B30DD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6A7501A-B583-D426-81BF-2D24A0D99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0E8B90E-7C13-9488-0E08-007CF5C8D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8F539B0-2E22-6A35-53CF-CEA1A9A3C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6CDA75C-AFA3-607E-FFFB-23B939091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5ABB3D3-C81A-5D80-66F5-130C72016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F5C26A0-4836-DDE1-B23E-D211CF18B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6F7E076-333D-4334-3ABC-5A8794CB9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4786642-A310-4A9D-675C-AB253572A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98EAFBB-08F7-34E2-1191-CB417B099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13C4DED-2274-1AAD-DB49-C56DFC65F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DCB9F34-EAE2-8313-E904-D5EA99979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0C83A65-19C6-FDAD-9022-95C8F7F0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B134542-F920-0627-9788-9A022D301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AF30801-74A2-0AFE-7DA7-C6C7A2DBF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574B135-3A1D-A973-05C8-A8DCE1560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9BA3FDB-FA4D-8A65-2FF6-C1DB934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D2636AF-B1CF-48DE-FA10-EDC3136C9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6192AD3-BFC1-5306-2193-F36DD7CA8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4BD19B5-1F85-DDE8-D14B-A3A0AACC2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7C9DD14-CCEA-8F84-5BE1-A419B3E27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574CB59-0A33-29D4-C657-260371441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EF74A9B-C6FC-905D-70CF-931D82C66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2A92976-3564-611B-323C-A3C6A26E9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D8F4F7C-9BF6-03C6-247F-CA4AC2126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49DCE89E-8818-70D1-BF09-C95D4B753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3693A6A-36EA-8FEE-AB8C-48B52448A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ADC19F6B-2ABB-ED72-4813-0A8D2FDC6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B3A74138-D08B-8F5A-CA0E-6150CDDBC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75AD1869-5844-36ED-57B9-0087B2543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8C71B5-F9DA-4D7A-D8FE-29334B152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961D2F8-4E32-EE5C-4E93-3F42227ED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286699B-3FF4-1ACA-977D-4D999FB0F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8276659-9692-30FC-01D7-1ADAFD249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FF30F82-7CA4-FF4D-94DC-54052BDB9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453E382-51C3-8D3A-6C44-8D3995927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E203912-A5A3-1F34-C2DF-95CD3979A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E30B08C-A422-DF99-9CFF-BC4875B2F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9E34A16-D4DC-C9E4-B6F2-B17AAA06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6519186-FF84-D906-3709-D9FF4257E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5DFBB98-A21D-9E0F-7C5D-C7587EC1DC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D95DF47-6091-F23F-80FE-7F712BCEC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942B155-E248-AD9B-9846-C5068486D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195A70A-94B0-BACD-B142-20639A472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45FA3DC-C7A4-1348-A59E-F08BA242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ED0A4783-D4F1-16C6-7FAC-8439D2264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F2F9AEF-75E3-B930-0127-DB2D84822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968D919-EB4E-6B91-EA1B-17C3F238F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24BCE64-8AEA-8F1A-2A30-588673515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9499E29-C1F0-D41A-3CA3-AD8FEEB98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82BA45C-68E6-3BA3-0CE0-C8AB62C9D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2ED353A-C6BC-74E9-B794-4CFEC95F3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819748F-5632-ABF5-2166-A9839508C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00966BA2-3590-FE21-8743-627585E83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1EE1889-BC82-A20C-220B-36B4392A4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7D760E0-7E38-D96D-402F-48976E095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85071AA-0414-E6FA-6B24-7F09E1EC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45A8413-3F08-FB56-4CAB-054D6CF70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3597BF43-6182-F8A1-3A4B-181A915DB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2EA54F1-491D-A384-4153-0BCD3234A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3F5CDB-A91B-CBE4-26D2-1CECB9EE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45" y="302317"/>
            <a:ext cx="10733204" cy="6459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" sz="3200" b="1" dirty="0">
                <a:solidFill>
                  <a:srgbClr val="12154E"/>
                </a:solidFill>
                <a:ea typeface="Times New Roman"/>
                <a:cs typeface="Times New Roman"/>
                <a:sym typeface="Times New Roman"/>
              </a:rPr>
              <a:t>Dataset Overview</a:t>
            </a:r>
            <a:endParaRPr lang="en-US" sz="3200" dirty="0">
              <a:solidFill>
                <a:srgbClr val="12154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7E9F89-FBF0-1E58-44E8-A9F97DB6221A}"/>
              </a:ext>
            </a:extLst>
          </p:cNvPr>
          <p:cNvSpPr txBox="1"/>
          <p:nvPr/>
        </p:nvSpPr>
        <p:spPr>
          <a:xfrm>
            <a:off x="1516283" y="4324418"/>
            <a:ext cx="9699585" cy="294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6011EA3-ED80-3253-0ED6-C5150E8DF86C}"/>
              </a:ext>
            </a:extLst>
          </p:cNvPr>
          <p:cNvSpPr txBox="1"/>
          <p:nvPr/>
        </p:nvSpPr>
        <p:spPr>
          <a:xfrm>
            <a:off x="1007402" y="1107021"/>
            <a:ext cx="102084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0" i="0" dirty="0">
                <a:solidFill>
                  <a:srgbClr val="12154E"/>
                </a:solidFill>
                <a:effectLst/>
                <a:latin typeface="ui-sans-serif"/>
              </a:rPr>
              <a:t>The </a:t>
            </a:r>
            <a:r>
              <a:rPr lang="en-US" sz="2000" b="0" i="1" dirty="0">
                <a:solidFill>
                  <a:srgbClr val="12154E"/>
                </a:solidFill>
                <a:effectLst/>
                <a:latin typeface="ui-sans-serif"/>
              </a:rPr>
              <a:t>Levine_32dim.csv</a:t>
            </a:r>
            <a:r>
              <a:rPr lang="en-US" sz="2000" b="0" i="0" dirty="0">
                <a:solidFill>
                  <a:srgbClr val="12154E"/>
                </a:solidFill>
                <a:effectLst/>
                <a:latin typeface="ui-sans-serif"/>
              </a:rPr>
              <a:t> dataset comprises </a:t>
            </a:r>
            <a:r>
              <a:rPr lang="en-US" sz="2000" b="1" i="0" dirty="0">
                <a:solidFill>
                  <a:srgbClr val="12154E"/>
                </a:solidFill>
                <a:effectLst/>
                <a:latin typeface="ui-sans-serif"/>
              </a:rPr>
              <a:t>265,627 samples</a:t>
            </a:r>
            <a:r>
              <a:rPr lang="en-US" sz="2000" b="0" i="0" dirty="0">
                <a:solidFill>
                  <a:srgbClr val="12154E"/>
                </a:solidFill>
                <a:effectLst/>
                <a:latin typeface="ui-sans-serif"/>
              </a:rPr>
              <a:t> measured across </a:t>
            </a:r>
            <a:r>
              <a:rPr lang="en-US" sz="2000" b="1" i="0" dirty="0">
                <a:solidFill>
                  <a:srgbClr val="12154E"/>
                </a:solidFill>
                <a:effectLst/>
                <a:latin typeface="ui-sans-serif"/>
              </a:rPr>
              <a:t>32 distinct markers</a:t>
            </a:r>
            <a:r>
              <a:rPr lang="en-US" sz="2000" b="0" i="0" dirty="0">
                <a:solidFill>
                  <a:srgbClr val="12154E"/>
                </a:solidFill>
                <a:effectLst/>
                <a:latin typeface="ui-sans-serif"/>
              </a:rPr>
              <a:t>. It serves as a critical resource for cytometry-based clustering and immune profiling research. The data is partially labeled, with </a:t>
            </a:r>
            <a:r>
              <a:rPr lang="en-US" sz="2000" b="1" i="0" dirty="0">
                <a:solidFill>
                  <a:srgbClr val="12154E"/>
                </a:solidFill>
                <a:effectLst/>
                <a:latin typeface="ui-sans-serif"/>
              </a:rPr>
              <a:t>39% (104,184 samples)</a:t>
            </a:r>
            <a:r>
              <a:rPr lang="en-US" sz="2000" b="0" i="0" dirty="0">
                <a:solidFill>
                  <a:srgbClr val="12154E"/>
                </a:solidFill>
                <a:effectLst/>
                <a:latin typeface="ui-sans-serif"/>
              </a:rPr>
              <a:t> belonging to 14 manually identified clusters, while the remaining </a:t>
            </a:r>
            <a:r>
              <a:rPr lang="en-US" sz="2000" b="1" i="0" dirty="0">
                <a:solidFill>
                  <a:srgbClr val="12154E"/>
                </a:solidFill>
                <a:effectLst/>
                <a:latin typeface="ui-sans-serif"/>
              </a:rPr>
              <a:t>61% (161,443 samples)</a:t>
            </a:r>
            <a:r>
              <a:rPr lang="en-US" sz="2000" b="0" i="0" dirty="0">
                <a:solidFill>
                  <a:srgbClr val="12154E"/>
                </a:solidFill>
                <a:effectLst/>
                <a:latin typeface="ui-sans-serif"/>
              </a:rPr>
              <a:t> are unlabeled, presenting challenges for unsupervised learning.</a:t>
            </a:r>
          </a:p>
          <a:p>
            <a:pPr algn="just"/>
            <a:endParaRPr lang="en-US" sz="2000" b="0" i="0" dirty="0">
              <a:solidFill>
                <a:srgbClr val="12154E"/>
              </a:solidFill>
              <a:effectLst/>
              <a:latin typeface="ui-sans-serif"/>
            </a:endParaRPr>
          </a:p>
          <a:p>
            <a:pPr algn="just"/>
            <a:r>
              <a:rPr lang="en-US" sz="2000" b="1" i="0" dirty="0">
                <a:solidFill>
                  <a:srgbClr val="12154E"/>
                </a:solidFill>
                <a:effectLst/>
                <a:latin typeface="ui-sans-serif"/>
              </a:rPr>
              <a:t>Key Highlights</a:t>
            </a:r>
            <a:r>
              <a:rPr lang="en-US" sz="2000" b="0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endParaRPr lang="en-US" sz="2000" dirty="0">
              <a:solidFill>
                <a:srgbClr val="12154E"/>
              </a:solidFill>
              <a:latin typeface="ui-sans-serif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2154E"/>
                </a:solidFill>
                <a:latin typeface="ui-sans-serif"/>
              </a:rPr>
              <a:t>Dimensionality: 32 markers represent various biological attributes, including DNA, viability, and immune cell markers.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2154E"/>
                </a:solidFill>
                <a:latin typeface="ui-sans-serif"/>
              </a:rPr>
              <a:t>Label Distribution: A significant portion of the dataset remains unlabeled, necessitating advanced semi-supervised learning techniques to maximize interpretability and clustering accuracy.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2154E"/>
                </a:solidFill>
                <a:latin typeface="ui-sans-serif"/>
              </a:rPr>
              <a:t>Source: This dataset, sourced from Levine et al. (2015), is publicly accessible and widely used as a benchmark for clustering studies.</a:t>
            </a:r>
          </a:p>
          <a:p>
            <a:pPr algn="just"/>
            <a:endParaRPr lang="en-US" sz="2000" dirty="0">
              <a:solidFill>
                <a:srgbClr val="12154E"/>
              </a:solidFill>
              <a:latin typeface="ui-sans-serif"/>
            </a:endParaRPr>
          </a:p>
          <a:p>
            <a:pPr algn="just"/>
            <a:r>
              <a:rPr lang="en-US" sz="2000" b="0" i="0" dirty="0">
                <a:solidFill>
                  <a:srgbClr val="12154E"/>
                </a:solidFill>
                <a:effectLst/>
                <a:latin typeface="ui-sans-serif"/>
              </a:rPr>
              <a:t>This dataset’s complexity underscores the importance of scalable frameworks capable of handling high-dimensional, partially labeled data.</a:t>
            </a:r>
            <a:endParaRPr lang="en-US" sz="2000" dirty="0">
              <a:solidFill>
                <a:srgbClr val="12154E"/>
              </a:solidFill>
              <a:latin typeface="ui-sans-serif"/>
            </a:endParaRPr>
          </a:p>
          <a:p>
            <a:pPr algn="just"/>
            <a:endParaRPr lang="en-IN" sz="2000" dirty="0">
              <a:solidFill>
                <a:srgbClr val="1215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06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462ACC-B3C4-748F-6746-AE8610C9F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A7BB712-9101-1240-2D51-18AB1F15E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ABA72D-0D19-58C7-731E-0EB7F05EA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3CA14A7-33F4-91EA-68C3-97981BD38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E9BFF0C-8166-1616-7111-583E30833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6931B93-7C82-2D06-F1AE-922CC6BE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423F087-C4CA-3ADD-18A7-0A8E623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E6B8E2-4422-C533-60E6-1AE5CFAF22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EB6B47-20DE-0D4F-C672-B4D9262A4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4436188-E93E-F5EF-CC83-CAFBA9243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E757E99-2F80-F40C-9234-DA8438F01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6B0742F-A7D2-6682-024B-B8FD5A1E5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9FBF347-AB57-A147-BE58-ED8D422A2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FE67D5A-3355-0773-50D2-C1E24DB4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FFAD07B-CE9E-A1CE-91EF-190A962C6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365C0CC-DB70-47D7-6D50-3801B109C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D240A8D-00C4-CF19-C451-D4C884518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B2D2DDA-16D7-B88A-4F6E-A20EF27E7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4AB787A-F966-BEBE-2B01-89D4C7D7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C37E5DF-3FA5-D3D2-434F-199CF5D23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3C433D-E1DB-AAE2-AA55-7CCB33779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08263D1-BAC5-3A07-D69C-D4033D8EB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615A0FC-7BCD-7D49-EFBD-62CB63A85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B705135-72CA-F152-AB89-E377F1BB8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FF57BA5-B867-533A-4142-A7B73D56E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38D3DFA-0403-9954-A767-5F29CA64C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B0C2A72-A726-94B0-028F-D67BCAA36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8F98B7B-1FDD-A381-7AC6-4E613110F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DE454D-3BDB-D82D-71F3-E87493F88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D455AF7-E6F1-FC62-54B9-A920A1B3F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B9E1937-8E41-6C2A-2D90-2198A61C5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B63F5B1-8EBC-65C5-0051-3EF5A00F5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761B5A3-A1B7-3F88-C043-9615085D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D437BD2-2A7F-6856-7EF7-074DD4059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413FE03-EEA4-BA74-28ED-F0DC9775D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065D4-CCCD-827B-4A6A-713A9A79D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4620742-E939-6BE7-9781-822D8AB6F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CD89AA6-FE5F-5B62-2D99-EA5DC4C56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9BD7ED7-5A0A-010B-0999-BA0D03275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64B6A10-5A38-E8EB-D3E5-078F4B5F5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5FE3519-6F6B-CF73-2943-DA4693F46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5471094-699E-67A5-6B2C-6B22A8355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D96CDE6-41E3-C3E3-77D7-951356D92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69AC87B-6D23-A80C-8808-EC29BD06B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1CFFA59-53C7-334E-6DEF-0AFBD009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66044-EB27-C1C7-124B-28FDB081D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0B59112-8972-ECF5-F8BE-B7956920C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5C4A361-FFE3-5FAD-98E9-7EAC5C02F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B09BE09-0A20-18BE-BF51-019747739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EAD8829-B814-92B9-F6F7-8C58D3462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F8D7D7-E6AA-862E-11E7-C65FDC8A0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DF41CAD-48EF-4AAA-C080-7610C246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15B1782-93FA-D97E-77EB-4595AF4FA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D99299-5015-83B9-8034-3AF3099983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F146769-2E4F-156E-75D0-32615FD20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2F46F48-5872-55B2-FE8B-07D66B71C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37791A8-DC33-1887-2D07-86ABA2060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E7584CC-CCD8-5506-69A9-EDDE66DE29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E870538-BA30-9F0E-9C3E-B7A10A0E8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9379F7F-C419-A247-6056-64CB833CFC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BAB1805-6611-34C6-67F0-51F1CD14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A2F3154-6EB1-4F7C-60AF-AEB8ED758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A5A59FB-D24D-2F7E-A9EB-35608FFD9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1A60BBD-C441-11F9-29FE-771AC0E13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3C7928D-1CCA-B732-2AA0-93A796B91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20E48F6-F0C5-4DFB-CD3D-0F5DEE0AB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BB5718A-36E8-5C35-F005-BBDB93D1C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7DF7F31-815B-CA44-48CF-55C655A58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9287F49-F490-DDF7-7E47-C126FA815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E9E17F5-C5F2-6AD3-DF71-E10C4B9F3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C5039CC-CC14-8CBB-C9D4-94FC233AA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018B0D3-2F29-FFA9-E32C-3FF07EE32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CE64A28-41D0-9C70-2FF7-45762F93A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A39CDD9-EF8F-34CD-ADB2-BFC6902D9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F3E8797-FC8D-D496-08F5-08BC99DC3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791AFDC-AE61-146E-E968-3AA911215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B3D6DD-E084-287A-8718-5FD62F281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ED84DB5-A485-D847-8501-A09620453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9A1E941-F64F-4D82-FD96-E3AD05391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359B956-6EC1-DD72-7533-26ADF5314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9B079DF-69C7-F350-A547-A5A9FF5C8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2AABB32-7DE0-24BD-19BA-29B3EE35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E0BD9A9-DC55-1B48-FF9F-1A63B4F8E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22FAD05-C424-F9C7-E5C3-1E43ECF3A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2DBF859-4E89-6D08-C65C-23380866D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5D517DE-6FAB-F622-8866-2C053479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7FA68B6-4E38-2502-710A-854BAC6A7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DD97814-2443-C496-D500-334EF76A1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61EF6D0-9B3C-3B94-A4A8-90868AD05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0E7CE91-28C2-B134-E68C-26C6E8491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9DC7668-3A96-9871-B935-08EED8724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071D191-4232-797E-97F9-A24810A6E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E282917-3080-4C74-829F-9CBB0362F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B4FA624-B745-73A3-7417-7CC368A1B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142EEF5A-CF4D-D940-03AD-FBBFC389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3DF774B-2CA0-45A2-E229-E9B6B7C9E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3A6B26E0-5388-2EE6-D6E8-D6ABD44A5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F33EEFA3-547B-A544-2149-E13F77FC3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8769C6B9-84AA-87B7-650F-7CE56D373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A1F0407-2B73-2EE6-CE8C-98958A869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BD5E068-EF6F-E360-3EB8-13BC1633E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BB3EBEE-A9EC-1012-9490-9A276535D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E0E8C55-7BC7-B9CC-A6DA-54C97BB24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27CA021-5393-9BF6-3E8B-84D6C980C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053C7B0-D0D4-8B5F-4837-F073FA88C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1E12EDA-0BEC-8DDB-34B1-6C9CC7199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9B1EC14-A895-CB03-E36C-9C899A2B8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FF77F4A8-8962-6D84-20A5-3F57BE9C99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8C73A42-3D14-8AA9-673C-BC40BD61A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2038A55-843B-8C82-1570-20B6F2227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0005111-C7C6-A46A-80A4-01382D5E0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1C8CE6B-9DD4-5DC0-CC6B-B8A99160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7176D65-C9F4-84B1-AC1B-BDB8E0DF3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EC9E63D-F8D1-A8C0-66FB-E5C4B6472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A90CFB8-9B02-1126-D8F8-4DA1ADBF9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5793294C-D087-FB75-9CFD-7210515EC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F566EBA-0781-E9F0-1980-CD62CC658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E39CE6D-39C7-5869-617F-F109926B1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7827BAA-66A0-D3F8-43C6-EF3DA26BA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DE1691E-F432-8704-D30C-B2D37867F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854BED-0E4D-23BB-B328-EEA927040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FAE0B12-918B-1820-2E66-3C605D5CD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58D6E0D-96EB-14D0-D3AA-7131FC2F2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8CB8A8C-0E83-94A8-D73B-969E2CD2A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1A0E426-65A0-F189-1B69-3B091A71C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DEB063F-2A36-A7DE-6AB1-D04486BCB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CD886EE-B467-3D7B-38D5-0484262EE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CEFBA79-2260-BFCB-23CA-C4AD7A34F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3C717AF-035A-7F33-9207-8288E876B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837DAA-779D-5866-3EE5-1174C03CC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45" y="302317"/>
            <a:ext cx="10733204" cy="6459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IN" sz="3200" b="1" i="0">
                <a:solidFill>
                  <a:srgbClr val="12154E"/>
                </a:solidFill>
                <a:effectLst/>
              </a:rPr>
              <a:t>Methodology</a:t>
            </a:r>
            <a:endParaRPr lang="en-IN" sz="3200" b="1" i="0" dirty="0">
              <a:solidFill>
                <a:srgbClr val="12154E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33C77C-7085-C516-DB84-33C7AF6D7B83}"/>
              </a:ext>
            </a:extLst>
          </p:cNvPr>
          <p:cNvSpPr txBox="1"/>
          <p:nvPr/>
        </p:nvSpPr>
        <p:spPr>
          <a:xfrm>
            <a:off x="1516283" y="4324418"/>
            <a:ext cx="9699585" cy="294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225390F-BE88-6FD0-5C4E-95A2AEB951FA}"/>
              </a:ext>
            </a:extLst>
          </p:cNvPr>
          <p:cNvSpPr txBox="1"/>
          <p:nvPr/>
        </p:nvSpPr>
        <p:spPr>
          <a:xfrm>
            <a:off x="312394" y="1107020"/>
            <a:ext cx="54633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12154E"/>
                </a:solidFill>
                <a:effectLst/>
                <a:latin typeface="ui-sans-serif"/>
              </a:rPr>
              <a:t>Data Preprocessing</a:t>
            </a:r>
            <a:endParaRPr lang="en-US" b="0" i="0" dirty="0">
              <a:solidFill>
                <a:srgbClr val="12154E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12154E"/>
                </a:solidFill>
                <a:effectLst/>
                <a:latin typeface="ui-sans-serif"/>
              </a:rPr>
              <a:t>StandardScaler</a:t>
            </a:r>
            <a:r>
              <a:rPr lang="en-US" b="0" i="0" dirty="0">
                <a:solidFill>
                  <a:srgbClr val="12154E"/>
                </a:solidFill>
                <a:effectLst/>
                <a:latin typeface="ui-sans-serif"/>
              </a:rPr>
              <a:t> used for feature normalization.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2154E"/>
                </a:solidFill>
                <a:effectLst/>
                <a:latin typeface="ui-sans-serif"/>
              </a:rPr>
              <a:t>Dataset partitioned into labeled (39%) and unlabeled (61%) subsets.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2154E"/>
              </a:solidFill>
              <a:effectLst/>
              <a:latin typeface="ui-sans-serif"/>
            </a:endParaRPr>
          </a:p>
          <a:p>
            <a:pPr algn="l"/>
            <a:r>
              <a:rPr lang="en-US" b="1" i="0" dirty="0">
                <a:solidFill>
                  <a:srgbClr val="12154E"/>
                </a:solidFill>
                <a:effectLst/>
                <a:latin typeface="ui-sans-serif"/>
              </a:rPr>
              <a:t>Semi-Supervised Learning</a:t>
            </a:r>
            <a:endParaRPr lang="en-US" b="0" i="0" dirty="0">
              <a:solidFill>
                <a:srgbClr val="12154E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2154E"/>
                </a:solidFill>
                <a:effectLst/>
                <a:latin typeface="ui-sans-serif"/>
              </a:rPr>
              <a:t>Autoencoder trained to reduce dimensionality and handle missing labels.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2154E"/>
                </a:solidFill>
                <a:effectLst/>
                <a:latin typeface="ui-sans-serif"/>
              </a:rPr>
              <a:t>Combined loss (Binary Cross-Entropy &amp; Mean Squared Error) balances supervised and unsupervised tasks.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2154E"/>
              </a:solidFill>
              <a:effectLst/>
              <a:latin typeface="ui-sans-serif"/>
            </a:endParaRPr>
          </a:p>
          <a:p>
            <a:pPr algn="l"/>
            <a:r>
              <a:rPr lang="en-US" b="1" i="0" dirty="0">
                <a:solidFill>
                  <a:srgbClr val="12154E"/>
                </a:solidFill>
                <a:effectLst/>
                <a:latin typeface="ui-sans-serif"/>
              </a:rPr>
              <a:t>Dimensionality Reduction</a:t>
            </a:r>
            <a:endParaRPr lang="en-US" b="0" i="0" dirty="0">
              <a:solidFill>
                <a:srgbClr val="12154E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2154E"/>
                </a:solidFill>
                <a:effectLst/>
                <a:latin typeface="ui-sans-serif"/>
              </a:rPr>
              <a:t>t-SNE applied for 2D visualization of clusters.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2154E"/>
              </a:solidFill>
              <a:effectLst/>
              <a:latin typeface="ui-sans-serif"/>
            </a:endParaRPr>
          </a:p>
          <a:p>
            <a:pPr algn="l"/>
            <a:r>
              <a:rPr lang="en-US" b="1" i="0" dirty="0">
                <a:solidFill>
                  <a:srgbClr val="12154E"/>
                </a:solidFill>
                <a:effectLst/>
                <a:latin typeface="ui-sans-serif"/>
              </a:rPr>
              <a:t>Clustering</a:t>
            </a:r>
            <a:endParaRPr lang="en-US" b="0" i="0" dirty="0">
              <a:solidFill>
                <a:srgbClr val="12154E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2154E"/>
                </a:solidFill>
                <a:effectLst/>
                <a:latin typeface="ui-sans-serif"/>
              </a:rPr>
              <a:t>Semi-supervised techniques used to enhance unlabeled data clustering guided by labeled subsets.</a:t>
            </a:r>
          </a:p>
        </p:txBody>
      </p:sp>
      <p:pic>
        <p:nvPicPr>
          <p:cNvPr id="7" name="Picture 6" descr="A colorful dots on a white background&#10;&#10;Description automatically generated">
            <a:extLst>
              <a:ext uri="{FF2B5EF4-FFF2-40B4-BE49-F238E27FC236}">
                <a16:creationId xmlns:a16="http://schemas.microsoft.com/office/drawing/2014/main" id="{FB680EFB-C073-081E-AFE9-6DEE9A5D2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259" y="1296656"/>
            <a:ext cx="5764516" cy="46508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DF32CA-0903-8A69-12CC-30919C91F8CB}"/>
              </a:ext>
            </a:extLst>
          </p:cNvPr>
          <p:cNvSpPr txBox="1"/>
          <p:nvPr/>
        </p:nvSpPr>
        <p:spPr>
          <a:xfrm>
            <a:off x="6968963" y="6033439"/>
            <a:ext cx="459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t-</a:t>
            </a:r>
            <a:r>
              <a:rPr lang="en-US" b="1" dirty="0" err="1"/>
              <a:t>sne</a:t>
            </a:r>
            <a:r>
              <a:rPr lang="en-US" b="1" dirty="0"/>
              <a:t> before model implementation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0100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B5E374-3A70-22D7-BBCB-A7F7FE7C7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E11179-CB5A-4462-2257-8BFFCBBD3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8C07FA-1A19-7799-6FCB-DCBA9A05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F1C1AA4-D6B1-30C8-3817-6E79ABF1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B05880-6E51-F919-1080-C1A1FF345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DAAC8F-D12A-269B-CB58-3BBCC1900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307F830-40AF-475E-BC6E-01849E69A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6C6889-C11C-DEB7-6C6D-5F01A3BC8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56A062-F38A-AF36-FE10-F31CCFABA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622C611-5799-951C-4886-40173FA8D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07397A8-EC3F-EC97-8829-92B5E3F7A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02B596C-3921-9C24-505D-2CE5B38C5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9B5B56-38E5-F67B-8E54-7BEE8D14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48E5EC7-F4A2-6CAD-9239-39839EAC1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144D8E7-1C52-BC18-5BE9-E973FE654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717A28D-4A59-69AB-6473-B7E2CFDE0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7F47CFA-96C1-9564-4D43-F0BB5D76B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C9FE66B-E5D7-B58F-1C47-B8FC328C9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1FA9E41-1D0C-075E-B2E9-60546AD13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8010B41-75AF-863F-55D0-DDE538730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778675-F390-321E-7DA8-E71C59E92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978CDD6-9307-1894-4AAA-1C6AD332F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D2C4881-C5DA-1F6B-B20A-90D7DBB3E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923A1F4-B5E8-5491-3357-4547DB5FF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68CFCE3-5FD6-F48C-0F8C-73C4491FF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989C56B-B195-B5FE-24F4-40BB2B5B03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DB488A-21A9-2FE4-E245-67626D987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23EB8B2-B60D-EF8E-4A48-45F435920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D5B7017-F675-4C1F-F6DE-B84467BAE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FD0C677-8387-D8E2-8621-99FAD3A4EE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C51F11A-1103-8190-E576-77645F84A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A7376B9-B577-49B7-35AF-4CA90BB6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2530ECF-7CE5-23FB-9684-6DC1C5E01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E2CBBCE-DDB1-9AF9-37B3-73846C19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BD9D789-C20B-9B19-ADC9-49B2FF3AA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ADD1D92-2793-898F-1FA6-CDD25222F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3912E37-DC17-4EA4-5FFE-E87787B99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82A4646-A9EA-D726-F456-963696729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C3948FE-6C05-B225-E8E7-82758103E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9057E6A-026B-1283-DFC2-CB33384FF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413EAFC-D61D-0AE3-FF62-26F2C3420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7E21724-F95C-65E0-2A8A-5FC12348D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11370F3-396D-6BE4-9C54-D45DE404B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6B8CD4A-B2AB-7736-B744-F41AF83EA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C557ADB-312B-A0F9-5C4D-C953B84A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4D1E94D-6D3F-F57F-BD74-B5D691E9D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288B15C-60C6-F90C-909C-5BC27B1B9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2070DDE-F4A9-FDB5-365C-80E4CC404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95707FC-A9CB-6DCC-A044-D25A9AC31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4790F25-2D38-2157-C332-4802230E0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53468A6-DAD8-AC4A-5D19-F904E2CFC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0633E54-1872-FE33-D9E7-483F487A0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74F0038-0458-C407-F0E4-BDC7B6C02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04B048E-F42E-0450-F7E6-A2AC13FAF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D5B6B0A-D6DA-E2D2-96C7-3223FA015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B4E0CAF-86E8-2253-8977-17A31CC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77BC4DA-5F5A-B772-6663-CC6AD4D9C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667F6DB-149B-D218-66BF-D17DCE330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2F7FF83-1DDF-704E-760A-2FF1F1ACB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2498ECE-81F4-0F46-C60D-F979B4A4B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C21C6A3-B020-6599-5446-E792C947A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B06020A-B4F1-2251-5359-971ECFC9E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03DB8B-8751-D51B-A7FF-ED0942295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B78AC67-609D-D61B-5CDA-891C3AB6C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C862AE7-AEA3-5FE0-43B1-B9D145591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960577D-7C9C-B743-CDB8-AC0659547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601444F-E8B4-3CAB-CBF5-593CCDF19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A3EEE4F-FF31-A325-0F3A-B6C9B4A4D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9C7607A-2BD9-9264-1202-8C864632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AF1DE35-2153-C456-B820-1AED30892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0A7891F-A710-FB9C-9EB3-DEA9C14C1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1317EE6-0E08-73AC-4260-450C46C70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E3D2229-B427-B7A8-7A5E-6C4DD8514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3C314A3-84BC-834B-8494-0C650D5DE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8BDC8C4-1FD7-AA74-65D8-B55FE46BB3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5C6094C-9D62-1DCA-BC3F-6FB720E19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549D2AE-A932-CC9B-BFE1-89613CE05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A36AE3C-EE99-5FF9-CC18-B35BAECA1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64DB832-D2B3-08DD-9305-EE12DF258F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E6B2DF3-0D41-1183-0595-1C737A3F8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43F02EC-BEF3-89FC-66B9-0D73C0BF0F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A85C367-6989-34F2-18EE-DD5142EC6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94E5706-0A4B-0B97-EDAC-1B68FF3B10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5483B84-EE66-86D4-8E2E-5A0C6D34C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2500C25-A8C8-765B-3D07-132C7B99A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0D41B7B-ADCD-07F2-AC67-45BA1BC0F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579BEB3-CCFE-C0F2-585D-935B7F207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4B63139-0DB1-B4D0-4D80-0DCBF5172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C93DC6F-832B-C236-B6B7-822F2398A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EC3122E-BAF1-79D0-A0EE-E0BCC3029B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A9C5C8F-06BE-2CC0-02E0-AE150C57F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7460777-FC69-99AB-14AB-1D12BFE9C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B263574-DB6A-3827-18BC-C121280C4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E2DFC2F-4157-BED6-2DED-008DC674A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AD150F06-7D6C-1601-E18A-91DA4F47D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8011640-5E67-E246-DF45-71DC7155E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6696859F-E065-97B4-379D-68138D5BA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0A692F23-2AC9-DA9D-CA12-AA63DFC41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350DFBC1-C859-7242-122C-ED806C267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9CC31C0-0865-D5D0-32F8-9A8FB3A7A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C18C395-7767-28C8-CB5D-54495B956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CA06B6D-14D3-69F1-6A4B-C0C6D2465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A243AFB-B7F1-DDF1-1BEB-6B5E8E40D9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6661929-B30C-EFBE-08FF-601770D47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0B0FA3F-5B43-53D9-2BC8-76C51BC39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4C04ECD-442E-3127-4753-EB9199021E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85E0019-C971-61FE-509B-E0F027647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8F5F4A3-9B4D-1BBE-5204-8032726F3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EBCE80C-0CB7-6811-B0D2-26A1896F0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C6044D7-6BD3-82D9-9F52-C09090F044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37B4B81-82FB-E320-2D5D-0CF8DF66C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739A36B-615B-6E56-4832-2DF262727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EDBA18A-D3B1-B779-53F3-259B2C45E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9381A30-7E52-F384-A081-21CBBA8F6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073C2D9-A31C-8F38-0C36-BAE01E950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343544B-9CE0-F855-77D0-55CB1CB52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CDDBD52-25C3-02D7-E1A7-828AEB2F6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49F2736D-BD1A-FBFB-709A-756BA2B66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C71B7DB-1E21-F071-A2F4-3D7DB0086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8D3B51D-8777-BB3F-4B42-38EFCD49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198D753-FBF9-15FE-C095-DD238B213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05D8757-D06D-5022-E2C7-6C9B1082A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E7838B8-FC9A-22B9-4D5A-6A16D6377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9035F5FC-A1AD-8C70-E3AE-6DD8776E9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2659263-D6AF-32D6-1B89-CCF07808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E4BB46C-613E-41F7-3923-86F7E8E24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0DE2A47-122B-E274-5FB0-E68CF7835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EFF3F93-03FB-C1DE-1038-95A64F2A5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7FA4444-D83E-10BD-42A5-FADE268915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D66D35-FC0E-0CB4-925F-368FA66BC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45" y="302317"/>
            <a:ext cx="10733204" cy="6459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IN" sz="3200" b="1" i="0" dirty="0">
                <a:solidFill>
                  <a:srgbClr val="12154E"/>
                </a:solidFill>
                <a:effectLst/>
              </a:rPr>
              <a:t>Model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B6CF2-BF88-7121-E649-EF86389F3CB9}"/>
              </a:ext>
            </a:extLst>
          </p:cNvPr>
          <p:cNvSpPr txBox="1"/>
          <p:nvPr/>
        </p:nvSpPr>
        <p:spPr>
          <a:xfrm>
            <a:off x="1516283" y="4324418"/>
            <a:ext cx="9699585" cy="294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2759D8-7F8B-3164-EF1E-5FD68C2436C0}"/>
              </a:ext>
            </a:extLst>
          </p:cNvPr>
          <p:cNvSpPr txBox="1"/>
          <p:nvPr/>
        </p:nvSpPr>
        <p:spPr>
          <a:xfrm>
            <a:off x="1090634" y="1336861"/>
            <a:ext cx="10245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12154E"/>
                </a:solidFill>
                <a:effectLst/>
                <a:latin typeface="ui-sans-serif"/>
              </a:rPr>
              <a:t>The model uses an </a:t>
            </a:r>
            <a:r>
              <a:rPr lang="en-US" b="1" i="0" dirty="0">
                <a:solidFill>
                  <a:srgbClr val="12154E"/>
                </a:solidFill>
                <a:effectLst/>
                <a:latin typeface="ui-sans-serif"/>
              </a:rPr>
              <a:t>autoencoder-based architecture</a:t>
            </a:r>
            <a:r>
              <a:rPr lang="en-US" b="0" i="0" dirty="0">
                <a:solidFill>
                  <a:srgbClr val="12154E"/>
                </a:solidFill>
                <a:effectLst/>
                <a:latin typeface="ui-sans-serif"/>
              </a:rPr>
              <a:t> in a semi-supervised framework:</a:t>
            </a:r>
          </a:p>
          <a:p>
            <a:pPr algn="just"/>
            <a:endParaRPr lang="en-US" b="0" i="0" dirty="0">
              <a:solidFill>
                <a:srgbClr val="12154E"/>
              </a:solidFill>
              <a:effectLst/>
              <a:latin typeface="ui-sans-serif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2154E"/>
                </a:solidFill>
                <a:effectLst/>
                <a:latin typeface="ui-sans-serif"/>
              </a:rPr>
              <a:t>Autoencoder Structure</a:t>
            </a:r>
          </a:p>
          <a:p>
            <a:pPr algn="just"/>
            <a:endParaRPr lang="en-US" b="0" i="0" dirty="0">
              <a:solidFill>
                <a:srgbClr val="12154E"/>
              </a:solidFill>
              <a:effectLst/>
              <a:latin typeface="ui-sans-serif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2154E"/>
                </a:solidFill>
                <a:effectLst/>
                <a:latin typeface="ui-sans-serif"/>
              </a:rPr>
              <a:t>Encoder</a:t>
            </a:r>
            <a:r>
              <a:rPr lang="en-US" b="0" i="0" dirty="0">
                <a:solidFill>
                  <a:srgbClr val="12154E"/>
                </a:solidFill>
                <a:effectLst/>
                <a:latin typeface="ui-sans-serif"/>
              </a:rPr>
              <a:t> compresses data into a lower-dimensional space.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2154E"/>
                </a:solidFill>
                <a:effectLst/>
                <a:latin typeface="ui-sans-serif"/>
              </a:rPr>
              <a:t>Decoder</a:t>
            </a:r>
            <a:r>
              <a:rPr lang="en-US" b="0" i="0" dirty="0">
                <a:solidFill>
                  <a:srgbClr val="12154E"/>
                </a:solidFill>
                <a:effectLst/>
                <a:latin typeface="ui-sans-serif"/>
              </a:rPr>
              <a:t> reconstructs it to retain key features.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2154E"/>
                </a:solidFill>
                <a:effectLst/>
                <a:latin typeface="ui-sans-serif"/>
              </a:rPr>
              <a:t>Loss function combines Binary Cross-Entropy and MSE.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2154E"/>
              </a:solidFill>
              <a:effectLst/>
              <a:latin typeface="ui-sans-serif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2154E"/>
                </a:solidFill>
                <a:effectLst/>
                <a:latin typeface="ui-sans-serif"/>
              </a:rPr>
              <a:t>Semi-Supervised Approach</a:t>
            </a:r>
            <a:endParaRPr lang="en-US" b="0" i="0" dirty="0">
              <a:solidFill>
                <a:srgbClr val="12154E"/>
              </a:solidFill>
              <a:effectLst/>
              <a:latin typeface="ui-sans-serif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2154E"/>
                </a:solidFill>
                <a:effectLst/>
                <a:latin typeface="ui-sans-serif"/>
              </a:rPr>
              <a:t>Leverages both labeled and unlabeled data to enhance clustering accuracy.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2154E"/>
              </a:solidFill>
              <a:effectLst/>
              <a:latin typeface="ui-sans-serif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2154E"/>
                </a:solidFill>
                <a:effectLst/>
                <a:latin typeface="ui-sans-serif"/>
              </a:rPr>
              <a:t>Output</a:t>
            </a:r>
            <a:endParaRPr lang="en-US" b="0" i="0" dirty="0">
              <a:solidFill>
                <a:srgbClr val="12154E"/>
              </a:solidFill>
              <a:effectLst/>
              <a:latin typeface="ui-sans-serif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2154E"/>
                </a:solidFill>
                <a:effectLst/>
                <a:latin typeface="ui-sans-serif"/>
              </a:rPr>
              <a:t>Generates reliable clusters while minimizing the need for manual labeling.  </a:t>
            </a:r>
          </a:p>
          <a:p>
            <a:pPr lvl="1" algn="just"/>
            <a:endParaRPr lang="en-US" b="0" i="0" dirty="0">
              <a:solidFill>
                <a:srgbClr val="12154E"/>
              </a:solidFill>
              <a:effectLst/>
              <a:latin typeface="ui-sans-serif"/>
            </a:endParaRPr>
          </a:p>
          <a:p>
            <a:pPr algn="just"/>
            <a:r>
              <a:rPr lang="en-US" b="0" i="0" dirty="0">
                <a:solidFill>
                  <a:srgbClr val="12154E"/>
                </a:solidFill>
                <a:effectLst/>
                <a:latin typeface="ui-sans-serif"/>
              </a:rPr>
              <a:t>This architecture enables effective clustering and feature extraction for high-dimensional cytometry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1215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265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CA9111-3C2A-C569-0F02-C41543A64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D052F6-A8C3-CB70-9853-51D47A13F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CFB366-FF87-1887-298B-F3D1C734F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A179329-7363-1858-8A6B-EF6CF9D2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6CB0D95-5815-F7B9-2D77-49CAEC86D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31B13C1-F503-5DD7-4602-BA200C6C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F4ED769-1884-9ECB-2446-BFFF11379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841992C-1FF7-850B-3B4D-14ED32155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7E7A952-8083-75D5-A345-2A66E4156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97156BD-4486-F1D4-2DAB-908EC8CD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CEC19C7-2708-BE02-9BB4-AA9E2B1E8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132588-B770-59BE-3DB5-09B8CEC410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247F955-6EDD-B734-04EE-A0F0C58BA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89DA152-4399-250B-6602-6AF2377FCE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796C4B8-2093-9DD0-1087-E81AA9661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84A66EE-B48A-8E25-061B-ECF836A8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C395089-9625-3197-809A-F2E5CCE41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C0116B3-988F-F4FE-39AB-96CE4C012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141A088-15A9-995C-3BC2-FF65F7BF5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BE767A7-E344-CC5E-4D6A-6826AA0A5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F8F3367-D8DE-1DD2-6DBA-71D84251F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1A6BDF3-450F-BBED-CC87-1F862341D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DF26E-AD4A-82F9-EF3F-F39085BC7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6BE3458-5970-7874-B264-D8B3AC4A3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8B451F1-C918-4BB3-0E71-30126F951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2FE7FE7-AE37-64D4-A1BE-5B5FC4EF5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98C2A9-2DDD-F680-DC26-5A5231FF5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EE10662-190F-CD15-27A9-15184107D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1A8DD39-F968-A5D4-6E5A-DACE33EE8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A3E7F31-F0AD-DCEA-8F16-FDC654EA98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26B4A3-4F3E-7DA7-8503-F024B1DDB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6641537-D7AB-DD99-167F-4AF757422D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9195EA0-086F-3DB7-BD3F-8CD65AFF8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512EEE2-8ABE-1EEF-42F8-AD26BB7EC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F3EA50-FB52-2855-7552-39EE2753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E68DA57-4E23-E6B7-9DE1-D8C1ECF43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A739624-2CA7-21AD-D0EF-C9C8986E1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09EB914-BA67-6FFD-10F4-DD7E094F3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B49E04C-1CC0-6113-2BEA-9C89B47EC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FA69D4E-FD22-C5E2-139E-56A92BA4B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227D15-E625-269A-22C3-556A4D0326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094B41F-150B-51AD-0143-F981CF094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B59E3D5-ACA1-F461-AA9A-E6AB0D9B7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FDC9B6F-40EE-20E9-B7EA-74919763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BA2C6F9-9C82-EE9D-1305-9C4D766EC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02CC885-6726-C7E4-3DD8-FCC7A0A3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DA7EC5E-72DB-FFDE-9AC1-A375775F7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DA3104D-C132-177F-C6D9-572C817E3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B727C5D-0DE1-1BB4-11FC-E520079B2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C06944D-6D07-A56F-3A40-72E8CAF4F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28DD247-FC20-1434-D91C-A1FF93BD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DBFC15E-ABE7-5757-1E3D-E034D899B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4C22C7E-4FCB-C86B-EF1D-EBEE2FF3D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37DA39F-A3D7-C409-7A71-31ED68312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6643216-48DE-978F-89B6-9430FD3AA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0B40862-FF93-DAD0-2D03-E077919F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457F85D-E59C-79C0-01D0-71AE50A36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B8A1237-127C-2DA6-CD11-EEF2EBAA8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72E4005-0AA7-2B98-D1AB-CD6B2CED0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D6F45DB-2D3A-57BB-C43B-1C2477347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8FDAF84-30CC-4D5D-FE78-D72A6843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074D8EA-F9D7-ED73-74C2-B49E03B91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1B21232-4916-9710-1F29-A1356D33C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DABAAE3-3798-89E1-6CF3-173F71E9D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AB4412E-A57F-10E0-C3C7-790199407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D166AC2-D4C8-1393-C4D9-78272652F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CAB5D3A-AD1C-CAF5-D388-A5FC06EC1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1858F22-8CD6-D06F-0BC8-C6CABFC52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50BCF61-5FC6-8F4D-2AE1-7C5E625A2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B2334F2-7B9F-FCFC-7F9B-4309E458F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2DB7C8B-997A-25EF-32CB-CDDFA0DC81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D041359-763B-AC1B-BBFA-9DF2FA268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2D0B7AA-8167-3204-0EEA-0A6C1AC27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D8B19DA-3A49-70FD-232B-5124C1665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9557D66-AC8F-BAB0-C338-2C4482BAD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B8FD1F0-3911-AB7C-C3E5-FA137E286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234929E-A3F0-B8A3-3485-56EBF9B06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7371BC2-BE91-6E5D-CF91-BFD3032C0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7A3787E-3A98-B123-D412-D98F779A3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3C22D23-BD50-52E0-276A-F55AC2726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4909C0A-0A99-180B-E5B6-D4A6E621E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D485A98-6145-4060-0D89-B10E9E078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B06FA64-0E17-C99D-2DE1-D79F13258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571F91F-A38C-E7E9-EF07-405D6847F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984E855-26C6-E01D-AA93-965536BA2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FA1CC04-6AE4-FDA0-D664-E1359435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A1898B2-BCB7-CA7F-6F00-0A5C44D88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FCEE528-266A-D7EE-0AD2-71395B5E77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A986925-4446-5C96-8620-CF7C3DDD0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E414E2A-E28E-2D32-69FA-7F140842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9A1437B-B821-3F1A-1ECD-EDD1AA950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1E5494E-5930-5D95-7CB0-85EC34412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30E865B-EA77-B7CB-6D06-105DA60E9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F40875A-3471-604B-32D8-9D2C1300D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5B0FDF9A-3679-A93E-403D-F6465E5DD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03EB960-C8C9-4C45-6004-AD1E4EA7B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6030CF19-0AD9-8A74-8C24-C28EE7222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53AE4634-B9AB-45CA-C856-26F3AB4CF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9DF01FC5-891B-F494-B95E-32136CDED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C978A96-8266-5180-048D-FE606C6E5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BB4259F-280D-3FC5-6E2A-4679B3602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B4A72E8-484A-BA3C-A2E5-C4EA2F966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9956E16-DE37-34C5-1240-4E5AF6E53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5E636AA-1593-D636-4424-38823253B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0127DE1-3B4B-4AD2-20EB-5B55AF3C9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E8E51EF-361A-AAC4-9BF1-E6804C177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0A70862-535E-8020-3F53-23C2D0BE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D965979-8E34-E829-37E4-C3A564241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F4A819-277B-ADA7-EDB0-EDA96441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B6E9F6A-4133-DF06-19DC-6C8C120A7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23D2A62-1FE1-1F61-5D52-9D570DD64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689479D-FF0B-D3DF-9FD6-D82F3D718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60C2E00-5D27-587C-54E7-AD63E3EE3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8B6A709-BA11-97CD-84E0-773C5C6D6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31607F0-F4B0-B9F6-44E6-7002569B2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3D58B8C-E627-2023-7E5F-4E7B0A196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B4B73A5-3D5D-96CC-ECED-71DA291C3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BF3BD14-C1FF-A777-DA35-67BC0ED6F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DBF424E-3F6A-DBF4-3569-4D96D5289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28A8A00-7458-1470-BDB5-FA1857D15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701DE3D-2C1D-2AA2-0006-C54967885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94D4AB97-21FF-34E7-CBFC-90241A707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0B31DB99-8CCF-78AE-3B20-E3EB86867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9154D0D-BD57-B06B-B8BE-F5F20EF07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54E7DE3-3FEC-2274-7EEB-9FF966658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7A3DC0F-1ADD-16F7-8EA4-5D765AA12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E1873C1-AF9C-A477-EE7D-0F673CF24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A2A2CF3-6869-64F5-6891-82478D6C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1B9D369-D0C3-2D68-A02C-1068B4EA0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BAAC9F-FC1F-AC1E-0171-6EB941FD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45" y="302317"/>
            <a:ext cx="10733204" cy="6459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IN" sz="3200" b="1" i="0" dirty="0">
                <a:solidFill>
                  <a:srgbClr val="12154E"/>
                </a:solidFill>
                <a:effectLst/>
              </a:rPr>
              <a:t>Model Evaluation and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E21E92-BFB6-C688-13BB-1EF0C5233CE6}"/>
              </a:ext>
            </a:extLst>
          </p:cNvPr>
          <p:cNvSpPr txBox="1"/>
          <p:nvPr/>
        </p:nvSpPr>
        <p:spPr>
          <a:xfrm>
            <a:off x="1516283" y="4324418"/>
            <a:ext cx="9699585" cy="294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F89ED-BA3D-7669-431C-6ECA430D21E4}"/>
              </a:ext>
            </a:extLst>
          </p:cNvPr>
          <p:cNvSpPr txBox="1"/>
          <p:nvPr/>
        </p:nvSpPr>
        <p:spPr>
          <a:xfrm>
            <a:off x="1383175" y="1000126"/>
            <a:ext cx="96642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rgbClr val="12154E"/>
                </a:solidFill>
                <a:effectLst/>
                <a:latin typeface="ui-sans-serif"/>
              </a:rPr>
              <a:t>Logistic Regression</a:t>
            </a:r>
            <a:r>
              <a:rPr lang="en-US" b="0" i="0" dirty="0">
                <a:solidFill>
                  <a:srgbClr val="12154E"/>
                </a:solidFill>
                <a:effectLst/>
                <a:latin typeface="ui-sans-serif"/>
              </a:rPr>
              <a:t>:</a:t>
            </a:r>
          </a:p>
          <a:p>
            <a:pPr algn="just"/>
            <a:endParaRPr lang="en-US" b="0" i="0" dirty="0">
              <a:solidFill>
                <a:srgbClr val="12154E"/>
              </a:solidFill>
              <a:effectLst/>
              <a:latin typeface="ui-sans-serif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2154E"/>
                </a:solidFill>
                <a:effectLst/>
                <a:latin typeface="ui-sans-serif"/>
              </a:rPr>
              <a:t>Probabilities</a:t>
            </a:r>
            <a:r>
              <a:rPr lang="en-US" b="0" i="0" dirty="0">
                <a:solidFill>
                  <a:srgbClr val="12154E"/>
                </a:solidFill>
                <a:effectLst/>
                <a:latin typeface="ui-sans-serif"/>
              </a:rPr>
              <a:t>: Logistic Regression outputs probabilities for each class, which are close to zero for most classes, with higher probabilities for the correct class.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2154E"/>
                </a:solidFill>
                <a:effectLst/>
                <a:latin typeface="ui-sans-serif"/>
              </a:rPr>
              <a:t>Log Loss</a:t>
            </a:r>
            <a:r>
              <a:rPr lang="en-US" b="0" i="0" dirty="0">
                <a:solidFill>
                  <a:srgbClr val="12154E"/>
                </a:solidFill>
                <a:effectLst/>
                <a:latin typeface="ui-sans-serif"/>
              </a:rPr>
              <a:t>: The Log Loss of 0.022 indicates good predictive performance, with lower values indicating fewer errors in classification.</a:t>
            </a:r>
          </a:p>
          <a:p>
            <a:pPr lvl="1" algn="just"/>
            <a:endParaRPr lang="en-US" b="0" i="0" dirty="0">
              <a:solidFill>
                <a:srgbClr val="12154E"/>
              </a:solidFill>
              <a:effectLst/>
              <a:latin typeface="ui-sans-serif"/>
            </a:endParaRPr>
          </a:p>
          <a:p>
            <a:pPr algn="just"/>
            <a:r>
              <a:rPr lang="en-US" b="1" i="0" dirty="0" err="1">
                <a:solidFill>
                  <a:srgbClr val="12154E"/>
                </a:solidFill>
                <a:effectLst/>
                <a:latin typeface="ui-sans-serif"/>
              </a:rPr>
              <a:t>XGBoost</a:t>
            </a:r>
            <a:r>
              <a:rPr lang="en-US" b="0" i="0" dirty="0">
                <a:solidFill>
                  <a:srgbClr val="12154E"/>
                </a:solidFill>
                <a:effectLst/>
                <a:latin typeface="ui-sans-serif"/>
              </a:rPr>
              <a:t>:</a:t>
            </a:r>
          </a:p>
          <a:p>
            <a:pPr algn="just"/>
            <a:endParaRPr lang="en-US" b="0" i="0" dirty="0">
              <a:solidFill>
                <a:srgbClr val="12154E"/>
              </a:solidFill>
              <a:effectLst/>
              <a:latin typeface="ui-sans-serif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2154E"/>
                </a:solidFill>
                <a:effectLst/>
                <a:latin typeface="ui-sans-serif"/>
              </a:rPr>
              <a:t>Probabilities</a:t>
            </a:r>
            <a:r>
              <a:rPr lang="en-US" b="0" i="0" dirty="0">
                <a:solidFill>
                  <a:srgbClr val="12154E"/>
                </a:solidFill>
                <a:effectLst/>
                <a:latin typeface="ui-sans-serif"/>
              </a:rPr>
              <a:t>: </a:t>
            </a:r>
            <a:r>
              <a:rPr lang="en-US" b="0" i="0" dirty="0" err="1">
                <a:solidFill>
                  <a:srgbClr val="12154E"/>
                </a:solidFill>
                <a:effectLst/>
                <a:latin typeface="ui-sans-serif"/>
              </a:rPr>
              <a:t>XGBoost</a:t>
            </a:r>
            <a:r>
              <a:rPr lang="en-US" b="0" i="0" dirty="0">
                <a:solidFill>
                  <a:srgbClr val="12154E"/>
                </a:solidFill>
                <a:effectLst/>
                <a:latin typeface="ui-sans-serif"/>
              </a:rPr>
              <a:t> probabilities also show a strong confidence in the correct class predictions, with a similar pattern of low probabilities for incorrect classes.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2154E"/>
                </a:solidFill>
                <a:effectLst/>
                <a:latin typeface="ui-sans-serif"/>
              </a:rPr>
              <a:t>Log Loss</a:t>
            </a:r>
            <a:r>
              <a:rPr lang="en-US" b="0" i="0" dirty="0">
                <a:solidFill>
                  <a:srgbClr val="12154E"/>
                </a:solidFill>
                <a:effectLst/>
                <a:latin typeface="ui-sans-serif"/>
              </a:rPr>
              <a:t>: The Log Loss of 0.043, while slightly higher than Logistic Regression, still indicates strong model performance.</a:t>
            </a:r>
          </a:p>
          <a:p>
            <a:pPr lvl="1" algn="just"/>
            <a:endParaRPr lang="en-US" b="0" i="0" dirty="0">
              <a:solidFill>
                <a:srgbClr val="12154E"/>
              </a:solidFill>
              <a:effectLst/>
              <a:latin typeface="ui-sans-serif"/>
            </a:endParaRPr>
          </a:p>
          <a:p>
            <a:pPr algn="just"/>
            <a:r>
              <a:rPr lang="en-US" b="1" i="0" dirty="0">
                <a:solidFill>
                  <a:srgbClr val="12154E"/>
                </a:solidFill>
                <a:effectLst/>
                <a:latin typeface="ui-sans-serif"/>
              </a:rPr>
              <a:t>Performance Metrics</a:t>
            </a:r>
            <a:r>
              <a:rPr lang="en-US" b="0" i="0" dirty="0">
                <a:solidFill>
                  <a:srgbClr val="12154E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2154E"/>
                </a:solidFill>
                <a:effectLst/>
                <a:latin typeface="ui-sans-serif"/>
              </a:rPr>
              <a:t>Accuracy</a:t>
            </a:r>
            <a:r>
              <a:rPr lang="en-US" b="0" i="0" dirty="0">
                <a:solidFill>
                  <a:srgbClr val="12154E"/>
                </a:solidFill>
                <a:effectLst/>
                <a:latin typeface="ui-sans-serif"/>
              </a:rPr>
              <a:t>: Achieved an accuracy of 94.05%, which demonstrates that the model correctly predicted the class for the majority of samples.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2154E"/>
                </a:solidFill>
                <a:effectLst/>
                <a:latin typeface="ui-sans-serif"/>
              </a:rPr>
              <a:t>AUROC</a:t>
            </a:r>
            <a:r>
              <a:rPr lang="en-US" b="0" i="0" dirty="0">
                <a:solidFill>
                  <a:srgbClr val="12154E"/>
                </a:solidFill>
                <a:effectLst/>
                <a:latin typeface="ui-sans-serif"/>
              </a:rPr>
              <a:t>: With an AUROC of 0.9987, both models show excellent discriminatory ability, distinguishing between classes with high precision.</a:t>
            </a:r>
          </a:p>
        </p:txBody>
      </p:sp>
    </p:spTree>
    <p:extLst>
      <p:ext uri="{BB962C8B-B14F-4D97-AF65-F5344CB8AC3E}">
        <p14:creationId xmlns:p14="http://schemas.microsoft.com/office/powerpoint/2010/main" val="2420774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393F46-3E67-BFAD-6FC3-4473FD1B2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E0B68E-DBC6-D250-E1A1-CEA41ADB4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85FE29-05EC-8C12-5363-FFF2E942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6DD122-AE7D-2D5A-D3D3-D5F5FFD4F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D13E210-BC2B-FCA1-EF23-8D24E29ED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75208EB-FE30-D1FD-B5BF-A45BAC30C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C3698C-B29E-57E9-75D1-61F779796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0B6F37B-936C-FD48-EE86-EE53B337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F464CE-E7ED-199B-60EE-A3BB5F09B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BAB6848-86B0-CE68-0483-E06FD3E5D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E91EB5D-29A4-3831-C0EF-2317A6A65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83EA180-8FDB-F9D4-768C-247A5CCBE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9653609-65FF-C780-E624-ABC67D951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15D0801-E7FB-F969-1E83-6ACF7C97F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452FC85-7987-9D8A-FD41-C36AD2CC1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D32B5B-2619-A6A0-B251-002CAC5A4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500187-2408-4231-70B9-7F0F662EE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C8A2157-EB77-C371-3AE5-3353E0ADC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7D80AFA-EBC1-0001-03EF-0876C06E7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855B499-F20F-BEA2-C7B5-1EF649F95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FE35CEB-CA9C-D32B-31CB-6BD1EA515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B1C19B0-9FB3-E77B-ECE9-563099489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7F09297-043F-2EAC-5EBB-6F1A9B88C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4F7DEFA-1DA6-0F09-C100-232262F23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FBFD15E-1E0A-7CA0-2774-3BA828187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074925D-6C0C-0B62-8E84-A9620C443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42B28E6-4E85-EA35-CDCB-1A5D91D3E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961EBCE-93E5-0B05-FC76-FADF8BFFB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91D4309-D32A-BB2D-E3EA-D1DB5F5E7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A868F8B-821F-1680-1932-1660E462F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35C625A-A3A0-2DF4-E4BF-920AD1786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249B7A3-3F37-374E-E538-9652C67B2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D454D46-EE5B-8EDE-78FA-D356B7BB0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48D751E-A396-908A-B418-65B6CF244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59EF9BB-EB08-260B-3DFF-29EA5F3C6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E7F2EAF-C5ED-9A89-72FA-65DB97939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337DFF3-C2C7-23C4-A0B4-01B25577D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DEB480F-C76A-C1C1-B196-05E802857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C7FB031-ACC1-7577-98D2-90A116A44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7EA0642-93B2-6B57-47A1-AFAA112E7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66340A2-EB9E-718F-5006-55504643B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A413275-DB53-458D-6BA6-6577CD543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948179D-EE54-97DA-E3BE-F82B26015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ED3D71A-953D-78E4-44E1-69F1D58D9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002AB0B-4E60-39D3-42AF-B4C567AB8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126E285-6046-62B6-3EE5-23A765C0C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07C09A-7784-08DE-DF67-E6D3A9DF5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0AB11D8-BFD9-E4C0-8657-1FCC996B2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93C0B44-40CD-3732-D8EA-665C78912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AF2B5A3-74EC-790E-ED34-A5F8DC24B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D7BF868-88ED-70C3-7C98-A70166DFB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3EF60A3-830E-984D-E628-638AF68D4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ADDE06E-1C6C-3276-46FC-AA55CAB25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B069B15-4D3A-D293-860B-705714AAA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BAF4B4F-6BDC-096B-CC69-2EA4284A2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175C700-B7EA-C418-98B9-00BC64D43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5964E48-A39A-DB18-24E0-C2C3A9DC9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54A77E5-9EEF-5C03-34A2-CD8FDFF2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8F8BEFB-97FD-E9E4-7A6F-0BB2F021C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B90FB91-D2F8-81CE-0474-4078BF54F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A3FA51A-6CBB-A9B9-8B68-C07F4BC1B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2E08ADC-6278-C02E-8791-E5C7186D1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191BF69-D4D0-839A-443F-B77283125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819E76F-3D0F-8BDC-70AD-A3533C356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C526631-3440-8F3A-A0E9-A597C124E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A9D7363-9EA6-357B-97CA-FA47F9FA5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CB19869-1B88-FFB4-44A1-30E030CE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78BFAEA-6DBA-79A2-5839-C6EB22DC1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0FE7936-9ED6-BA48-114E-6C20CF1D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0C2A87B-ABB8-F4B3-5DDB-6B1AD36F2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F64AA33-A81E-7BC5-49D5-644B85AEB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85DA5A5-A05B-62A5-DB50-C90995FBF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61880A8-96F5-976A-643B-52888C67B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F0E26CF-044E-4EBD-6191-1DF0C7652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5F16DD4-E6D8-D555-FE96-1EFDBADB9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492E51F-8897-C213-450E-60DBF1DE0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880E341-1742-B876-2BD1-1AFF31BDD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73BFD15-D5F8-B7C8-47BA-9D68E6346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258B733-7FC7-E606-4927-0EDC9F755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F3D181D-AC88-4C72-0EDE-0EDC57A73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4D80885-BE10-4FD2-8B11-379115109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ECCF2DE-27B7-ACD0-8967-14035601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C8DD8B9-577F-42F8-F06B-49AC742E0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709C861-E555-5BA2-AC5B-34276B5E7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CA00956-8FBE-A67A-3B02-699EAFCF3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9070F63-59F6-FE97-D02C-549235301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38EA9A2-8EB9-3712-8CBC-F4CD28BDD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854F112-7619-DB74-08B3-8FFE86AC6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ECC4FF5-4294-9992-AB5F-C09194ACD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7E483BA-41FB-8F33-0585-74644CDC2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D7102B6-A3E3-20B4-A25E-4DB034C80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BAF143C-3E2F-0B68-E4DA-40B4074D0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1435AB0-298C-C2FB-9B67-70545C400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7DBE547-C9FF-0EB6-77B3-6DA67D27B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2B0F62CE-BA2F-CC39-5B20-7436C024E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130F0C3-86FC-65CB-DCFF-05D77B2C5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89872D78-035A-8608-79B3-5313E76C0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DBC8D40F-D912-231B-3011-20450CE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04416D2F-63E4-F927-3C54-284FAE9C4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74242DB-9F41-CCC1-F2A0-392F44D5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9118B92-A794-CCF3-481D-EF45ABE68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D0FFBCB-AD5A-EF7C-946D-3DE67D86D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299AAEA-39BB-2061-4F53-87BAC359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F4F73F5-225E-50B0-AB23-5E05DBB39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BC468CB-0342-CAF0-7667-E855B3608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61C39E2-2E37-CC56-54CF-F4542D071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1EEAC9D-AB6E-23FB-015C-809E47883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D1E35F4-3D0F-10C9-F087-2663B410C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0FB3F2B-120D-3446-EA05-57B941477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3AB49BF-6DB1-78A0-3CCD-A690232E9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9A6DE65-51A9-A9A1-032C-AB2ED8C83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6B2D2F1-A9A4-0E37-6EA1-84FDC519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B51B521-6702-3119-14C5-CF2E4834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3437982-C538-5A6F-9090-5366BE2DA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3024C43-841E-DF1E-D8C0-94AE88E9D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48E4D2E-DA26-FB59-7EC1-C5B0E509F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A1929BA-4F31-EE15-4C5C-E5D937B9E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3CFC511-345B-B33D-0DC8-347784A37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8389F1A-CF01-1161-3034-5495C80F4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5990D7C5-61AE-7707-1578-F8A049304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0785025-C5C4-26CF-2A23-4C17EEDEA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741457-5D12-A506-4BC7-C7AD3F51E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7DD8C28-DD47-1BF3-35B7-D4BAF5E60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3E5D9C8-4880-B13F-9F80-0560C96837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134C4FD-BFA5-AAEC-A145-AEB91DB2D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882A6E73-E2EE-2508-F0AA-983060CF9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8DD40C4-2481-810D-3705-3FCACED7B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49D441F-AA2A-8317-410E-F9520CE28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3580254-4C76-681E-61DA-491D59428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5A5891-ECAA-4965-8764-C97766657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45" y="302317"/>
            <a:ext cx="10733204" cy="6459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IN" sz="3200" b="1" i="0" dirty="0">
                <a:solidFill>
                  <a:srgbClr val="12154E"/>
                </a:solidFill>
                <a:effectLst/>
              </a:rPr>
              <a:t>Model Evaluation and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8138E7-0CC5-1648-A372-5BD2B122252C}"/>
              </a:ext>
            </a:extLst>
          </p:cNvPr>
          <p:cNvSpPr txBox="1"/>
          <p:nvPr/>
        </p:nvSpPr>
        <p:spPr>
          <a:xfrm>
            <a:off x="1516283" y="4324418"/>
            <a:ext cx="9699585" cy="294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D931C2-3E56-FC7B-B8C2-BA0F2FDA4C6D}"/>
              </a:ext>
            </a:extLst>
          </p:cNvPr>
          <p:cNvSpPr txBox="1"/>
          <p:nvPr/>
        </p:nvSpPr>
        <p:spPr>
          <a:xfrm>
            <a:off x="6990380" y="1582340"/>
            <a:ext cx="44656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2154E"/>
                </a:solidFill>
                <a:effectLst/>
                <a:latin typeface="ui-sans-serif"/>
              </a:rPr>
              <a:t>The t-SNE plot displays the results of clustering the cytometry data using a semi-supervised approach.</a:t>
            </a:r>
          </a:p>
          <a:p>
            <a:pPr algn="just"/>
            <a:endParaRPr lang="en-US" b="0" i="0" dirty="0">
              <a:solidFill>
                <a:srgbClr val="12154E"/>
              </a:solidFill>
              <a:effectLst/>
              <a:latin typeface="ui-sans-serif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2154E"/>
                </a:solidFill>
                <a:effectLst/>
                <a:latin typeface="ui-sans-serif"/>
              </a:rPr>
              <a:t>Each color represents a distinct cluster, with the points arranged based on high-dimensional data relationships.</a:t>
            </a:r>
          </a:p>
          <a:p>
            <a:pPr algn="just"/>
            <a:endParaRPr lang="en-US" b="0" i="0" dirty="0">
              <a:solidFill>
                <a:srgbClr val="12154E"/>
              </a:solidFill>
              <a:effectLst/>
              <a:latin typeface="ui-sans-serif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2154E"/>
                </a:solidFill>
                <a:effectLst/>
                <a:latin typeface="ui-sans-serif"/>
              </a:rPr>
              <a:t>The model successfully grouped the data, highlighting clear separation and structure within the unlabeled cells, demonstrating the effectiveness of the clustering algorithm.</a:t>
            </a:r>
          </a:p>
        </p:txBody>
      </p:sp>
      <p:pic>
        <p:nvPicPr>
          <p:cNvPr id="6" name="Picture 5" descr="A colorful blots on a white background&#10;&#10;Description automatically generated">
            <a:extLst>
              <a:ext uri="{FF2B5EF4-FFF2-40B4-BE49-F238E27FC236}">
                <a16:creationId xmlns:a16="http://schemas.microsoft.com/office/drawing/2014/main" id="{BA1AC4B1-5B9E-F355-AD81-D0BA5A02C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" t="2009" r="2185" b="1344"/>
          <a:stretch/>
        </p:blipFill>
        <p:spPr>
          <a:xfrm>
            <a:off x="543198" y="1277238"/>
            <a:ext cx="6187715" cy="430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77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8702BA-318E-15F8-11DC-8481276A3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078D6-BA02-FED4-A121-AAC8E1DDA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50DC4BB-E0EA-1E77-FC8C-28394FFFF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AD5C2BD-7C42-CD66-5E59-2E10299F3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E2B87EB-7FA6-1D6F-65E2-5F656214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10E6A79-ACF5-BCDE-FC95-40F88E9599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AB272D-51D2-9265-0423-F3DBA5D96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61823E1-8790-DAF5-4EFB-EE4C3EB40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F0E5CAF-E7DE-3BB0-37BE-A9468D7A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6FF4164-2316-D863-8DC0-1082EA242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D53EA10-87DC-EAEB-B89F-1F4F2DBB1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0FE546-E2D3-8A80-38BF-F8CEA3CB5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390B3C2-2D33-E983-5CD7-35D593C89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45B94B7-6BA7-7D0C-1DF6-07A2BA4FB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8F79ADE-3412-B686-9324-C6477E216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A693CF6-45A0-C200-35E7-F249A744A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12A9925-9C15-9802-AC53-C03DCAE65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E699C88-7E79-29BD-C319-C1485F3F4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616E6EE-6697-2AEB-6A4F-25EF82095C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6C349E1-AB2F-A67D-A195-3ACDDD51D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16B973-8335-38BA-F6B2-5D200456D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DCB6B1-6F85-6303-B782-AB3624F71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39E2CC8-635C-B8CA-C4BF-E7A39AA2E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13A5ECB-8873-761D-BA1C-5744C7637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B307188-9D9D-E1AB-DB41-704670589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C650718-CAC7-BA0E-EB45-D73B74868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3CF1DEB-7BCC-C2C6-E812-7FDB81CD5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1D91954-ABA0-5BED-72B4-D450B15F3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B09B40-DCA8-D20A-A5CE-BF4DA399C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8E4F4E4-2150-EF80-EC5F-6EC22145C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DA47018-E561-4ADA-9AAF-EBE629C6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5671D1D-F050-003E-49E7-CE405AB6C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AC2E5-25DD-1B9F-AE2B-5CDBC5BB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2D56868-CC99-5A64-6C1F-74B56DBFC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1431D7A-C877-7526-1CCE-9792E0579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FCE540-4A5D-28BF-75FF-2052C7911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BF54584-E00F-D3D7-1C94-3296A6811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337D29D-929A-634B-3B8F-3C6A14B41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69EF41A-4481-68BB-DA7C-3197069AC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F5F46CB-B093-ABC9-1888-B88A56507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D34C05F-B7C1-A450-4CC5-7480A0325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68983B4-B7D7-FCCD-162D-6CB8927CF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51B042B-839F-A957-F1C2-D2196556C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1E0B3BC-7CE3-D94C-20EF-A4FCA1695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6030B5E-AAB9-BB84-090F-6EA549DCE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EBE88F4-0860-8CDE-CF17-770B73435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CC28D7B-A7C0-BE9A-B4E2-61ACD8339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A3A8902-47E7-29DD-7B81-C622E69D0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EB065D0-4BA3-5524-8DBF-A09296CE9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8B24B0A-0B5D-2F40-A648-B60E83E8B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3181B1C-F084-0331-7D0F-5D19A1B98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A6540AF-A47F-D796-49E4-A1426ED48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A74016E-2DB2-303D-EE51-18B675946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16C6F2A-E09C-7B74-3275-150EFC25B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2C30A90-3DDB-B6EB-0BC1-C809A4C73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00BC213-643D-61A5-9C4C-D05424E1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9269CDD-B960-E873-A9AC-5EE54DCFA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5C33DE6-7C85-D64E-33FC-4CC7C5D67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A98F14D-67FF-0CFD-E37B-3F1C64BE9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22F6F86-AFE8-87CA-EC18-C80CF5E0DE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893AD2C-7BA1-894E-24F7-F24FD2EE4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CBAC279-F978-0529-2FFB-F4A12280A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F85B482-151F-FEA2-9458-1DDDA95BC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3599E7E-5167-2008-5FBE-F42BF429A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8A83B60-1B47-81DD-127B-78F889B4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BC60B4B-7F44-AD45-EFE3-65EA5B04F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1B8C5A5-4B03-D04E-A445-85C0C1C743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EEA19E4-0DBC-7844-838E-EFCE53E82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7BBD25F-315D-84B6-4673-A31AF539B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233A56-F593-A57D-E56A-3691AB201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F10751A-C8A7-F13F-6416-71B48F7ED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AFD480C-C377-88F3-D62D-B820BA16B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5A2E5D4-5F4F-3158-1204-5F80977EE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350AD56-1E26-5924-D22D-472702B35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0B90B47-FF12-F839-B5B2-A179A6A95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BDD71B8-75CD-64CD-10C7-214DCB962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C9A2DA4-365F-CABC-F2DC-128ECB6A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A96EB12-13A9-FC16-D338-15DF68FC2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9EB740D-8B1C-37DE-E681-3A12B241A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652FFA3-9E51-58DC-DC84-2905AA6D3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BBDD266-4506-16DB-B594-A0C59F546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7087B68-A291-D314-9714-37E61FF16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4D810B6-8881-090F-8A6E-15709D1A6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9E40A77-A566-60B9-7594-080E72187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9D3BE56-2064-30C8-9241-088CD6B50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04C0DDF-6CDF-7CF0-6902-E27FB47F9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C54691E-3275-2DF5-FEDD-021DCC45E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8725D2C-932F-3BDD-C99A-CFFE46406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2505513-0498-BE49-A756-E1DCCC3E0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7F21000-20ED-B466-DF6C-0860959BC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82DA3F9-1B04-C17D-1C9A-DF21A3F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03C836D-3943-FF48-FC8F-F669AC442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62DEF2D-D3EB-CA79-A85D-DBB65600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BBF3850-F4FC-5DB1-B1FE-2EB68466E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E45FC1B3-AAE8-1EC2-5274-5E286FC75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D133C33-DD31-7E7B-131A-AE28026A1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F954A047-F9D2-791A-B309-188975FC2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3EECC6F3-09FA-A5D0-5A35-0E7B9499F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50490AFA-B986-6E2C-0DB1-5CD010C54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F4629FD-2382-784C-B14A-32E723762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41DCB79-44DB-C4E4-B0A5-33F64E1413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5111F8A-795B-6B7B-E852-D36DF6D62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AFD7D59-5ABE-2A68-DF37-38E4623C5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86DA389-608D-3039-2489-F67DF4FF0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E663008-B4EA-F59C-2C2D-4D9F4C775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100FE7A-A1E5-2B8B-C0D5-AC9CBE98F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92BCF09-85B2-1565-3E23-E84B7A825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63FDB6D1-C92B-4486-94A7-94F4EE18F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153B048-0881-B77A-95EE-C0B4FE476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876A317-88A3-76A6-2A58-159801E6E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F9EDB3B-9D5F-48A5-F86E-64F4FEA3B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1E993B8-0BFD-E573-2D6B-D6D1CB863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27EF6BC-2F1A-373B-9302-36CB3CDA8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10E18BF-B1B8-5475-9AA1-9E20F7B70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0507B2B-422E-729C-3710-D21A99E5C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CFEF5C0-75B4-B6FC-0269-F30447DF0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F6D590-5C37-8A26-72F8-2154D7713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B45853C-C49A-B22F-DA76-2CA38274B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5322708-3C6A-71E8-0D96-137BBF07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DF378E8-7F94-884D-7C9B-E45B78DA81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FE2CC58-773C-D5F9-128B-29638A61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27F4065-CE0B-E302-B62B-893E6648B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D16991A-ED74-5B0A-8AA8-B670C5031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E8CF5E3-266B-D641-0697-E6D4325CC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9DCA4FD-CB2E-C0B5-57DB-640BB6E77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9AB3106-FA9A-F970-7151-51D508402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DD17E03-3AA7-5DB0-2F54-532243CF3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029484C-A006-BCC7-0148-439B05356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CD94BA2-2931-392E-D78E-9D271C664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5A2D43-D090-D607-ABBC-AD34CBDA4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45" y="302317"/>
            <a:ext cx="10733204" cy="6459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IN" sz="3200" b="1" dirty="0" err="1">
                <a:solidFill>
                  <a:srgbClr val="12154E"/>
                </a:solidFill>
                <a:ea typeface="Times New Roman"/>
                <a:cs typeface="Times New Roman"/>
                <a:sym typeface="Times New Roman"/>
              </a:rPr>
              <a:t>Gradio</a:t>
            </a:r>
            <a:r>
              <a:rPr lang="en-IN" sz="3200" b="1" dirty="0">
                <a:solidFill>
                  <a:srgbClr val="12154E"/>
                </a:solidFill>
                <a:ea typeface="Times New Roman"/>
                <a:cs typeface="Times New Roman"/>
                <a:sym typeface="Times New Roman"/>
              </a:rPr>
              <a:t> Interface for User Interaction</a:t>
            </a:r>
            <a:endParaRPr lang="en-IN" sz="3200" dirty="0">
              <a:solidFill>
                <a:srgbClr val="12154E"/>
              </a:solidFill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D8F634-ECF3-D35A-6573-667B47ECE8B5}"/>
              </a:ext>
            </a:extLst>
          </p:cNvPr>
          <p:cNvSpPr txBox="1"/>
          <p:nvPr/>
        </p:nvSpPr>
        <p:spPr>
          <a:xfrm>
            <a:off x="1516283" y="4324418"/>
            <a:ext cx="9699585" cy="294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0E2938-0C17-7BF6-D719-31E8EDCEC494}"/>
              </a:ext>
            </a:extLst>
          </p:cNvPr>
          <p:cNvSpPr txBox="1"/>
          <p:nvPr/>
        </p:nvSpPr>
        <p:spPr>
          <a:xfrm>
            <a:off x="386003" y="1487972"/>
            <a:ext cx="47994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2154E"/>
                </a:solidFill>
                <a:effectLst/>
                <a:latin typeface="ui-sans-serif"/>
              </a:rPr>
              <a:t>A </a:t>
            </a:r>
            <a:r>
              <a:rPr lang="en-US" b="0" i="0" dirty="0" err="1">
                <a:solidFill>
                  <a:srgbClr val="12154E"/>
                </a:solidFill>
                <a:effectLst/>
                <a:latin typeface="ui-sans-serif"/>
              </a:rPr>
              <a:t>Gradio</a:t>
            </a:r>
            <a:r>
              <a:rPr lang="en-US" b="0" i="0" dirty="0">
                <a:solidFill>
                  <a:srgbClr val="12154E"/>
                </a:solidFill>
                <a:effectLst/>
                <a:latin typeface="ui-sans-serif"/>
              </a:rPr>
              <a:t> interface was implemented to facilitate easy interaction with the model.</a:t>
            </a:r>
          </a:p>
          <a:p>
            <a:pPr algn="just"/>
            <a:endParaRPr lang="en-US" b="0" i="0" dirty="0">
              <a:solidFill>
                <a:srgbClr val="12154E"/>
              </a:solidFill>
              <a:effectLst/>
              <a:latin typeface="ui-sans-serif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2154E"/>
                </a:solidFill>
                <a:effectLst/>
                <a:latin typeface="ui-sans-serif"/>
              </a:rPr>
              <a:t>Users can upload new datasets or interact with the model’s predictions directly.</a:t>
            </a:r>
          </a:p>
          <a:p>
            <a:pPr algn="just"/>
            <a:endParaRPr lang="en-US" b="0" i="0" dirty="0">
              <a:solidFill>
                <a:srgbClr val="12154E"/>
              </a:solidFill>
              <a:effectLst/>
              <a:latin typeface="ui-sans-serif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2154E"/>
                </a:solidFill>
                <a:effectLst/>
                <a:latin typeface="ui-sans-serif"/>
              </a:rPr>
              <a:t>The interface allows real-time visualization of t-SNE plots, model predictions, and clustering results.</a:t>
            </a:r>
          </a:p>
          <a:p>
            <a:pPr algn="just"/>
            <a:endParaRPr lang="en-US" b="0" i="0" dirty="0">
              <a:solidFill>
                <a:srgbClr val="12154E"/>
              </a:solidFill>
              <a:effectLst/>
              <a:latin typeface="ui-sans-serif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2154E"/>
                </a:solidFill>
                <a:effectLst/>
                <a:latin typeface="ui-sans-serif"/>
              </a:rPr>
              <a:t>Provides a simple way to explore the effectiveness of the semi-supervised clustering approach for cytometry data without requiring any coding.</a:t>
            </a:r>
          </a:p>
        </p:txBody>
      </p:sp>
    </p:spTree>
    <p:extLst>
      <p:ext uri="{BB962C8B-B14F-4D97-AF65-F5344CB8AC3E}">
        <p14:creationId xmlns:p14="http://schemas.microsoft.com/office/powerpoint/2010/main" val="22788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16895C-FE31-75F0-67B8-2E44C35D3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77FE7D3A-C742-DEC8-4F1E-BB29DD8A04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865" b="7865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20C61190-C3C6-470C-AD7E-DE1774D3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BA79076-09E2-42F2-AB53-2AC97BBF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6EFE7B6-A678-4080-8095-C35AC6E62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F819F03-C610-41AD-8191-AA9D0505B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C3F4891-5EFC-4D18-A624-398BDF1CA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B7416C3-B1E9-4255-96DF-4E177FC3E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7C17DC8-7DA5-4B05-966A-FB28DD872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1CE5E79-B59D-401A-BCC0-2D95B96A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3BD0973-E146-44AE-8BD5-665926060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0B00FB7-2DA7-477B-8D71-0F3C3442F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B9C836F-E0FA-4F43-8595-37B03CFFB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56D2723-3E4D-48B1-A6D2-1A24F3DA3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E33C010-3B40-4B74-AFED-9A12421E8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75A24DA-3AD1-4146-9C36-1FF666EDB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C312543-C4C1-48AB-A32C-CEBC25977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3B4AB31-8C5A-4150-95D6-D57F6C25C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D04B4EB-7F4A-4631-8A31-10795C50E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F7E2406-347A-4008-A837-B169329A8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3A29D85-8791-40DE-8AC1-55E01EF5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456E209-65A9-41F0-95CA-06832E2C6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48FBE92-306C-410A-A46C-78FA64751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DEEC058-0746-4C6F-B438-432F7C5BB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05675A2-165F-45F4-B82A-CADDAC635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7B04075-3949-4CE8-BC5D-8CC7C69B4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2095348-F370-432D-AB24-DF01B3569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0338639-8676-4CBD-A1C3-38D647AC9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8CD5D49-5B76-4AC2-AC0F-021E858B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F0315B3-012B-4122-9034-0EA1ED049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7F3B018-21CC-4BB8-B439-99AEF58B1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0B51FB9-22BD-46DF-BE69-B2A00DA04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6851BD-8006-233C-092C-48D3AEDB05D4}"/>
              </a:ext>
            </a:extLst>
          </p:cNvPr>
          <p:cNvSpPr txBox="1"/>
          <p:nvPr/>
        </p:nvSpPr>
        <p:spPr>
          <a:xfrm>
            <a:off x="1524000" y="728905"/>
            <a:ext cx="9144000" cy="31842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A1235E-D906-FB48-4530-6E057B3732F0}"/>
              </a:ext>
            </a:extLst>
          </p:cNvPr>
          <p:cNvSpPr txBox="1"/>
          <p:nvPr/>
        </p:nvSpPr>
        <p:spPr>
          <a:xfrm>
            <a:off x="1524000" y="4072044"/>
            <a:ext cx="9144000" cy="1495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</a:pPr>
            <a:r>
              <a:rPr lang="en-US" sz="22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-  Aniket Rahile</a:t>
            </a:r>
          </a:p>
        </p:txBody>
      </p:sp>
    </p:spTree>
    <p:extLst>
      <p:ext uri="{BB962C8B-B14F-4D97-AF65-F5344CB8AC3E}">
        <p14:creationId xmlns:p14="http://schemas.microsoft.com/office/powerpoint/2010/main" val="2086286602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729</Words>
  <Application>Microsoft Office PowerPoint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Posterama</vt:lpstr>
      <vt:lpstr>Times New Roman</vt:lpstr>
      <vt:lpstr>ui-sans-serif</vt:lpstr>
      <vt:lpstr>SineVTI</vt:lpstr>
      <vt:lpstr>PowerPoint Presentation</vt:lpstr>
      <vt:lpstr>Introduction and Problem Statement </vt:lpstr>
      <vt:lpstr>Dataset Overview</vt:lpstr>
      <vt:lpstr>Methodology</vt:lpstr>
      <vt:lpstr>Model Architecture</vt:lpstr>
      <vt:lpstr>Model Evaluation and Results</vt:lpstr>
      <vt:lpstr>Model Evaluation and Results</vt:lpstr>
      <vt:lpstr>Gradio Interface for User Interaction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anuj rahile</dc:creator>
  <cp:lastModifiedBy>anuj rahile</cp:lastModifiedBy>
  <cp:revision>3</cp:revision>
  <dcterms:created xsi:type="dcterms:W3CDTF">2024-11-28T04:34:41Z</dcterms:created>
  <dcterms:modified xsi:type="dcterms:W3CDTF">2024-11-28T05:46:15Z</dcterms:modified>
</cp:coreProperties>
</file>