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 SemiBold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Inter"/>
      <p:regular r:id="rId24"/>
      <p:bold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Fira Sans Extra Condensed Medium"/>
      <p:regular r:id="rId30"/>
      <p:bold r:id="rId31"/>
      <p:italic r:id="rId32"/>
      <p:boldItalic r:id="rId33"/>
    </p:embeddedFont>
    <p:embeddedFont>
      <p:font typeface="Pathway Gothic One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Inter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regular.fntdata"/><Relationship Id="rId25" Type="http://schemas.openxmlformats.org/officeDocument/2006/relationships/font" Target="fonts/Inter-bold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bold.fntdata"/><Relationship Id="rId30" Type="http://schemas.openxmlformats.org/officeDocument/2006/relationships/font" Target="fonts/FiraSansExtraCondensedMedium-regular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Medium-boldItalic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Medium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PathwayGothicOne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SemiBold-bold.fntdata"/><Relationship Id="rId16" Type="http://schemas.openxmlformats.org/officeDocument/2006/relationships/font" Target="fonts/MontserratSemiBold-regular.fntdata"/><Relationship Id="rId19" Type="http://schemas.openxmlformats.org/officeDocument/2006/relationships/font" Target="fonts/MontserratSemiBold-boldItalic.fntdata"/><Relationship Id="rId18" Type="http://schemas.openxmlformats.org/officeDocument/2006/relationships/font" Target="fonts/Montserrat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badbe455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badbe455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badbe455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cbadbe455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9fa940987_3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9fa940987_3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9469d1f4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9469d1f4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9469d1f4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9469d1f4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badbe455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badbe455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badbe455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badbe455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badbe455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badbe455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badbe455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badbe455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badbe455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badbe455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/>
          <p:nvPr/>
        </p:nvSpPr>
        <p:spPr>
          <a:xfrm flipH="1" rot="10800000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/>
          <p:nvPr/>
        </p:nvSpPr>
        <p:spPr>
          <a:xfrm flipH="1" rot="10800000">
            <a:off x="1216200" y="2571750"/>
            <a:ext cx="12162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flipH="1" rot="10800000">
            <a:off x="0" y="1061825"/>
            <a:ext cx="1216200" cy="150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2" type="ctrTitle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hasCustomPrompt="1" idx="3" type="title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4" type="ctrTitle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hasCustomPrompt="1" idx="5" type="title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/>
          <p:nvPr>
            <p:ph idx="6" type="subTitle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7" type="ctrTitle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hasCustomPrompt="1" idx="8" type="title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/>
          <p:nvPr>
            <p:ph idx="9" type="subTitle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3" type="ctrTitle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hasCustomPrompt="1" idx="14" type="title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/>
          <p:nvPr>
            <p:ph idx="15" type="subTitle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1098800" y="377520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2" type="subTitle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3" type="subTitle"/>
          </p:nvPr>
        </p:nvSpPr>
        <p:spPr>
          <a:xfrm>
            <a:off x="1098800" y="231555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4" type="subTitle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6"/>
          <p:cNvSpPr/>
          <p:nvPr/>
        </p:nvSpPr>
        <p:spPr>
          <a:xfrm flipH="1" rot="10800000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 flipH="1" rot="10800000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2" type="subTitle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3" type="subTitle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4" type="subTitle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5" type="subTitle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6" type="subTitle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2" type="subTitle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3" type="subTitle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4" type="subTitle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5" type="subTitle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6" type="subTitle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7" type="subTitle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8" type="subTitle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8"/>
          <p:cNvSpPr txBox="1"/>
          <p:nvPr>
            <p:ph idx="9" type="subTitle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13" name="Google Shape;113;p18"/>
          <p:cNvSpPr txBox="1"/>
          <p:nvPr>
            <p:ph idx="13" type="subTitle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4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595134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2" type="subTitle"/>
          </p:nvPr>
        </p:nvSpPr>
        <p:spPr>
          <a:xfrm>
            <a:off x="59513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3" type="subTitle"/>
          </p:nvPr>
        </p:nvSpPr>
        <p:spPr>
          <a:xfrm>
            <a:off x="595127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4" type="subTitle"/>
          </p:nvPr>
        </p:nvSpPr>
        <p:spPr>
          <a:xfrm>
            <a:off x="59512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5" type="subTitle"/>
          </p:nvPr>
        </p:nvSpPr>
        <p:spPr>
          <a:xfrm>
            <a:off x="315609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6" type="subTitle"/>
          </p:nvPr>
        </p:nvSpPr>
        <p:spPr>
          <a:xfrm>
            <a:off x="31560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7" type="subTitle"/>
          </p:nvPr>
        </p:nvSpPr>
        <p:spPr>
          <a:xfrm>
            <a:off x="315602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8" type="subTitle"/>
          </p:nvPr>
        </p:nvSpPr>
        <p:spPr>
          <a:xfrm>
            <a:off x="31559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4" name="Google Shape;124;p19"/>
          <p:cNvSpPr/>
          <p:nvPr/>
        </p:nvSpPr>
        <p:spPr>
          <a:xfrm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 rot="10800000">
            <a:off x="1216200" y="1061825"/>
            <a:ext cx="1216200" cy="15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6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/>
          <p:nvPr/>
        </p:nvSpPr>
        <p:spPr>
          <a:xfrm flipH="1" rot="10800000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 flipH="1" rot="10800000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flipH="1" rot="10800000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flipH="1" rot="10800000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0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730075" y="1631700"/>
            <a:ext cx="47007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3730075" y="2726700"/>
            <a:ext cx="47007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/>
          <p:nvPr/>
        </p:nvSpPr>
        <p:spPr>
          <a:xfrm flipH="1" rot="10800000">
            <a:off x="2110925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4" name="Google Shape;144;p24"/>
          <p:cNvSpPr txBox="1"/>
          <p:nvPr>
            <p:ph idx="1" type="subTitle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2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hasCustomPrompt="1" type="title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hasCustomPrompt="1" idx="2" type="title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/>
          <p:nvPr>
            <p:ph idx="3" type="subTitle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4"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hasCustomPrompt="1" idx="5" type="title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/>
          <p:nvPr>
            <p:ph idx="6" type="subTitle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5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8" name="Google Shape;158;p26"/>
          <p:cNvSpPr txBox="1"/>
          <p:nvPr>
            <p:ph idx="2" type="subTitle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idx="3" type="subTitle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4" type="subTitle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26"/>
          <p:cNvSpPr txBox="1"/>
          <p:nvPr>
            <p:ph idx="5" type="subTitle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2" name="Google Shape;162;p26"/>
          <p:cNvSpPr txBox="1"/>
          <p:nvPr>
            <p:ph idx="6" type="subTitle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7" type="subTitle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idx="8" type="subTitle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9" type="subTitle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13" type="subTitle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4" type="subTitle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8" name="Google Shape;168;p26"/>
          <p:cNvSpPr txBox="1"/>
          <p:nvPr>
            <p:ph idx="15" type="subTitle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26"/>
          <p:cNvSpPr txBox="1"/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0" name="Google Shape;170;p26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4" name="Google Shape;174;p27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7951325" y="257175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hasCustomPrompt="1" idx="2" type="title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713225" y="544075"/>
            <a:ext cx="4264800" cy="15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geeksforgeeks.org/longest-zig-zag-subsequenc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ctrTitle"/>
          </p:nvPr>
        </p:nvSpPr>
        <p:spPr>
          <a:xfrm>
            <a:off x="1643850" y="718675"/>
            <a:ext cx="6770700" cy="15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1261745" lvl="0" marL="1273810" marR="508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600">
                <a:solidFill>
                  <a:srgbClr val="073763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Design and Analysis of  Algorithms</a:t>
            </a:r>
            <a:endParaRPr sz="4600">
              <a:solidFill>
                <a:srgbClr val="073763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182" name="Google Shape;182;p28"/>
          <p:cNvSpPr txBox="1"/>
          <p:nvPr>
            <p:ph idx="1" type="subTitle"/>
          </p:nvPr>
        </p:nvSpPr>
        <p:spPr>
          <a:xfrm>
            <a:off x="1643850" y="2451975"/>
            <a:ext cx="6770700" cy="13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            ASSIGNMENT-21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Group-2       Section-C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5080" rtl="0" algn="r">
              <a:lnSpc>
                <a:spcPct val="1738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IIB2019004             Saloni Singla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5080" rtl="0" algn="r">
              <a:lnSpc>
                <a:spcPct val="1738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IIB2019005      Sandeep Kumar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5080" rtl="0" algn="r">
              <a:lnSpc>
                <a:spcPct val="1738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IIB2019006    Amanjeet Kumar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717800" y="803225"/>
            <a:ext cx="7708200" cy="5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5275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Time Complexity and Space Complexity Analysis</a:t>
            </a:r>
            <a:endParaRPr sz="2400">
              <a:solidFill>
                <a:srgbClr val="0B5394"/>
              </a:solidFill>
            </a:endParaRPr>
          </a:p>
        </p:txBody>
      </p:sp>
      <p:sp>
        <p:nvSpPr>
          <p:cNvPr id="260" name="Google Shape;260;p37"/>
          <p:cNvSpPr txBox="1"/>
          <p:nvPr>
            <p:ph idx="1" type="subTitle"/>
          </p:nvPr>
        </p:nvSpPr>
        <p:spPr>
          <a:xfrm>
            <a:off x="-2431700" y="1488525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7"/>
          <p:cNvSpPr txBox="1"/>
          <p:nvPr>
            <p:ph idx="2" type="subTitle"/>
          </p:nvPr>
        </p:nvSpPr>
        <p:spPr>
          <a:xfrm>
            <a:off x="-3594425" y="207510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7"/>
          <p:cNvSpPr txBox="1"/>
          <p:nvPr>
            <p:ph idx="3" type="subTitle"/>
          </p:nvPr>
        </p:nvSpPr>
        <p:spPr>
          <a:xfrm>
            <a:off x="-2646500" y="20751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7"/>
          <p:cNvSpPr txBox="1"/>
          <p:nvPr>
            <p:ph idx="4" type="subTitle"/>
          </p:nvPr>
        </p:nvSpPr>
        <p:spPr>
          <a:xfrm>
            <a:off x="-2547850" y="220980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7"/>
          <p:cNvSpPr txBox="1"/>
          <p:nvPr>
            <p:ph idx="5" type="subTitle"/>
          </p:nvPr>
        </p:nvSpPr>
        <p:spPr>
          <a:xfrm>
            <a:off x="-2646500" y="1742175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7"/>
          <p:cNvSpPr txBox="1"/>
          <p:nvPr>
            <p:ph idx="6" type="subTitle"/>
          </p:nvPr>
        </p:nvSpPr>
        <p:spPr>
          <a:xfrm>
            <a:off x="717800" y="1742175"/>
            <a:ext cx="3819900" cy="17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Time Complexity Analysis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time complexity will beO(n∗3)because we are in away doing memoization our approach 1 code and saving time by using values of the precalculated subproblems.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Space Complexity Analysis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space complexity will beO(n)for input array andO(n∗3)for storing the values of each condition by dynamic programming.</a:t>
            </a:r>
            <a:endParaRPr/>
          </a:p>
        </p:txBody>
      </p:sp>
      <p:pic>
        <p:nvPicPr>
          <p:cNvPr id="266" name="Google Shape;266;p37"/>
          <p:cNvPicPr preferRelativeResize="0"/>
          <p:nvPr/>
        </p:nvPicPr>
        <p:blipFill rotWithShape="1">
          <a:blip r:embed="rId3">
            <a:alphaModFix/>
          </a:blip>
          <a:srcRect b="22191" l="7166" r="0" t="45752"/>
          <a:stretch/>
        </p:blipFill>
        <p:spPr>
          <a:xfrm>
            <a:off x="4997375" y="1742175"/>
            <a:ext cx="3737950" cy="27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72" name="Google Shape;272;p38"/>
          <p:cNvSpPr txBox="1"/>
          <p:nvPr/>
        </p:nvSpPr>
        <p:spPr>
          <a:xfrm>
            <a:off x="864300" y="1183700"/>
            <a:ext cx="62709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5080" rtl="0" algn="just">
              <a:lnSpc>
                <a:spcPct val="126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Above two methods have different time and space complexities and meet to fulfill the problem statement. The order in which they are good can be listed as:</a:t>
            </a:r>
            <a:endParaRPr>
              <a:solidFill>
                <a:schemeClr val="dk1"/>
              </a:solidFill>
            </a:endParaRPr>
          </a:p>
          <a:p>
            <a:pPr indent="0" lvl="0" marL="12700" marR="5080" rtl="0" algn="just">
              <a:lnSpc>
                <a:spcPct val="126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I. Approach 2</a:t>
            </a:r>
            <a:endParaRPr>
              <a:solidFill>
                <a:schemeClr val="dk1"/>
              </a:solidFill>
            </a:endParaRPr>
          </a:p>
          <a:p>
            <a:pPr indent="0" lvl="0" marL="12700" marR="5080" rtl="0" algn="just">
              <a:lnSpc>
                <a:spcPct val="126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II. Approach 1</a:t>
            </a:r>
            <a:endParaRPr>
              <a:solidFill>
                <a:schemeClr val="dk1"/>
              </a:solidFill>
            </a:endParaRPr>
          </a:p>
          <a:p>
            <a:pPr indent="0" lvl="0" marL="12700" marR="5080" rtl="0" algn="just">
              <a:lnSpc>
                <a:spcPct val="126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Based on the time complexities and space complexities.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38"/>
          <p:cNvSpPr txBox="1"/>
          <p:nvPr/>
        </p:nvSpPr>
        <p:spPr>
          <a:xfrm>
            <a:off x="717800" y="3214400"/>
            <a:ext cx="599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b="1" sz="28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8"/>
          <p:cNvSpPr txBox="1"/>
          <p:nvPr/>
        </p:nvSpPr>
        <p:spPr>
          <a:xfrm>
            <a:off x="920675" y="4039900"/>
            <a:ext cx="61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836100" y="3945700"/>
            <a:ext cx="6270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Utkarsh Trivedi, ’</a:t>
            </a:r>
            <a:r>
              <a:rPr lang="en" sz="1250" u="sng">
                <a:solidFill>
                  <a:schemeClr val="hlink"/>
                </a:solidFill>
                <a:hlinkClick r:id="rId3"/>
              </a:rPr>
              <a:t>Longest Zig-Zag Subsequence’,GeeksforGeeks</a:t>
            </a:r>
            <a:r>
              <a:rPr lang="en" sz="1250">
                <a:solidFill>
                  <a:schemeClr val="dk1"/>
                </a:solidFill>
              </a:rPr>
              <a:t>, 2018. [Online]. [Accessed: 27-Mar-2021]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13225" y="1296452"/>
            <a:ext cx="77175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60655" lvl="0" marL="12700" marR="5080" rtl="0" algn="l">
              <a:lnSpc>
                <a:spcPct val="100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Problem:</a:t>
            </a:r>
            <a:endParaRPr sz="36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864300" y="2536525"/>
            <a:ext cx="7566300" cy="20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The longest Zig-Zag subsequence problem is to find length of the longest subsequence of given sequence such that all elements of this are alternating.</a:t>
            </a:r>
            <a:endParaRPr b="1" sz="2900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94" name="Google Shape;194;p30"/>
          <p:cNvSpPr txBox="1"/>
          <p:nvPr>
            <p:ph idx="1" type="subTitle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Basic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95" name="Google Shape;195;p30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1156525" y="324100"/>
            <a:ext cx="4232100" cy="7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ALGORITHM-1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596550" y="1042800"/>
            <a:ext cx="6135300" cy="30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recursion, we will determine the state of the problem if,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is 0 then we want an element smaller than it as subsequence is already been started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is 1 then t we want an element greater than it as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subsequence is already been started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is 2 then we can take any element as subsequence is yet to be started.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in the Base case, when we have no further elements left. (n==0).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knowing the state,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either discard the number or include the number in the current sequence if the previous element is smaller with state = 1 or previous element is greater with state = 0 and if state =2 we take all of the possibilities.</a:t>
            </a:r>
            <a:endParaRPr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2" name="Google Shape;202;p31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1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500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Pseudo Code :</a:t>
            </a:r>
            <a:endParaRPr sz="3200">
              <a:solidFill>
                <a:srgbClr val="0B5394"/>
              </a:solidFill>
            </a:endParaRPr>
          </a:p>
        </p:txBody>
      </p:sp>
      <p:sp>
        <p:nvSpPr>
          <p:cNvPr id="209" name="Google Shape;209;p32"/>
          <p:cNvSpPr txBox="1"/>
          <p:nvPr>
            <p:ph idx="1" type="subTitle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2"/>
          <p:cNvSpPr txBox="1"/>
          <p:nvPr>
            <p:ph idx="2" type="subTitle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2"/>
          <p:cNvSpPr txBox="1"/>
          <p:nvPr>
            <p:ph idx="3" type="subTitle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2"/>
          <p:cNvSpPr txBox="1"/>
          <p:nvPr>
            <p:ph idx="4" type="subTitle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2"/>
          <p:cNvSpPr txBox="1"/>
          <p:nvPr>
            <p:ph idx="5" type="subTitle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2"/>
          <p:cNvSpPr txBox="1"/>
          <p:nvPr>
            <p:ph idx="6" type="subTitle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2"/>
          <p:cNvPicPr preferRelativeResize="0"/>
          <p:nvPr/>
        </p:nvPicPr>
        <p:blipFill rotWithShape="1">
          <a:blip r:embed="rId3">
            <a:alphaModFix/>
          </a:blip>
          <a:srcRect b="60000" l="0" r="21104" t="0"/>
          <a:stretch/>
        </p:blipFill>
        <p:spPr>
          <a:xfrm>
            <a:off x="572825" y="1717900"/>
            <a:ext cx="3476226" cy="20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 rotWithShape="1">
          <a:blip r:embed="rId4">
            <a:alphaModFix/>
          </a:blip>
          <a:srcRect b="0" l="0" r="20000" t="39777"/>
          <a:stretch/>
        </p:blipFill>
        <p:spPr>
          <a:xfrm>
            <a:off x="4614525" y="1045900"/>
            <a:ext cx="3986150" cy="30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682700" y="1017300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5275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Time Complexity and Space Complexity Analysis</a:t>
            </a:r>
            <a:endParaRPr sz="2400">
              <a:solidFill>
                <a:srgbClr val="0B5394"/>
              </a:solidFill>
            </a:endParaRPr>
          </a:p>
        </p:txBody>
      </p:sp>
      <p:sp>
        <p:nvSpPr>
          <p:cNvPr id="222" name="Google Shape;222;p33"/>
          <p:cNvSpPr txBox="1"/>
          <p:nvPr>
            <p:ph idx="1" type="subTitle"/>
          </p:nvPr>
        </p:nvSpPr>
        <p:spPr>
          <a:xfrm>
            <a:off x="-2664375" y="1714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3"/>
          <p:cNvSpPr txBox="1"/>
          <p:nvPr>
            <p:ph idx="2" type="subTitle"/>
          </p:nvPr>
        </p:nvSpPr>
        <p:spPr>
          <a:xfrm>
            <a:off x="-2593925" y="279900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3"/>
          <p:cNvSpPr txBox="1"/>
          <p:nvPr>
            <p:ph idx="3" type="subTitle"/>
          </p:nvPr>
        </p:nvSpPr>
        <p:spPr>
          <a:xfrm>
            <a:off x="-2664375" y="22565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3"/>
          <p:cNvSpPr txBox="1"/>
          <p:nvPr>
            <p:ph idx="4" type="subTitle"/>
          </p:nvPr>
        </p:nvSpPr>
        <p:spPr>
          <a:xfrm>
            <a:off x="-2664375" y="194120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3"/>
          <p:cNvSpPr txBox="1"/>
          <p:nvPr>
            <p:ph idx="5" type="subTitle"/>
          </p:nvPr>
        </p:nvSpPr>
        <p:spPr>
          <a:xfrm>
            <a:off x="-2515875" y="236745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3"/>
          <p:cNvSpPr txBox="1"/>
          <p:nvPr>
            <p:ph idx="6" type="subTitle"/>
          </p:nvPr>
        </p:nvSpPr>
        <p:spPr>
          <a:xfrm>
            <a:off x="717800" y="2029225"/>
            <a:ext cx="3805800" cy="23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Time Complexity Analysis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time complexity will beO(2^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)because it checks out allthe possibilities by recursing.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Space Complexity Analysis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space complexity isO(n),for storing the input array.</a:t>
            </a:r>
            <a:endParaRPr/>
          </a:p>
        </p:txBody>
      </p:sp>
      <p:pic>
        <p:nvPicPr>
          <p:cNvPr id="228" name="Google Shape;228;p33"/>
          <p:cNvPicPr preferRelativeResize="0"/>
          <p:nvPr/>
        </p:nvPicPr>
        <p:blipFill rotWithShape="1">
          <a:blip r:embed="rId3">
            <a:alphaModFix/>
          </a:blip>
          <a:srcRect b="53972" l="7166" r="0" t="14244"/>
          <a:stretch/>
        </p:blipFill>
        <p:spPr>
          <a:xfrm>
            <a:off x="4698752" y="1551775"/>
            <a:ext cx="4033575" cy="29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234" name="Google Shape;234;p34"/>
          <p:cNvSpPr txBox="1"/>
          <p:nvPr>
            <p:ph idx="1" type="subTitle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DP</a:t>
            </a:r>
            <a:endParaRPr/>
          </a:p>
        </p:txBody>
      </p:sp>
      <p:sp>
        <p:nvSpPr>
          <p:cNvPr id="235" name="Google Shape;235;p34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1156525" y="554275"/>
            <a:ext cx="4232100" cy="7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ALGORITHM-2</a:t>
            </a:r>
            <a:endParaRPr/>
          </a:p>
        </p:txBody>
      </p:sp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1156525" y="1343575"/>
            <a:ext cx="4232100" cy="27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start, we get to know about the state of the problem whether it is 0, 1 or 2.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store the values of each element, there is a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two dimensional matrix of size n x 3 (dp[n][3]).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 matrix will store each element’s state in best possible way.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value of dp[i][state] is precalculated then directly pass on it for further calculation, else calculate dp[i][state] and store it for further use.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 we return the lenght of the subsequence.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Pseudo Code :</a:t>
            </a:r>
            <a:endParaRPr sz="3200">
              <a:solidFill>
                <a:srgbClr val="0B5394"/>
              </a:solidFill>
            </a:endParaRPr>
          </a:p>
        </p:txBody>
      </p:sp>
      <p:sp>
        <p:nvSpPr>
          <p:cNvPr id="247" name="Google Shape;247;p36"/>
          <p:cNvSpPr txBox="1"/>
          <p:nvPr>
            <p:ph idx="1" type="subTitle"/>
          </p:nvPr>
        </p:nvSpPr>
        <p:spPr>
          <a:xfrm>
            <a:off x="-2734850" y="1573075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6"/>
          <p:cNvSpPr txBox="1"/>
          <p:nvPr>
            <p:ph idx="2" type="subTitle"/>
          </p:nvPr>
        </p:nvSpPr>
        <p:spPr>
          <a:xfrm>
            <a:off x="-2340275" y="279900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6"/>
          <p:cNvSpPr txBox="1"/>
          <p:nvPr>
            <p:ph idx="3" type="subTitle"/>
          </p:nvPr>
        </p:nvSpPr>
        <p:spPr>
          <a:xfrm>
            <a:off x="-2421025" y="1573075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6"/>
          <p:cNvSpPr txBox="1"/>
          <p:nvPr>
            <p:ph idx="4" type="subTitle"/>
          </p:nvPr>
        </p:nvSpPr>
        <p:spPr>
          <a:xfrm>
            <a:off x="807925" y="1099150"/>
            <a:ext cx="5932800" cy="23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6"/>
          <p:cNvSpPr txBox="1"/>
          <p:nvPr>
            <p:ph idx="5" type="subTitle"/>
          </p:nvPr>
        </p:nvSpPr>
        <p:spPr>
          <a:xfrm>
            <a:off x="9303325" y="174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6"/>
          <p:cNvSpPr txBox="1"/>
          <p:nvPr>
            <p:ph idx="6" type="subTitle"/>
          </p:nvPr>
        </p:nvSpPr>
        <p:spPr>
          <a:xfrm>
            <a:off x="9419850" y="2963125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36"/>
          <p:cNvPicPr preferRelativeResize="0"/>
          <p:nvPr/>
        </p:nvPicPr>
        <p:blipFill rotWithShape="1">
          <a:blip r:embed="rId3">
            <a:alphaModFix/>
          </a:blip>
          <a:srcRect b="51953" l="0" r="32263" t="0"/>
          <a:stretch/>
        </p:blipFill>
        <p:spPr>
          <a:xfrm>
            <a:off x="608200" y="1444426"/>
            <a:ext cx="3877701" cy="251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6"/>
          <p:cNvPicPr preferRelativeResize="0"/>
          <p:nvPr/>
        </p:nvPicPr>
        <p:blipFill rotWithShape="1">
          <a:blip r:embed="rId4">
            <a:alphaModFix/>
          </a:blip>
          <a:srcRect b="0" l="0" r="30512" t="48293"/>
          <a:stretch/>
        </p:blipFill>
        <p:spPr>
          <a:xfrm>
            <a:off x="5108962" y="1444425"/>
            <a:ext cx="3568263" cy="251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