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4"/>
  </p:sldMasterIdLst>
  <p:notesMasterIdLst>
    <p:notesMasterId r:id="rId31"/>
  </p:notesMasterIdLst>
  <p:sldIdLst>
    <p:sldId id="256" r:id="rId5"/>
    <p:sldId id="260" r:id="rId6"/>
    <p:sldId id="315" r:id="rId7"/>
    <p:sldId id="317" r:id="rId8"/>
    <p:sldId id="318" r:id="rId9"/>
    <p:sldId id="320" r:id="rId10"/>
    <p:sldId id="314" r:id="rId11"/>
    <p:sldId id="262" r:id="rId12"/>
    <p:sldId id="316" r:id="rId13"/>
    <p:sldId id="264" r:id="rId14"/>
    <p:sldId id="322" r:id="rId15"/>
    <p:sldId id="321" r:id="rId16"/>
    <p:sldId id="324" r:id="rId17"/>
    <p:sldId id="325" r:id="rId18"/>
    <p:sldId id="323" r:id="rId19"/>
    <p:sldId id="266" r:id="rId20"/>
    <p:sldId id="312" r:id="rId21"/>
    <p:sldId id="265" r:id="rId22"/>
    <p:sldId id="267" r:id="rId23"/>
    <p:sldId id="313" r:id="rId24"/>
    <p:sldId id="273" r:id="rId25"/>
    <p:sldId id="326" r:id="rId26"/>
    <p:sldId id="281" r:id="rId27"/>
    <p:sldId id="274" r:id="rId28"/>
    <p:sldId id="289" r:id="rId29"/>
    <p:sldId id="287" r:id="rId30"/>
  </p:sldIdLst>
  <p:sldSz cx="9144000" cy="5143500" type="screen16x9"/>
  <p:notesSz cx="6858000" cy="9144000"/>
  <p:embeddedFontLst>
    <p:embeddedFont>
      <p:font typeface="Gothic A1 Medium" panose="020B0604020202020204" charset="-127"/>
      <p:regular r:id="rId32"/>
      <p:bold r:id="rId33"/>
    </p:embeddedFont>
    <p:embeddedFont>
      <p:font typeface="Alata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43BBA61-FFCB-0343-474E-4D954277E3D3}" name="Yue Gao" initials="YG" userId="S::YuGao@clarku.edu::cc43c5c7-4468-42c7-8843-65f2a76eb51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6A5D3E-2B42-4D43-A84C-369B3B32B2A8}">
  <a:tblStyle styleId="{D26A5D3E-2B42-4D43-A84C-369B3B32B2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>
          <a:extLst>
            <a:ext uri="{FF2B5EF4-FFF2-40B4-BE49-F238E27FC236}">
              <a16:creationId xmlns:a16="http://schemas.microsoft.com/office/drawing/2014/main" id="{CBDADB6F-0153-BAED-A34D-E0477B4D3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5260bdd85_0_256:notes">
            <a:extLst>
              <a:ext uri="{FF2B5EF4-FFF2-40B4-BE49-F238E27FC236}">
                <a16:creationId xmlns:a16="http://schemas.microsoft.com/office/drawing/2014/main" id="{5B65F310-30AC-346D-118D-B4893CD6E5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5260bdd85_0_256:notes">
            <a:extLst>
              <a:ext uri="{FF2B5EF4-FFF2-40B4-BE49-F238E27FC236}">
                <a16:creationId xmlns:a16="http://schemas.microsoft.com/office/drawing/2014/main" id="{26DEEA16-CE6F-9E21-BFEB-5A7CDCE782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Right after data :- Add </a:t>
            </a:r>
            <a:r>
              <a:rPr lang="en-GB" err="1"/>
              <a:t>discriptive</a:t>
            </a:r>
            <a:r>
              <a:rPr lang="en-GB"/>
              <a:t> statistics – correlation co-efficient (heat map or correlation matrix )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1189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>
          <a:extLst>
            <a:ext uri="{FF2B5EF4-FFF2-40B4-BE49-F238E27FC236}">
              <a16:creationId xmlns:a16="http://schemas.microsoft.com/office/drawing/2014/main" id="{6B5C1623-0CC3-72E2-4574-C8CBA6B17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540e55c114_0_662:notes">
            <a:extLst>
              <a:ext uri="{FF2B5EF4-FFF2-40B4-BE49-F238E27FC236}">
                <a16:creationId xmlns:a16="http://schemas.microsoft.com/office/drawing/2014/main" id="{C7C36C95-D5E5-8DBC-55D8-B804A0E0EC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540e55c114_0_662:notes">
            <a:extLst>
              <a:ext uri="{FF2B5EF4-FFF2-40B4-BE49-F238E27FC236}">
                <a16:creationId xmlns:a16="http://schemas.microsoft.com/office/drawing/2014/main" id="{6A08716D-79C4-9E02-73DD-7D40C4875B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062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540e55c114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540e55c114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540e55c114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2540e55c114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Generate feature importance plot , performance accuracy or matrix , which model performed best , which variables are more important in predicting variables , which </a:t>
            </a:r>
            <a:r>
              <a:rPr lang="en-GB" err="1"/>
              <a:t>moel</a:t>
            </a:r>
            <a:r>
              <a:rPr lang="en-GB"/>
              <a:t> is good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matrix :- random forest and </a:t>
            </a:r>
            <a:r>
              <a:rPr lang="en-GB" err="1"/>
              <a:t>xg</a:t>
            </a:r>
            <a:r>
              <a:rPr lang="en-GB"/>
              <a:t> boost , predictive analysis, table of performance model. Test </a:t>
            </a:r>
            <a:r>
              <a:rPr lang="en-GB" err="1"/>
              <a:t>mse</a:t>
            </a:r>
            <a:r>
              <a:rPr lang="en-GB"/>
              <a:t> . Ff5 – test </a:t>
            </a:r>
            <a:r>
              <a:rPr lang="en-GB" err="1"/>
              <a:t>mse</a:t>
            </a:r>
            <a:r>
              <a:rPr lang="en-GB"/>
              <a:t> , random forest. Adjusted r square , table , for each column matrix – table – which model performed the best. Provide specific number.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2540e55c114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2540e55c114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Report results : </a:t>
            </a:r>
            <a:r>
              <a:rPr lang="en-GB" err="1"/>
              <a:t>capm</a:t>
            </a:r>
            <a:r>
              <a:rPr lang="en-GB"/>
              <a:t> – ff5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2540e55c114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2540e55c114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>
          <a:extLst>
            <a:ext uri="{FF2B5EF4-FFF2-40B4-BE49-F238E27FC236}">
              <a16:creationId xmlns:a16="http://schemas.microsoft.com/office/drawing/2014/main" id="{F7FBDDD9-6505-E402-CF61-74C6B96B6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540e55c114_0_43:notes">
            <a:extLst>
              <a:ext uri="{FF2B5EF4-FFF2-40B4-BE49-F238E27FC236}">
                <a16:creationId xmlns:a16="http://schemas.microsoft.com/office/drawing/2014/main" id="{1DDEDB32-E32F-BB26-4F6C-7A31699328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540e55c114_0_43:notes">
            <a:extLst>
              <a:ext uri="{FF2B5EF4-FFF2-40B4-BE49-F238E27FC236}">
                <a16:creationId xmlns:a16="http://schemas.microsoft.com/office/drawing/2014/main" id="{5FB4026A-7C9D-97D4-55BA-6E1B2F525A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Bullet point – background information – background stock market in us : </a:t>
            </a:r>
            <a:r>
              <a:rPr lang="en-GB" err="1"/>
              <a:t>nvdia</a:t>
            </a:r>
            <a:r>
              <a:rPr lang="en-GB"/>
              <a:t> background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8981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>
          <a:extLst>
            <a:ext uri="{FF2B5EF4-FFF2-40B4-BE49-F238E27FC236}">
              <a16:creationId xmlns:a16="http://schemas.microsoft.com/office/drawing/2014/main" id="{65522DFE-3626-48D2-99E3-F4F6CF817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540e55c114_0_43:notes">
            <a:extLst>
              <a:ext uri="{FF2B5EF4-FFF2-40B4-BE49-F238E27FC236}">
                <a16:creationId xmlns:a16="http://schemas.microsoft.com/office/drawing/2014/main" id="{259697DD-C49F-9FBC-4E30-BF835CB953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540e55c114_0_43:notes">
            <a:extLst>
              <a:ext uri="{FF2B5EF4-FFF2-40B4-BE49-F238E27FC236}">
                <a16:creationId xmlns:a16="http://schemas.microsoft.com/office/drawing/2014/main" id="{EC0A29C0-51A2-215A-B8B8-4FF1105AE2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Font size bigger -20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0613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>
          <a:extLst>
            <a:ext uri="{FF2B5EF4-FFF2-40B4-BE49-F238E27FC236}">
              <a16:creationId xmlns:a16="http://schemas.microsoft.com/office/drawing/2014/main" id="{06FEF0F8-73F6-EE1A-582C-5EC9CCF2C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540e55c114_0_43:notes">
            <a:extLst>
              <a:ext uri="{FF2B5EF4-FFF2-40B4-BE49-F238E27FC236}">
                <a16:creationId xmlns:a16="http://schemas.microsoft.com/office/drawing/2014/main" id="{6F8D51CB-B103-2E36-A970-D526372D7C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540e55c114_0_43:notes">
            <a:extLst>
              <a:ext uri="{FF2B5EF4-FFF2-40B4-BE49-F238E27FC236}">
                <a16:creationId xmlns:a16="http://schemas.microsoft.com/office/drawing/2014/main" id="{FC80E13B-9A7F-3865-DC62-949A940B45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94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Advanced ML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B97A8A7F-87D2-522A-6103-03E43CC43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4dda1946d_6_332:notes">
            <a:extLst>
              <a:ext uri="{FF2B5EF4-FFF2-40B4-BE49-F238E27FC236}">
                <a16:creationId xmlns:a16="http://schemas.microsoft.com/office/drawing/2014/main" id="{6E3F32DF-6BA4-E4D4-5385-467CB354B3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4dda1946d_6_332:notes">
            <a:extLst>
              <a:ext uri="{FF2B5EF4-FFF2-40B4-BE49-F238E27FC236}">
                <a16:creationId xmlns:a16="http://schemas.microsoft.com/office/drawing/2014/main" id="{2C13B9BE-1F9E-A683-93C5-5C83E5F68F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period , sample size and data frequency. Mean and summary statistics as well.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2486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NEW SLIDE – WITH Variable and </a:t>
            </a:r>
            <a:r>
              <a:rPr lang="en-GB" err="1"/>
              <a:t>abbrevations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540e55c114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540e55c114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27950" y="112950"/>
            <a:ext cx="8888100" cy="4917600"/>
          </a:xfrm>
          <a:prstGeom prst="roundRect">
            <a:avLst>
              <a:gd name="adj" fmla="val 12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722475"/>
            <a:ext cx="5643300" cy="22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961888" y="3989826"/>
            <a:ext cx="2469000" cy="6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/>
          <p:nvPr/>
        </p:nvSpPr>
        <p:spPr>
          <a:xfrm>
            <a:off x="127950" y="112950"/>
            <a:ext cx="8888100" cy="4917600"/>
          </a:xfrm>
          <a:prstGeom prst="roundRect">
            <a:avLst>
              <a:gd name="adj" fmla="val 12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subTitle" idx="1"/>
          </p:nvPr>
        </p:nvSpPr>
        <p:spPr>
          <a:xfrm>
            <a:off x="713225" y="3258171"/>
            <a:ext cx="2261400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ubTitle" idx="2"/>
          </p:nvPr>
        </p:nvSpPr>
        <p:spPr>
          <a:xfrm>
            <a:off x="3441298" y="3255264"/>
            <a:ext cx="2261400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ubTitle" idx="3"/>
          </p:nvPr>
        </p:nvSpPr>
        <p:spPr>
          <a:xfrm>
            <a:off x="6169375" y="3255264"/>
            <a:ext cx="2261400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subTitle" idx="4"/>
          </p:nvPr>
        </p:nvSpPr>
        <p:spPr>
          <a:xfrm>
            <a:off x="713225" y="2423885"/>
            <a:ext cx="2261400" cy="8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ubTitle" idx="5"/>
          </p:nvPr>
        </p:nvSpPr>
        <p:spPr>
          <a:xfrm>
            <a:off x="3441302" y="2423160"/>
            <a:ext cx="2261400" cy="8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ubTitle" idx="6"/>
          </p:nvPr>
        </p:nvSpPr>
        <p:spPr>
          <a:xfrm>
            <a:off x="6169375" y="2423885"/>
            <a:ext cx="2261400" cy="8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/>
          <p:nvPr/>
        </p:nvSpPr>
        <p:spPr>
          <a:xfrm>
            <a:off x="127950" y="112950"/>
            <a:ext cx="8888100" cy="4917600"/>
          </a:xfrm>
          <a:prstGeom prst="roundRect">
            <a:avLst>
              <a:gd name="adj" fmla="val 12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ubTitle" idx="1"/>
          </p:nvPr>
        </p:nvSpPr>
        <p:spPr>
          <a:xfrm>
            <a:off x="937625" y="3906800"/>
            <a:ext cx="2175300" cy="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ubTitle" idx="2"/>
          </p:nvPr>
        </p:nvSpPr>
        <p:spPr>
          <a:xfrm>
            <a:off x="3484347" y="3906800"/>
            <a:ext cx="2175300" cy="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3"/>
          </p:nvPr>
        </p:nvSpPr>
        <p:spPr>
          <a:xfrm>
            <a:off x="6031075" y="3906800"/>
            <a:ext cx="2175300" cy="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4"/>
          </p:nvPr>
        </p:nvSpPr>
        <p:spPr>
          <a:xfrm>
            <a:off x="937625" y="3562072"/>
            <a:ext cx="2175300" cy="4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5"/>
          </p:nvPr>
        </p:nvSpPr>
        <p:spPr>
          <a:xfrm>
            <a:off x="3484350" y="3562072"/>
            <a:ext cx="2175300" cy="4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6"/>
          </p:nvPr>
        </p:nvSpPr>
        <p:spPr>
          <a:xfrm>
            <a:off x="6031075" y="3562072"/>
            <a:ext cx="2175300" cy="4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2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/>
          <p:nvPr/>
        </p:nvSpPr>
        <p:spPr>
          <a:xfrm>
            <a:off x="127950" y="112950"/>
            <a:ext cx="8888100" cy="4917600"/>
          </a:xfrm>
          <a:prstGeom prst="roundRect">
            <a:avLst>
              <a:gd name="adj" fmla="val 12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title" idx="2"/>
          </p:nvPr>
        </p:nvSpPr>
        <p:spPr>
          <a:xfrm>
            <a:off x="1874906" y="1287525"/>
            <a:ext cx="6069900" cy="48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subTitle" idx="1"/>
          </p:nvPr>
        </p:nvSpPr>
        <p:spPr>
          <a:xfrm>
            <a:off x="1874888" y="1617225"/>
            <a:ext cx="6069900" cy="62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title" idx="3"/>
          </p:nvPr>
        </p:nvSpPr>
        <p:spPr>
          <a:xfrm>
            <a:off x="1875136" y="3516929"/>
            <a:ext cx="6065700" cy="48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ubTitle" idx="4"/>
          </p:nvPr>
        </p:nvSpPr>
        <p:spPr>
          <a:xfrm>
            <a:off x="1875144" y="3849025"/>
            <a:ext cx="6069600" cy="62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title" idx="5"/>
          </p:nvPr>
        </p:nvSpPr>
        <p:spPr>
          <a:xfrm>
            <a:off x="1876873" y="2402583"/>
            <a:ext cx="60657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subTitle" idx="6"/>
          </p:nvPr>
        </p:nvSpPr>
        <p:spPr>
          <a:xfrm>
            <a:off x="1874888" y="2734675"/>
            <a:ext cx="60699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>
            <a:off x="127950" y="112950"/>
            <a:ext cx="8888100" cy="4917600"/>
          </a:xfrm>
          <a:prstGeom prst="roundRect">
            <a:avLst>
              <a:gd name="adj" fmla="val 12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ubTitle" idx="1"/>
          </p:nvPr>
        </p:nvSpPr>
        <p:spPr>
          <a:xfrm>
            <a:off x="1774423" y="2033275"/>
            <a:ext cx="2314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subTitle" idx="2"/>
          </p:nvPr>
        </p:nvSpPr>
        <p:spPr>
          <a:xfrm>
            <a:off x="5668054" y="2033275"/>
            <a:ext cx="2314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subTitle" idx="3"/>
          </p:nvPr>
        </p:nvSpPr>
        <p:spPr>
          <a:xfrm>
            <a:off x="1774423" y="3808775"/>
            <a:ext cx="2314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subTitle" idx="4"/>
          </p:nvPr>
        </p:nvSpPr>
        <p:spPr>
          <a:xfrm>
            <a:off x="5668054" y="3813048"/>
            <a:ext cx="2314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subTitle" idx="5"/>
          </p:nvPr>
        </p:nvSpPr>
        <p:spPr>
          <a:xfrm>
            <a:off x="1774425" y="1328775"/>
            <a:ext cx="2314200" cy="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subTitle" idx="6"/>
          </p:nvPr>
        </p:nvSpPr>
        <p:spPr>
          <a:xfrm>
            <a:off x="1774425" y="3104475"/>
            <a:ext cx="2314200" cy="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7"/>
          </p:nvPr>
        </p:nvSpPr>
        <p:spPr>
          <a:xfrm>
            <a:off x="5668051" y="1328928"/>
            <a:ext cx="2314200" cy="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subTitle" idx="8"/>
          </p:nvPr>
        </p:nvSpPr>
        <p:spPr>
          <a:xfrm>
            <a:off x="5668051" y="3108960"/>
            <a:ext cx="2314200" cy="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/>
          <p:nvPr/>
        </p:nvSpPr>
        <p:spPr>
          <a:xfrm>
            <a:off x="127950" y="112950"/>
            <a:ext cx="8888100" cy="4917600"/>
          </a:xfrm>
          <a:prstGeom prst="roundRect">
            <a:avLst>
              <a:gd name="adj" fmla="val 12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subTitle" idx="1"/>
          </p:nvPr>
        </p:nvSpPr>
        <p:spPr>
          <a:xfrm>
            <a:off x="720002" y="2021225"/>
            <a:ext cx="2130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subTitle" idx="2"/>
          </p:nvPr>
        </p:nvSpPr>
        <p:spPr>
          <a:xfrm>
            <a:off x="3506701" y="2021226"/>
            <a:ext cx="2130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subTitle" idx="3"/>
          </p:nvPr>
        </p:nvSpPr>
        <p:spPr>
          <a:xfrm>
            <a:off x="720002" y="3792825"/>
            <a:ext cx="2130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subTitle" idx="4"/>
          </p:nvPr>
        </p:nvSpPr>
        <p:spPr>
          <a:xfrm>
            <a:off x="3506701" y="3792825"/>
            <a:ext cx="2130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subTitle" idx="5"/>
          </p:nvPr>
        </p:nvSpPr>
        <p:spPr>
          <a:xfrm>
            <a:off x="6294081" y="2021226"/>
            <a:ext cx="2129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subTitle" idx="6"/>
          </p:nvPr>
        </p:nvSpPr>
        <p:spPr>
          <a:xfrm>
            <a:off x="6294081" y="3792825"/>
            <a:ext cx="21291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subTitle" idx="7"/>
          </p:nvPr>
        </p:nvSpPr>
        <p:spPr>
          <a:xfrm>
            <a:off x="720000" y="1278125"/>
            <a:ext cx="2130600" cy="89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subTitle" idx="8"/>
          </p:nvPr>
        </p:nvSpPr>
        <p:spPr>
          <a:xfrm>
            <a:off x="3506699" y="1278126"/>
            <a:ext cx="2130600" cy="89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subTitle" idx="9"/>
          </p:nvPr>
        </p:nvSpPr>
        <p:spPr>
          <a:xfrm>
            <a:off x="6294080" y="1278126"/>
            <a:ext cx="2130600" cy="89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subTitle" idx="13"/>
          </p:nvPr>
        </p:nvSpPr>
        <p:spPr>
          <a:xfrm>
            <a:off x="720000" y="3049625"/>
            <a:ext cx="2130600" cy="89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subTitle" idx="14"/>
          </p:nvPr>
        </p:nvSpPr>
        <p:spPr>
          <a:xfrm>
            <a:off x="3506699" y="3049625"/>
            <a:ext cx="2130600" cy="89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subTitle" idx="15"/>
          </p:nvPr>
        </p:nvSpPr>
        <p:spPr>
          <a:xfrm>
            <a:off x="6294080" y="3049625"/>
            <a:ext cx="2130600" cy="89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/>
          <p:nvPr/>
        </p:nvSpPr>
        <p:spPr>
          <a:xfrm>
            <a:off x="127950" y="112950"/>
            <a:ext cx="8888100" cy="4917600"/>
          </a:xfrm>
          <a:prstGeom prst="roundRect">
            <a:avLst>
              <a:gd name="adj" fmla="val 12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/>
          <p:nvPr/>
        </p:nvSpPr>
        <p:spPr>
          <a:xfrm>
            <a:off x="713250" y="210000"/>
            <a:ext cx="7717500" cy="4723500"/>
          </a:xfrm>
          <a:prstGeom prst="roundRect">
            <a:avLst>
              <a:gd name="adj" fmla="val 12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6"/>
          <p:cNvSpPr/>
          <p:nvPr/>
        </p:nvSpPr>
        <p:spPr>
          <a:xfrm>
            <a:off x="8142650" y="215775"/>
            <a:ext cx="1466100" cy="20769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6"/>
          <p:cNvSpPr/>
          <p:nvPr/>
        </p:nvSpPr>
        <p:spPr>
          <a:xfrm rot="5400000">
            <a:off x="1430450" y="3166495"/>
            <a:ext cx="424800" cy="27204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lt2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/>
          <p:nvPr/>
        </p:nvSpPr>
        <p:spPr>
          <a:xfrm>
            <a:off x="127950" y="112950"/>
            <a:ext cx="8888100" cy="4917600"/>
          </a:xfrm>
          <a:prstGeom prst="roundRect">
            <a:avLst>
              <a:gd name="adj" fmla="val 12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7"/>
          <p:cNvSpPr/>
          <p:nvPr/>
        </p:nvSpPr>
        <p:spPr>
          <a:xfrm flipH="1">
            <a:off x="320400" y="-463275"/>
            <a:ext cx="1466100" cy="20769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7"/>
          <p:cNvSpPr/>
          <p:nvPr/>
        </p:nvSpPr>
        <p:spPr>
          <a:xfrm rot="-5400000" flipH="1">
            <a:off x="6643550" y="3531816"/>
            <a:ext cx="1166400" cy="27204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27950" y="112950"/>
            <a:ext cx="8888100" cy="4917600"/>
          </a:xfrm>
          <a:prstGeom prst="roundRect">
            <a:avLst>
              <a:gd name="adj" fmla="val 12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73700" y="3090650"/>
            <a:ext cx="3759300" cy="8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847300" y="2705650"/>
            <a:ext cx="1190100" cy="63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373700" y="3823250"/>
            <a:ext cx="3759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127950" y="112950"/>
            <a:ext cx="8888100" cy="4917600"/>
          </a:xfrm>
          <a:prstGeom prst="roundRect">
            <a:avLst>
              <a:gd name="adj" fmla="val 12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3225" y="1437300"/>
            <a:ext cx="5182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3225" y="2010000"/>
            <a:ext cx="5182800" cy="19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lata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127950" y="112950"/>
            <a:ext cx="8888100" cy="4917600"/>
          </a:xfrm>
          <a:prstGeom prst="roundRect">
            <a:avLst>
              <a:gd name="adj" fmla="val 12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4786348" y="1888150"/>
            <a:ext cx="3374100" cy="19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720000" y="1888150"/>
            <a:ext cx="3374100" cy="19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127950" y="112950"/>
            <a:ext cx="8888100" cy="4917600"/>
          </a:xfrm>
          <a:prstGeom prst="roundRect">
            <a:avLst>
              <a:gd name="adj" fmla="val 12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149300" y="794950"/>
            <a:ext cx="3787500" cy="12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1149300" y="2050225"/>
            <a:ext cx="37875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127950" y="112950"/>
            <a:ext cx="8888100" cy="4917600"/>
          </a:xfrm>
          <a:prstGeom prst="roundRect">
            <a:avLst>
              <a:gd name="adj" fmla="val 12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45975" y="2745277"/>
            <a:ext cx="3759300" cy="118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2" hasCustomPrompt="1"/>
          </p:nvPr>
        </p:nvSpPr>
        <p:spPr>
          <a:xfrm>
            <a:off x="7240675" y="2692450"/>
            <a:ext cx="1190100" cy="63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3145975" y="3827825"/>
            <a:ext cx="3759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127950" y="112950"/>
            <a:ext cx="8888100" cy="4917600"/>
          </a:xfrm>
          <a:prstGeom prst="roundRect">
            <a:avLst>
              <a:gd name="adj" fmla="val 12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713225" y="1249350"/>
            <a:ext cx="4374000" cy="17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1"/>
          </p:nvPr>
        </p:nvSpPr>
        <p:spPr>
          <a:xfrm>
            <a:off x="713225" y="2989650"/>
            <a:ext cx="43740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>
            <a:spLocks noGrp="1"/>
          </p:cNvSpPr>
          <p:nvPr>
            <p:ph type="pic" idx="2"/>
          </p:nvPr>
        </p:nvSpPr>
        <p:spPr>
          <a:xfrm>
            <a:off x="5520775" y="533838"/>
            <a:ext cx="2910000" cy="40758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/>
          <p:nvPr/>
        </p:nvSpPr>
        <p:spPr>
          <a:xfrm>
            <a:off x="127950" y="112950"/>
            <a:ext cx="8888100" cy="4917600"/>
          </a:xfrm>
          <a:prstGeom prst="roundRect">
            <a:avLst>
              <a:gd name="adj" fmla="val 12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ubTitle" idx="1"/>
          </p:nvPr>
        </p:nvSpPr>
        <p:spPr>
          <a:xfrm>
            <a:off x="4363813" y="3255925"/>
            <a:ext cx="2756100" cy="11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subTitle" idx="2"/>
          </p:nvPr>
        </p:nvSpPr>
        <p:spPr>
          <a:xfrm>
            <a:off x="713213" y="3255925"/>
            <a:ext cx="2756100" cy="11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ubTitle" idx="3"/>
          </p:nvPr>
        </p:nvSpPr>
        <p:spPr>
          <a:xfrm>
            <a:off x="713225" y="2481273"/>
            <a:ext cx="2756100" cy="82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ubTitle" idx="4"/>
          </p:nvPr>
        </p:nvSpPr>
        <p:spPr>
          <a:xfrm>
            <a:off x="4363825" y="2481273"/>
            <a:ext cx="2756100" cy="82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thic A1 Medium"/>
              <a:buChar char="●"/>
              <a:defRPr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thic A1 Medium"/>
              <a:buChar char="○"/>
              <a:defRPr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thic A1 Medium"/>
              <a:buChar char="■"/>
              <a:defRPr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thic A1 Medium"/>
              <a:buChar char="●"/>
              <a:defRPr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thic A1 Medium"/>
              <a:buChar char="○"/>
              <a:defRPr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thic A1 Medium"/>
              <a:buChar char="■"/>
              <a:defRPr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thic A1 Medium"/>
              <a:buChar char="●"/>
              <a:defRPr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thic A1 Medium"/>
              <a:buChar char="○"/>
              <a:defRPr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thic A1 Medium"/>
              <a:buChar char="■"/>
              <a:defRPr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8" r:id="rId6"/>
    <p:sldLayoutId id="2147483660" r:id="rId7"/>
    <p:sldLayoutId id="2147483662" r:id="rId8"/>
    <p:sldLayoutId id="2147483668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679" r:id="rId15"/>
    <p:sldLayoutId id="2147483682" r:id="rId16"/>
    <p:sldLayoutId id="2147483683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>
            <a:spLocks noGrp="1"/>
          </p:cNvSpPr>
          <p:nvPr>
            <p:ph type="ctrTitle"/>
          </p:nvPr>
        </p:nvSpPr>
        <p:spPr>
          <a:xfrm>
            <a:off x="713224" y="722475"/>
            <a:ext cx="5687575" cy="26831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Modernizing Risk and Return Analysis with Machine Learning</a:t>
            </a:r>
            <a:endParaRPr b="1"/>
          </a:p>
        </p:txBody>
      </p:sp>
      <p:grpSp>
        <p:nvGrpSpPr>
          <p:cNvPr id="253" name="Google Shape;253;p41"/>
          <p:cNvGrpSpPr/>
          <p:nvPr/>
        </p:nvGrpSpPr>
        <p:grpSpPr>
          <a:xfrm>
            <a:off x="282650" y="-341650"/>
            <a:ext cx="8148125" cy="5243916"/>
            <a:chOff x="282650" y="-341650"/>
            <a:chExt cx="8148125" cy="5243916"/>
          </a:xfrm>
        </p:grpSpPr>
        <p:sp>
          <p:nvSpPr>
            <p:cNvPr id="254" name="Google Shape;254;p41"/>
            <p:cNvSpPr/>
            <p:nvPr/>
          </p:nvSpPr>
          <p:spPr>
            <a:xfrm>
              <a:off x="6964675" y="-341650"/>
              <a:ext cx="1466100" cy="20769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92A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1"/>
            <p:cNvSpPr/>
            <p:nvPr/>
          </p:nvSpPr>
          <p:spPr>
            <a:xfrm rot="5400000">
              <a:off x="1059650" y="2958866"/>
              <a:ext cx="1166400" cy="27204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1"/>
            <p:cNvSpPr/>
            <p:nvPr/>
          </p:nvSpPr>
          <p:spPr>
            <a:xfrm>
              <a:off x="6964675" y="1943637"/>
              <a:ext cx="1466100" cy="5478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1"/>
            <p:cNvSpPr/>
            <p:nvPr/>
          </p:nvSpPr>
          <p:spPr>
            <a:xfrm rot="-5400000">
              <a:off x="7735975" y="2932862"/>
              <a:ext cx="841800" cy="5478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018727F-632C-44E1-FBCF-C51BF3674D39}"/>
              </a:ext>
            </a:extLst>
          </p:cNvPr>
          <p:cNvSpPr txBox="1"/>
          <p:nvPr/>
        </p:nvSpPr>
        <p:spPr>
          <a:xfrm>
            <a:off x="4198777" y="3735866"/>
            <a:ext cx="4030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>
                <a:solidFill>
                  <a:schemeClr val="accent1"/>
                </a:solidFill>
                <a:latin typeface="Alata" panose="020B0604020202020204" charset="0"/>
                <a:cs typeface="Alata" panose="020B0604020202020204" charset="0"/>
              </a:rPr>
              <a:t>Kubra , Joash, Aman , Manasa </a:t>
            </a:r>
          </a:p>
          <a:p>
            <a:pPr algn="ctr"/>
            <a:r>
              <a:rPr lang="en-GB" sz="2000" b="1">
                <a:solidFill>
                  <a:schemeClr val="accent1"/>
                </a:solidFill>
                <a:latin typeface="Alata" panose="020B0604020202020204" charset="0"/>
                <a:cs typeface="Alata" panose="020B0604020202020204" charset="0"/>
              </a:rPr>
              <a:t>Professor Yue Gao </a:t>
            </a:r>
          </a:p>
          <a:p>
            <a:pPr algn="ctr"/>
            <a:r>
              <a:rPr lang="en-GB" sz="2000" b="1">
                <a:solidFill>
                  <a:schemeClr val="accent1"/>
                </a:solidFill>
                <a:latin typeface="Alata" panose="020B0604020202020204" charset="0"/>
                <a:cs typeface="Alata" panose="020B0604020202020204" charset="0"/>
              </a:rPr>
              <a:t>15</a:t>
            </a:r>
            <a:r>
              <a:rPr lang="en-GB" sz="2000" b="1" baseline="30000">
                <a:solidFill>
                  <a:schemeClr val="accent1"/>
                </a:solidFill>
                <a:latin typeface="Alata" panose="020B0604020202020204" charset="0"/>
                <a:cs typeface="Alata" panose="020B0604020202020204" charset="0"/>
              </a:rPr>
              <a:t>th</a:t>
            </a:r>
            <a:r>
              <a:rPr lang="en-GB" sz="2000" b="1">
                <a:solidFill>
                  <a:schemeClr val="accent1"/>
                </a:solidFill>
                <a:latin typeface="Alata" panose="020B0604020202020204" charset="0"/>
                <a:cs typeface="Alata" panose="020B0604020202020204" charset="0"/>
              </a:rPr>
              <a:t> April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344;p77">
            <a:extLst>
              <a:ext uri="{FF2B5EF4-FFF2-40B4-BE49-F238E27FC236}">
                <a16:creationId xmlns:a16="http://schemas.microsoft.com/office/drawing/2014/main" id="{A848DF78-F53D-AE3A-299A-E81FFFFAD0D5}"/>
              </a:ext>
            </a:extLst>
          </p:cNvPr>
          <p:cNvSpPr/>
          <p:nvPr/>
        </p:nvSpPr>
        <p:spPr>
          <a:xfrm rot="10800000">
            <a:off x="6170456" y="3202290"/>
            <a:ext cx="2309302" cy="1494688"/>
          </a:xfrm>
          <a:prstGeom prst="flowChartDelay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344;p77">
            <a:extLst>
              <a:ext uri="{FF2B5EF4-FFF2-40B4-BE49-F238E27FC236}">
                <a16:creationId xmlns:a16="http://schemas.microsoft.com/office/drawing/2014/main" id="{213956EB-0E5A-9E41-C962-AA747374231D}"/>
              </a:ext>
            </a:extLst>
          </p:cNvPr>
          <p:cNvSpPr/>
          <p:nvPr/>
        </p:nvSpPr>
        <p:spPr>
          <a:xfrm>
            <a:off x="3797772" y="3201994"/>
            <a:ext cx="2291717" cy="1494688"/>
          </a:xfrm>
          <a:prstGeom prst="flowChartDelay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41;p77">
            <a:extLst>
              <a:ext uri="{FF2B5EF4-FFF2-40B4-BE49-F238E27FC236}">
                <a16:creationId xmlns:a16="http://schemas.microsoft.com/office/drawing/2014/main" id="{BBBE4BFE-8187-4532-6118-5E8E00399051}"/>
              </a:ext>
            </a:extLst>
          </p:cNvPr>
          <p:cNvSpPr/>
          <p:nvPr/>
        </p:nvSpPr>
        <p:spPr>
          <a:xfrm>
            <a:off x="720000" y="3070702"/>
            <a:ext cx="2306452" cy="1625983"/>
          </a:xfrm>
          <a:prstGeom prst="flowChartDelay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49"/>
          <p:cNvSpPr/>
          <p:nvPr/>
        </p:nvSpPr>
        <p:spPr>
          <a:xfrm rot="-5400000">
            <a:off x="800625" y="1486400"/>
            <a:ext cx="829500" cy="7935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Data Collection</a:t>
            </a:r>
            <a:endParaRPr/>
          </a:p>
        </p:txBody>
      </p:sp>
      <p:sp>
        <p:nvSpPr>
          <p:cNvPr id="351" name="Google Shape;351;p49"/>
          <p:cNvSpPr txBox="1">
            <a:spLocks noGrp="1"/>
          </p:cNvSpPr>
          <p:nvPr>
            <p:ph type="subTitle" idx="1"/>
          </p:nvPr>
        </p:nvSpPr>
        <p:spPr>
          <a:xfrm>
            <a:off x="710713" y="3500587"/>
            <a:ext cx="2544010" cy="11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/>
              <a:t>Frequency : Daily Data </a:t>
            </a:r>
          </a:p>
          <a:p>
            <a:pPr marL="0" indent="0">
              <a:lnSpc>
                <a:spcPct val="114999"/>
              </a:lnSpc>
            </a:pPr>
            <a:r>
              <a:rPr lang="en-GB"/>
              <a:t>Sample size : 2513 days </a:t>
            </a:r>
          </a:p>
          <a:p>
            <a:pPr marL="0" indent="0">
              <a:lnSpc>
                <a:spcPct val="114999"/>
              </a:lnSpc>
            </a:pPr>
            <a:r>
              <a:rPr lang="en-GB"/>
              <a:t>From 2015 to 2024 </a:t>
            </a:r>
          </a:p>
        </p:txBody>
      </p:sp>
      <p:sp>
        <p:nvSpPr>
          <p:cNvPr id="352" name="Google Shape;352;p49"/>
          <p:cNvSpPr txBox="1">
            <a:spLocks noGrp="1"/>
          </p:cNvSpPr>
          <p:nvPr>
            <p:ph type="subTitle" idx="2"/>
          </p:nvPr>
        </p:nvSpPr>
        <p:spPr>
          <a:xfrm>
            <a:off x="3798698" y="3501643"/>
            <a:ext cx="1980580" cy="7601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Dependent Variable: Nvidia’s excess stock returns</a:t>
            </a:r>
            <a:endParaRPr/>
          </a:p>
        </p:txBody>
      </p:sp>
      <p:sp>
        <p:nvSpPr>
          <p:cNvPr id="353" name="Google Shape;353;p49"/>
          <p:cNvSpPr txBox="1">
            <a:spLocks noGrp="1"/>
          </p:cNvSpPr>
          <p:nvPr>
            <p:ph type="subTitle" idx="3"/>
          </p:nvPr>
        </p:nvSpPr>
        <p:spPr>
          <a:xfrm>
            <a:off x="6362978" y="3382343"/>
            <a:ext cx="2111753" cy="887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Independent Variables: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Market excess return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SMB, HML, RMW, CMA (Fama-French factors)</a:t>
            </a:r>
            <a:endParaRPr/>
          </a:p>
        </p:txBody>
      </p:sp>
      <p:sp>
        <p:nvSpPr>
          <p:cNvPr id="354" name="Google Shape;354;p49"/>
          <p:cNvSpPr txBox="1">
            <a:spLocks noGrp="1"/>
          </p:cNvSpPr>
          <p:nvPr>
            <p:ph type="subTitle" idx="4"/>
          </p:nvPr>
        </p:nvSpPr>
        <p:spPr>
          <a:xfrm>
            <a:off x="713225" y="2611709"/>
            <a:ext cx="2261400" cy="4677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Time Period:</a:t>
            </a:r>
            <a:endParaRPr/>
          </a:p>
        </p:txBody>
      </p:sp>
      <p:sp>
        <p:nvSpPr>
          <p:cNvPr id="355" name="Google Shape;355;p49"/>
          <p:cNvSpPr txBox="1">
            <a:spLocks noGrp="1"/>
          </p:cNvSpPr>
          <p:nvPr>
            <p:ph type="subTitle" idx="5"/>
          </p:nvPr>
        </p:nvSpPr>
        <p:spPr>
          <a:xfrm>
            <a:off x="5038677" y="2601270"/>
            <a:ext cx="2261400" cy="4677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Variables Used:</a:t>
            </a:r>
            <a:endParaRPr/>
          </a:p>
        </p:txBody>
      </p:sp>
      <p:sp>
        <p:nvSpPr>
          <p:cNvPr id="357" name="Google Shape;357;p49"/>
          <p:cNvSpPr/>
          <p:nvPr/>
        </p:nvSpPr>
        <p:spPr>
          <a:xfrm rot="-5400000">
            <a:off x="5314977" y="1496839"/>
            <a:ext cx="829500" cy="7935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9" name="Google Shape;359;p49"/>
          <p:cNvGrpSpPr/>
          <p:nvPr/>
        </p:nvGrpSpPr>
        <p:grpSpPr>
          <a:xfrm>
            <a:off x="5497664" y="1688941"/>
            <a:ext cx="527604" cy="449895"/>
            <a:chOff x="2503425" y="1589800"/>
            <a:chExt cx="351525" cy="299750"/>
          </a:xfrm>
        </p:grpSpPr>
        <p:sp>
          <p:nvSpPr>
            <p:cNvPr id="360" name="Google Shape;360;p49"/>
            <p:cNvSpPr/>
            <p:nvPr/>
          </p:nvSpPr>
          <p:spPr>
            <a:xfrm>
              <a:off x="2503425" y="1589800"/>
              <a:ext cx="351525" cy="299750"/>
            </a:xfrm>
            <a:custGeom>
              <a:avLst/>
              <a:gdLst/>
              <a:ahLst/>
              <a:cxnLst/>
              <a:rect l="l" t="t" r="r" b="b"/>
              <a:pathLst>
                <a:path w="14061" h="11990" extrusionOk="0">
                  <a:moveTo>
                    <a:pt x="8468" y="410"/>
                  </a:moveTo>
                  <a:cubicBezTo>
                    <a:pt x="8580" y="410"/>
                    <a:pt x="8672" y="501"/>
                    <a:pt x="8672" y="614"/>
                  </a:cubicBezTo>
                  <a:lnTo>
                    <a:pt x="8672" y="1501"/>
                  </a:lnTo>
                  <a:lnTo>
                    <a:pt x="411" y="1501"/>
                  </a:lnTo>
                  <a:lnTo>
                    <a:pt x="411" y="614"/>
                  </a:lnTo>
                  <a:cubicBezTo>
                    <a:pt x="411" y="501"/>
                    <a:pt x="502" y="410"/>
                    <a:pt x="614" y="410"/>
                  </a:cubicBezTo>
                  <a:close/>
                  <a:moveTo>
                    <a:pt x="8673" y="1910"/>
                  </a:moveTo>
                  <a:lnTo>
                    <a:pt x="8673" y="2967"/>
                  </a:lnTo>
                  <a:lnTo>
                    <a:pt x="8598" y="2967"/>
                  </a:lnTo>
                  <a:cubicBezTo>
                    <a:pt x="8485" y="2967"/>
                    <a:pt x="8374" y="2972"/>
                    <a:pt x="8263" y="2982"/>
                  </a:cubicBezTo>
                  <a:lnTo>
                    <a:pt x="8263" y="1910"/>
                  </a:lnTo>
                  <a:close/>
                  <a:moveTo>
                    <a:pt x="7036" y="2728"/>
                  </a:moveTo>
                  <a:lnTo>
                    <a:pt x="7036" y="3313"/>
                  </a:lnTo>
                  <a:cubicBezTo>
                    <a:pt x="6448" y="3591"/>
                    <a:pt x="5945" y="4020"/>
                    <a:pt x="5575" y="4555"/>
                  </a:cubicBezTo>
                  <a:lnTo>
                    <a:pt x="2047" y="4555"/>
                  </a:lnTo>
                  <a:lnTo>
                    <a:pt x="2047" y="2728"/>
                  </a:lnTo>
                  <a:close/>
                  <a:moveTo>
                    <a:pt x="11334" y="9075"/>
                  </a:moveTo>
                  <a:lnTo>
                    <a:pt x="11633" y="9374"/>
                  </a:lnTo>
                  <a:lnTo>
                    <a:pt x="11343" y="9663"/>
                  </a:lnTo>
                  <a:lnTo>
                    <a:pt x="11045" y="9366"/>
                  </a:lnTo>
                  <a:cubicBezTo>
                    <a:pt x="11095" y="9320"/>
                    <a:pt x="11143" y="9275"/>
                    <a:pt x="11190" y="9228"/>
                  </a:cubicBezTo>
                  <a:cubicBezTo>
                    <a:pt x="11239" y="9179"/>
                    <a:pt x="11289" y="9128"/>
                    <a:pt x="11334" y="9075"/>
                  </a:cubicBezTo>
                  <a:close/>
                  <a:moveTo>
                    <a:pt x="8598" y="3376"/>
                  </a:moveTo>
                  <a:cubicBezTo>
                    <a:pt x="9018" y="3376"/>
                    <a:pt x="9441" y="3457"/>
                    <a:pt x="9845" y="3624"/>
                  </a:cubicBezTo>
                  <a:cubicBezTo>
                    <a:pt x="11062" y="4128"/>
                    <a:pt x="11855" y="5317"/>
                    <a:pt x="11855" y="6634"/>
                  </a:cubicBezTo>
                  <a:cubicBezTo>
                    <a:pt x="11855" y="7952"/>
                    <a:pt x="11062" y="9140"/>
                    <a:pt x="9845" y="9645"/>
                  </a:cubicBezTo>
                  <a:cubicBezTo>
                    <a:pt x="9441" y="9812"/>
                    <a:pt x="9018" y="9893"/>
                    <a:pt x="8598" y="9893"/>
                  </a:cubicBezTo>
                  <a:cubicBezTo>
                    <a:pt x="7750" y="9893"/>
                    <a:pt x="6917" y="9562"/>
                    <a:pt x="6294" y="8939"/>
                  </a:cubicBezTo>
                  <a:cubicBezTo>
                    <a:pt x="5022" y="7667"/>
                    <a:pt x="5022" y="5600"/>
                    <a:pt x="6294" y="4330"/>
                  </a:cubicBezTo>
                  <a:cubicBezTo>
                    <a:pt x="6917" y="3707"/>
                    <a:pt x="7750" y="3376"/>
                    <a:pt x="8598" y="3376"/>
                  </a:cubicBezTo>
                  <a:close/>
                  <a:moveTo>
                    <a:pt x="12211" y="9374"/>
                  </a:moveTo>
                  <a:lnTo>
                    <a:pt x="12499" y="9662"/>
                  </a:lnTo>
                  <a:lnTo>
                    <a:pt x="11634" y="10526"/>
                  </a:lnTo>
                  <a:lnTo>
                    <a:pt x="11345" y="10239"/>
                  </a:lnTo>
                  <a:lnTo>
                    <a:pt x="12211" y="9374"/>
                  </a:lnTo>
                  <a:close/>
                  <a:moveTo>
                    <a:pt x="12788" y="9951"/>
                  </a:moveTo>
                  <a:lnTo>
                    <a:pt x="13374" y="10539"/>
                  </a:lnTo>
                  <a:cubicBezTo>
                    <a:pt x="13614" y="10777"/>
                    <a:pt x="13614" y="11164"/>
                    <a:pt x="13374" y="11403"/>
                  </a:cubicBezTo>
                  <a:cubicBezTo>
                    <a:pt x="13255" y="11522"/>
                    <a:pt x="13098" y="11582"/>
                    <a:pt x="12942" y="11582"/>
                  </a:cubicBezTo>
                  <a:cubicBezTo>
                    <a:pt x="12785" y="11582"/>
                    <a:pt x="12629" y="11522"/>
                    <a:pt x="12510" y="11403"/>
                  </a:cubicBezTo>
                  <a:lnTo>
                    <a:pt x="11924" y="10817"/>
                  </a:lnTo>
                  <a:lnTo>
                    <a:pt x="12788" y="9951"/>
                  </a:lnTo>
                  <a:close/>
                  <a:moveTo>
                    <a:pt x="614" y="0"/>
                  </a:moveTo>
                  <a:cubicBezTo>
                    <a:pt x="277" y="0"/>
                    <a:pt x="2" y="275"/>
                    <a:pt x="1" y="614"/>
                  </a:cubicBezTo>
                  <a:lnTo>
                    <a:pt x="1" y="2516"/>
                  </a:lnTo>
                  <a:cubicBezTo>
                    <a:pt x="1" y="2629"/>
                    <a:pt x="93" y="2721"/>
                    <a:pt x="206" y="2721"/>
                  </a:cubicBezTo>
                  <a:cubicBezTo>
                    <a:pt x="320" y="2721"/>
                    <a:pt x="411" y="2629"/>
                    <a:pt x="411" y="2516"/>
                  </a:cubicBezTo>
                  <a:lnTo>
                    <a:pt x="411" y="1911"/>
                  </a:lnTo>
                  <a:lnTo>
                    <a:pt x="819" y="1911"/>
                  </a:lnTo>
                  <a:lnTo>
                    <a:pt x="819" y="10758"/>
                  </a:lnTo>
                  <a:cubicBezTo>
                    <a:pt x="821" y="10946"/>
                    <a:pt x="973" y="11099"/>
                    <a:pt x="1161" y="11100"/>
                  </a:cubicBezTo>
                  <a:lnTo>
                    <a:pt x="6423" y="11100"/>
                  </a:lnTo>
                  <a:cubicBezTo>
                    <a:pt x="6536" y="11100"/>
                    <a:pt x="6628" y="11008"/>
                    <a:pt x="6628" y="10895"/>
                  </a:cubicBezTo>
                  <a:cubicBezTo>
                    <a:pt x="6628" y="10781"/>
                    <a:pt x="6536" y="10690"/>
                    <a:pt x="6423" y="10690"/>
                  </a:cubicBezTo>
                  <a:lnTo>
                    <a:pt x="1228" y="10690"/>
                  </a:lnTo>
                  <a:lnTo>
                    <a:pt x="1228" y="1910"/>
                  </a:lnTo>
                  <a:lnTo>
                    <a:pt x="7854" y="1910"/>
                  </a:lnTo>
                  <a:lnTo>
                    <a:pt x="7854" y="3041"/>
                  </a:lnTo>
                  <a:cubicBezTo>
                    <a:pt x="7716" y="3070"/>
                    <a:pt x="7580" y="3106"/>
                    <a:pt x="7444" y="3150"/>
                  </a:cubicBezTo>
                  <a:lnTo>
                    <a:pt x="7444" y="2660"/>
                  </a:lnTo>
                  <a:cubicBezTo>
                    <a:pt x="7444" y="2471"/>
                    <a:pt x="7292" y="2318"/>
                    <a:pt x="7104" y="2318"/>
                  </a:cubicBezTo>
                  <a:lnTo>
                    <a:pt x="1978" y="2318"/>
                  </a:lnTo>
                  <a:cubicBezTo>
                    <a:pt x="1790" y="2318"/>
                    <a:pt x="1638" y="2471"/>
                    <a:pt x="1638" y="2660"/>
                  </a:cubicBezTo>
                  <a:lnTo>
                    <a:pt x="1638" y="4622"/>
                  </a:lnTo>
                  <a:cubicBezTo>
                    <a:pt x="1638" y="4811"/>
                    <a:pt x="1790" y="4964"/>
                    <a:pt x="1978" y="4964"/>
                  </a:cubicBezTo>
                  <a:lnTo>
                    <a:pt x="5331" y="4964"/>
                  </a:lnTo>
                  <a:cubicBezTo>
                    <a:pt x="4628" y="6342"/>
                    <a:pt x="4852" y="8075"/>
                    <a:pt x="6003" y="9228"/>
                  </a:cubicBezTo>
                  <a:cubicBezTo>
                    <a:pt x="6509" y="9735"/>
                    <a:pt x="7152" y="10082"/>
                    <a:pt x="7854" y="10226"/>
                  </a:cubicBezTo>
                  <a:lnTo>
                    <a:pt x="7854" y="10689"/>
                  </a:lnTo>
                  <a:lnTo>
                    <a:pt x="7377" y="10689"/>
                  </a:lnTo>
                  <a:cubicBezTo>
                    <a:pt x="7263" y="10689"/>
                    <a:pt x="7172" y="10781"/>
                    <a:pt x="7172" y="10894"/>
                  </a:cubicBezTo>
                  <a:cubicBezTo>
                    <a:pt x="7172" y="11008"/>
                    <a:pt x="7263" y="11099"/>
                    <a:pt x="7377" y="11099"/>
                  </a:cubicBezTo>
                  <a:lnTo>
                    <a:pt x="7923" y="11099"/>
                  </a:lnTo>
                  <a:cubicBezTo>
                    <a:pt x="8111" y="11099"/>
                    <a:pt x="8263" y="10946"/>
                    <a:pt x="8263" y="10758"/>
                  </a:cubicBezTo>
                  <a:lnTo>
                    <a:pt x="8263" y="10287"/>
                  </a:lnTo>
                  <a:cubicBezTo>
                    <a:pt x="8373" y="10297"/>
                    <a:pt x="8485" y="10301"/>
                    <a:pt x="8596" y="10301"/>
                  </a:cubicBezTo>
                  <a:cubicBezTo>
                    <a:pt x="8622" y="10301"/>
                    <a:pt x="8646" y="10301"/>
                    <a:pt x="8672" y="10300"/>
                  </a:cubicBezTo>
                  <a:lnTo>
                    <a:pt x="8672" y="11302"/>
                  </a:lnTo>
                  <a:cubicBezTo>
                    <a:pt x="8672" y="11416"/>
                    <a:pt x="8580" y="11507"/>
                    <a:pt x="8468" y="11507"/>
                  </a:cubicBezTo>
                  <a:lnTo>
                    <a:pt x="614" y="11507"/>
                  </a:lnTo>
                  <a:cubicBezTo>
                    <a:pt x="502" y="11507"/>
                    <a:pt x="411" y="11416"/>
                    <a:pt x="411" y="11302"/>
                  </a:cubicBezTo>
                  <a:lnTo>
                    <a:pt x="411" y="3470"/>
                  </a:lnTo>
                  <a:cubicBezTo>
                    <a:pt x="411" y="3356"/>
                    <a:pt x="318" y="3265"/>
                    <a:pt x="206" y="3265"/>
                  </a:cubicBezTo>
                  <a:cubicBezTo>
                    <a:pt x="93" y="3265"/>
                    <a:pt x="1" y="3356"/>
                    <a:pt x="1" y="3470"/>
                  </a:cubicBezTo>
                  <a:lnTo>
                    <a:pt x="1" y="11302"/>
                  </a:lnTo>
                  <a:cubicBezTo>
                    <a:pt x="1" y="11641"/>
                    <a:pt x="276" y="11916"/>
                    <a:pt x="614" y="11916"/>
                  </a:cubicBezTo>
                  <a:lnTo>
                    <a:pt x="8467" y="11916"/>
                  </a:lnTo>
                  <a:cubicBezTo>
                    <a:pt x="8805" y="11916"/>
                    <a:pt x="9080" y="11641"/>
                    <a:pt x="9080" y="11302"/>
                  </a:cubicBezTo>
                  <a:lnTo>
                    <a:pt x="9080" y="10270"/>
                  </a:lnTo>
                  <a:cubicBezTo>
                    <a:pt x="9673" y="10192"/>
                    <a:pt x="10238" y="9970"/>
                    <a:pt x="10723" y="9622"/>
                  </a:cubicBezTo>
                  <a:lnTo>
                    <a:pt x="11052" y="9952"/>
                  </a:lnTo>
                  <a:lnTo>
                    <a:pt x="11007" y="9998"/>
                  </a:lnTo>
                  <a:cubicBezTo>
                    <a:pt x="10874" y="10130"/>
                    <a:pt x="10874" y="10345"/>
                    <a:pt x="11007" y="10479"/>
                  </a:cubicBezTo>
                  <a:lnTo>
                    <a:pt x="12220" y="11691"/>
                  </a:lnTo>
                  <a:cubicBezTo>
                    <a:pt x="12419" y="11890"/>
                    <a:pt x="12680" y="11990"/>
                    <a:pt x="12941" y="11990"/>
                  </a:cubicBezTo>
                  <a:cubicBezTo>
                    <a:pt x="13202" y="11990"/>
                    <a:pt x="13463" y="11890"/>
                    <a:pt x="13662" y="11691"/>
                  </a:cubicBezTo>
                  <a:cubicBezTo>
                    <a:pt x="14061" y="11292"/>
                    <a:pt x="14061" y="10646"/>
                    <a:pt x="13662" y="10247"/>
                  </a:cubicBezTo>
                  <a:lnTo>
                    <a:pt x="13663" y="10247"/>
                  </a:lnTo>
                  <a:lnTo>
                    <a:pt x="12450" y="9036"/>
                  </a:lnTo>
                  <a:cubicBezTo>
                    <a:pt x="12384" y="8969"/>
                    <a:pt x="12297" y="8936"/>
                    <a:pt x="12210" y="8936"/>
                  </a:cubicBezTo>
                  <a:cubicBezTo>
                    <a:pt x="12124" y="8936"/>
                    <a:pt x="12037" y="8969"/>
                    <a:pt x="11971" y="9036"/>
                  </a:cubicBezTo>
                  <a:lnTo>
                    <a:pt x="11922" y="9084"/>
                  </a:lnTo>
                  <a:lnTo>
                    <a:pt x="11590" y="8754"/>
                  </a:lnTo>
                  <a:cubicBezTo>
                    <a:pt x="12332" y="7706"/>
                    <a:pt x="12472" y="6346"/>
                    <a:pt x="11959" y="5169"/>
                  </a:cubicBezTo>
                  <a:cubicBezTo>
                    <a:pt x="11447" y="3991"/>
                    <a:pt x="10355" y="3168"/>
                    <a:pt x="9082" y="2999"/>
                  </a:cubicBezTo>
                  <a:lnTo>
                    <a:pt x="9082" y="614"/>
                  </a:lnTo>
                  <a:cubicBezTo>
                    <a:pt x="9082" y="275"/>
                    <a:pt x="8807" y="0"/>
                    <a:pt x="84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9"/>
            <p:cNvSpPr/>
            <p:nvPr/>
          </p:nvSpPr>
          <p:spPr>
            <a:xfrm>
              <a:off x="2640175" y="1684450"/>
              <a:ext cx="156325" cy="142425"/>
            </a:xfrm>
            <a:custGeom>
              <a:avLst/>
              <a:gdLst/>
              <a:ahLst/>
              <a:cxnLst/>
              <a:rect l="l" t="t" r="r" b="b"/>
              <a:pathLst>
                <a:path w="6253" h="5697" extrusionOk="0">
                  <a:moveTo>
                    <a:pt x="3126" y="409"/>
                  </a:moveTo>
                  <a:cubicBezTo>
                    <a:pt x="3750" y="409"/>
                    <a:pt x="4375" y="646"/>
                    <a:pt x="4852" y="1122"/>
                  </a:cubicBezTo>
                  <a:cubicBezTo>
                    <a:pt x="5804" y="2075"/>
                    <a:pt x="5804" y="3622"/>
                    <a:pt x="4852" y="4573"/>
                  </a:cubicBezTo>
                  <a:cubicBezTo>
                    <a:pt x="4376" y="5050"/>
                    <a:pt x="3752" y="5288"/>
                    <a:pt x="3127" y="5288"/>
                  </a:cubicBezTo>
                  <a:cubicBezTo>
                    <a:pt x="2502" y="5288"/>
                    <a:pt x="1877" y="5050"/>
                    <a:pt x="1401" y="4573"/>
                  </a:cubicBezTo>
                  <a:cubicBezTo>
                    <a:pt x="449" y="3622"/>
                    <a:pt x="449" y="2075"/>
                    <a:pt x="1401" y="1122"/>
                  </a:cubicBezTo>
                  <a:cubicBezTo>
                    <a:pt x="1877" y="646"/>
                    <a:pt x="2502" y="409"/>
                    <a:pt x="3126" y="409"/>
                  </a:cubicBezTo>
                  <a:close/>
                  <a:moveTo>
                    <a:pt x="3126" y="0"/>
                  </a:moveTo>
                  <a:cubicBezTo>
                    <a:pt x="2396" y="0"/>
                    <a:pt x="1667" y="278"/>
                    <a:pt x="1111" y="833"/>
                  </a:cubicBezTo>
                  <a:cubicBezTo>
                    <a:pt x="1" y="1944"/>
                    <a:pt x="1" y="3752"/>
                    <a:pt x="1111" y="4862"/>
                  </a:cubicBezTo>
                  <a:cubicBezTo>
                    <a:pt x="1668" y="5418"/>
                    <a:pt x="2397" y="5696"/>
                    <a:pt x="3126" y="5696"/>
                  </a:cubicBezTo>
                  <a:cubicBezTo>
                    <a:pt x="3855" y="5696"/>
                    <a:pt x="4584" y="5418"/>
                    <a:pt x="5141" y="4862"/>
                  </a:cubicBezTo>
                  <a:cubicBezTo>
                    <a:pt x="6253" y="3752"/>
                    <a:pt x="6253" y="1944"/>
                    <a:pt x="5141" y="833"/>
                  </a:cubicBezTo>
                  <a:cubicBezTo>
                    <a:pt x="4586" y="278"/>
                    <a:pt x="385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9"/>
            <p:cNvSpPr/>
            <p:nvPr/>
          </p:nvSpPr>
          <p:spPr>
            <a:xfrm>
              <a:off x="2723300" y="1717975"/>
              <a:ext cx="30675" cy="74975"/>
            </a:xfrm>
            <a:custGeom>
              <a:avLst/>
              <a:gdLst/>
              <a:ahLst/>
              <a:cxnLst/>
              <a:rect l="l" t="t" r="r" b="b"/>
              <a:pathLst>
                <a:path w="1227" h="2999" extrusionOk="0">
                  <a:moveTo>
                    <a:pt x="818" y="409"/>
                  </a:moveTo>
                  <a:lnTo>
                    <a:pt x="818" y="2590"/>
                  </a:lnTo>
                  <a:lnTo>
                    <a:pt x="409" y="2590"/>
                  </a:lnTo>
                  <a:lnTo>
                    <a:pt x="409" y="409"/>
                  </a:lnTo>
                  <a:close/>
                  <a:moveTo>
                    <a:pt x="341" y="0"/>
                  </a:moveTo>
                  <a:cubicBezTo>
                    <a:pt x="153" y="0"/>
                    <a:pt x="0" y="153"/>
                    <a:pt x="0" y="341"/>
                  </a:cubicBezTo>
                  <a:lnTo>
                    <a:pt x="0" y="2658"/>
                  </a:lnTo>
                  <a:cubicBezTo>
                    <a:pt x="0" y="2846"/>
                    <a:pt x="153" y="2999"/>
                    <a:pt x="341" y="2999"/>
                  </a:cubicBezTo>
                  <a:lnTo>
                    <a:pt x="886" y="2999"/>
                  </a:lnTo>
                  <a:cubicBezTo>
                    <a:pt x="1074" y="2999"/>
                    <a:pt x="1226" y="2846"/>
                    <a:pt x="1226" y="2658"/>
                  </a:cubicBezTo>
                  <a:lnTo>
                    <a:pt x="1226" y="341"/>
                  </a:lnTo>
                  <a:cubicBezTo>
                    <a:pt x="1226" y="153"/>
                    <a:pt x="1074" y="0"/>
                    <a:pt x="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9"/>
            <p:cNvSpPr/>
            <p:nvPr/>
          </p:nvSpPr>
          <p:spPr>
            <a:xfrm>
              <a:off x="2682400" y="1745225"/>
              <a:ext cx="30675" cy="47725"/>
            </a:xfrm>
            <a:custGeom>
              <a:avLst/>
              <a:gdLst/>
              <a:ahLst/>
              <a:cxnLst/>
              <a:rect l="l" t="t" r="r" b="b"/>
              <a:pathLst>
                <a:path w="1227" h="1909" extrusionOk="0">
                  <a:moveTo>
                    <a:pt x="818" y="410"/>
                  </a:moveTo>
                  <a:lnTo>
                    <a:pt x="818" y="1500"/>
                  </a:lnTo>
                  <a:lnTo>
                    <a:pt x="409" y="1500"/>
                  </a:lnTo>
                  <a:lnTo>
                    <a:pt x="409" y="410"/>
                  </a:lnTo>
                  <a:close/>
                  <a:moveTo>
                    <a:pt x="341" y="1"/>
                  </a:moveTo>
                  <a:cubicBezTo>
                    <a:pt x="153" y="1"/>
                    <a:pt x="1" y="153"/>
                    <a:pt x="1" y="341"/>
                  </a:cubicBezTo>
                  <a:lnTo>
                    <a:pt x="1" y="1568"/>
                  </a:lnTo>
                  <a:cubicBezTo>
                    <a:pt x="1" y="1756"/>
                    <a:pt x="153" y="1909"/>
                    <a:pt x="341" y="1909"/>
                  </a:cubicBezTo>
                  <a:lnTo>
                    <a:pt x="886" y="1909"/>
                  </a:lnTo>
                  <a:cubicBezTo>
                    <a:pt x="1074" y="1909"/>
                    <a:pt x="1226" y="1756"/>
                    <a:pt x="1226" y="1568"/>
                  </a:cubicBezTo>
                  <a:lnTo>
                    <a:pt x="1226" y="341"/>
                  </a:lnTo>
                  <a:cubicBezTo>
                    <a:pt x="1226" y="153"/>
                    <a:pt x="1074" y="1"/>
                    <a:pt x="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9"/>
            <p:cNvSpPr/>
            <p:nvPr/>
          </p:nvSpPr>
          <p:spPr>
            <a:xfrm>
              <a:off x="2544325" y="1765000"/>
              <a:ext cx="68550" cy="10275"/>
            </a:xfrm>
            <a:custGeom>
              <a:avLst/>
              <a:gdLst/>
              <a:ahLst/>
              <a:cxnLst/>
              <a:rect l="l" t="t" r="r" b="b"/>
              <a:pathLst>
                <a:path w="2742" h="411" extrusionOk="0">
                  <a:moveTo>
                    <a:pt x="206" y="0"/>
                  </a:moveTo>
                  <a:cubicBezTo>
                    <a:pt x="93" y="0"/>
                    <a:pt x="1" y="91"/>
                    <a:pt x="1" y="205"/>
                  </a:cubicBezTo>
                  <a:cubicBezTo>
                    <a:pt x="1" y="318"/>
                    <a:pt x="93" y="410"/>
                    <a:pt x="206" y="410"/>
                  </a:cubicBezTo>
                  <a:lnTo>
                    <a:pt x="2538" y="410"/>
                  </a:lnTo>
                  <a:cubicBezTo>
                    <a:pt x="2650" y="410"/>
                    <a:pt x="2741" y="318"/>
                    <a:pt x="2741" y="205"/>
                  </a:cubicBezTo>
                  <a:cubicBezTo>
                    <a:pt x="2741" y="91"/>
                    <a:pt x="2650" y="0"/>
                    <a:pt x="2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9"/>
            <p:cNvSpPr/>
            <p:nvPr/>
          </p:nvSpPr>
          <p:spPr>
            <a:xfrm>
              <a:off x="2544325" y="1744525"/>
              <a:ext cx="68550" cy="10275"/>
            </a:xfrm>
            <a:custGeom>
              <a:avLst/>
              <a:gdLst/>
              <a:ahLst/>
              <a:cxnLst/>
              <a:rect l="l" t="t" r="r" b="b"/>
              <a:pathLst>
                <a:path w="2742" h="411" extrusionOk="0">
                  <a:moveTo>
                    <a:pt x="206" y="0"/>
                  </a:moveTo>
                  <a:cubicBezTo>
                    <a:pt x="93" y="0"/>
                    <a:pt x="1" y="93"/>
                    <a:pt x="1" y="205"/>
                  </a:cubicBezTo>
                  <a:cubicBezTo>
                    <a:pt x="1" y="318"/>
                    <a:pt x="93" y="410"/>
                    <a:pt x="206" y="410"/>
                  </a:cubicBezTo>
                  <a:lnTo>
                    <a:pt x="2538" y="410"/>
                  </a:lnTo>
                  <a:cubicBezTo>
                    <a:pt x="2650" y="410"/>
                    <a:pt x="2741" y="318"/>
                    <a:pt x="2741" y="205"/>
                  </a:cubicBezTo>
                  <a:cubicBezTo>
                    <a:pt x="2741" y="93"/>
                    <a:pt x="2650" y="0"/>
                    <a:pt x="2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9"/>
            <p:cNvSpPr/>
            <p:nvPr/>
          </p:nvSpPr>
          <p:spPr>
            <a:xfrm>
              <a:off x="2544325" y="1724100"/>
              <a:ext cx="75375" cy="10275"/>
            </a:xfrm>
            <a:custGeom>
              <a:avLst/>
              <a:gdLst/>
              <a:ahLst/>
              <a:cxnLst/>
              <a:rect l="l" t="t" r="r" b="b"/>
              <a:pathLst>
                <a:path w="3015" h="411" extrusionOk="0">
                  <a:moveTo>
                    <a:pt x="206" y="0"/>
                  </a:moveTo>
                  <a:cubicBezTo>
                    <a:pt x="93" y="0"/>
                    <a:pt x="1" y="93"/>
                    <a:pt x="1" y="205"/>
                  </a:cubicBezTo>
                  <a:cubicBezTo>
                    <a:pt x="1" y="318"/>
                    <a:pt x="93" y="410"/>
                    <a:pt x="206" y="410"/>
                  </a:cubicBezTo>
                  <a:lnTo>
                    <a:pt x="2810" y="410"/>
                  </a:lnTo>
                  <a:cubicBezTo>
                    <a:pt x="2922" y="410"/>
                    <a:pt x="3015" y="318"/>
                    <a:pt x="3015" y="205"/>
                  </a:cubicBezTo>
                  <a:cubicBezTo>
                    <a:pt x="3015" y="93"/>
                    <a:pt x="2922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9"/>
            <p:cNvSpPr/>
            <p:nvPr/>
          </p:nvSpPr>
          <p:spPr>
            <a:xfrm>
              <a:off x="2544375" y="1826350"/>
              <a:ext cx="10225" cy="20450"/>
            </a:xfrm>
            <a:custGeom>
              <a:avLst/>
              <a:gdLst/>
              <a:ahLst/>
              <a:cxnLst/>
              <a:rect l="l" t="t" r="r" b="b"/>
              <a:pathLst>
                <a:path w="409" h="818" extrusionOk="0">
                  <a:moveTo>
                    <a:pt x="204" y="1"/>
                  </a:moveTo>
                  <a:cubicBezTo>
                    <a:pt x="91" y="1"/>
                    <a:pt x="0" y="92"/>
                    <a:pt x="0" y="204"/>
                  </a:cubicBezTo>
                  <a:lnTo>
                    <a:pt x="0" y="614"/>
                  </a:lnTo>
                  <a:cubicBezTo>
                    <a:pt x="0" y="727"/>
                    <a:pt x="91" y="818"/>
                    <a:pt x="204" y="818"/>
                  </a:cubicBezTo>
                  <a:cubicBezTo>
                    <a:pt x="318" y="818"/>
                    <a:pt x="409" y="727"/>
                    <a:pt x="409" y="614"/>
                  </a:cubicBezTo>
                  <a:lnTo>
                    <a:pt x="409" y="204"/>
                  </a:lnTo>
                  <a:cubicBezTo>
                    <a:pt x="409" y="92"/>
                    <a:pt x="318" y="1"/>
                    <a:pt x="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9"/>
            <p:cNvSpPr/>
            <p:nvPr/>
          </p:nvSpPr>
          <p:spPr>
            <a:xfrm>
              <a:off x="2564800" y="1812725"/>
              <a:ext cx="10275" cy="34075"/>
            </a:xfrm>
            <a:custGeom>
              <a:avLst/>
              <a:gdLst/>
              <a:ahLst/>
              <a:cxnLst/>
              <a:rect l="l" t="t" r="r" b="b"/>
              <a:pathLst>
                <a:path w="411" h="1363" extrusionOk="0">
                  <a:moveTo>
                    <a:pt x="205" y="0"/>
                  </a:moveTo>
                  <a:cubicBezTo>
                    <a:pt x="91" y="0"/>
                    <a:pt x="0" y="92"/>
                    <a:pt x="0" y="204"/>
                  </a:cubicBezTo>
                  <a:lnTo>
                    <a:pt x="0" y="1158"/>
                  </a:lnTo>
                  <a:cubicBezTo>
                    <a:pt x="0" y="1272"/>
                    <a:pt x="91" y="1363"/>
                    <a:pt x="205" y="1363"/>
                  </a:cubicBezTo>
                  <a:cubicBezTo>
                    <a:pt x="318" y="1363"/>
                    <a:pt x="410" y="1272"/>
                    <a:pt x="410" y="1158"/>
                  </a:cubicBezTo>
                  <a:lnTo>
                    <a:pt x="410" y="204"/>
                  </a:lnTo>
                  <a:cubicBezTo>
                    <a:pt x="410" y="92"/>
                    <a:pt x="318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9"/>
            <p:cNvSpPr/>
            <p:nvPr/>
          </p:nvSpPr>
          <p:spPr>
            <a:xfrm>
              <a:off x="2605700" y="1785450"/>
              <a:ext cx="10225" cy="61350"/>
            </a:xfrm>
            <a:custGeom>
              <a:avLst/>
              <a:gdLst/>
              <a:ahLst/>
              <a:cxnLst/>
              <a:rect l="l" t="t" r="r" b="b"/>
              <a:pathLst>
                <a:path w="409" h="2454" extrusionOk="0">
                  <a:moveTo>
                    <a:pt x="205" y="1"/>
                  </a:moveTo>
                  <a:cubicBezTo>
                    <a:pt x="91" y="1"/>
                    <a:pt x="0" y="92"/>
                    <a:pt x="0" y="204"/>
                  </a:cubicBezTo>
                  <a:lnTo>
                    <a:pt x="0" y="2250"/>
                  </a:lnTo>
                  <a:cubicBezTo>
                    <a:pt x="0" y="2363"/>
                    <a:pt x="91" y="2454"/>
                    <a:pt x="204" y="2454"/>
                  </a:cubicBezTo>
                  <a:lnTo>
                    <a:pt x="205" y="2454"/>
                  </a:lnTo>
                  <a:cubicBezTo>
                    <a:pt x="318" y="2454"/>
                    <a:pt x="409" y="2363"/>
                    <a:pt x="409" y="2250"/>
                  </a:cubicBezTo>
                  <a:lnTo>
                    <a:pt x="409" y="204"/>
                  </a:lnTo>
                  <a:cubicBezTo>
                    <a:pt x="409" y="92"/>
                    <a:pt x="318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9"/>
            <p:cNvSpPr/>
            <p:nvPr/>
          </p:nvSpPr>
          <p:spPr>
            <a:xfrm>
              <a:off x="2626150" y="1812725"/>
              <a:ext cx="10250" cy="34075"/>
            </a:xfrm>
            <a:custGeom>
              <a:avLst/>
              <a:gdLst/>
              <a:ahLst/>
              <a:cxnLst/>
              <a:rect l="l" t="t" r="r" b="b"/>
              <a:pathLst>
                <a:path w="410" h="1363" extrusionOk="0">
                  <a:moveTo>
                    <a:pt x="205" y="0"/>
                  </a:moveTo>
                  <a:cubicBezTo>
                    <a:pt x="92" y="0"/>
                    <a:pt x="1" y="92"/>
                    <a:pt x="1" y="204"/>
                  </a:cubicBezTo>
                  <a:lnTo>
                    <a:pt x="1" y="1158"/>
                  </a:lnTo>
                  <a:cubicBezTo>
                    <a:pt x="1" y="1272"/>
                    <a:pt x="92" y="1363"/>
                    <a:pt x="205" y="1363"/>
                  </a:cubicBezTo>
                  <a:cubicBezTo>
                    <a:pt x="318" y="1363"/>
                    <a:pt x="410" y="1272"/>
                    <a:pt x="410" y="1158"/>
                  </a:cubicBezTo>
                  <a:lnTo>
                    <a:pt x="410" y="204"/>
                  </a:lnTo>
                  <a:cubicBezTo>
                    <a:pt x="410" y="92"/>
                    <a:pt x="318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9"/>
            <p:cNvSpPr/>
            <p:nvPr/>
          </p:nvSpPr>
          <p:spPr>
            <a:xfrm>
              <a:off x="2585275" y="1799100"/>
              <a:ext cx="10225" cy="47700"/>
            </a:xfrm>
            <a:custGeom>
              <a:avLst/>
              <a:gdLst/>
              <a:ahLst/>
              <a:cxnLst/>
              <a:rect l="l" t="t" r="r" b="b"/>
              <a:pathLst>
                <a:path w="409" h="1908" extrusionOk="0">
                  <a:moveTo>
                    <a:pt x="204" y="0"/>
                  </a:moveTo>
                  <a:cubicBezTo>
                    <a:pt x="91" y="0"/>
                    <a:pt x="0" y="91"/>
                    <a:pt x="0" y="204"/>
                  </a:cubicBezTo>
                  <a:lnTo>
                    <a:pt x="0" y="1704"/>
                  </a:lnTo>
                  <a:cubicBezTo>
                    <a:pt x="0" y="1817"/>
                    <a:pt x="91" y="1908"/>
                    <a:pt x="204" y="1908"/>
                  </a:cubicBezTo>
                  <a:cubicBezTo>
                    <a:pt x="318" y="1908"/>
                    <a:pt x="409" y="1817"/>
                    <a:pt x="409" y="1704"/>
                  </a:cubicBezTo>
                  <a:lnTo>
                    <a:pt x="409" y="204"/>
                  </a:lnTo>
                  <a:cubicBezTo>
                    <a:pt x="409" y="91"/>
                    <a:pt x="318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49"/>
          <p:cNvGrpSpPr/>
          <p:nvPr/>
        </p:nvGrpSpPr>
        <p:grpSpPr>
          <a:xfrm>
            <a:off x="953471" y="1658210"/>
            <a:ext cx="523814" cy="487042"/>
            <a:chOff x="4766175" y="2694500"/>
            <a:chExt cx="349000" cy="324500"/>
          </a:xfrm>
        </p:grpSpPr>
        <p:sp>
          <p:nvSpPr>
            <p:cNvPr id="373" name="Google Shape;373;p49"/>
            <p:cNvSpPr/>
            <p:nvPr/>
          </p:nvSpPr>
          <p:spPr>
            <a:xfrm>
              <a:off x="4766175" y="2694500"/>
              <a:ext cx="349000" cy="324500"/>
            </a:xfrm>
            <a:custGeom>
              <a:avLst/>
              <a:gdLst/>
              <a:ahLst/>
              <a:cxnLst/>
              <a:rect l="l" t="t" r="r" b="b"/>
              <a:pathLst>
                <a:path w="13960" h="12980" extrusionOk="0">
                  <a:moveTo>
                    <a:pt x="8588" y="10363"/>
                  </a:moveTo>
                  <a:lnTo>
                    <a:pt x="9009" y="11753"/>
                  </a:lnTo>
                  <a:lnTo>
                    <a:pt x="8608" y="11753"/>
                  </a:lnTo>
                  <a:cubicBezTo>
                    <a:pt x="8494" y="11753"/>
                    <a:pt x="8403" y="11845"/>
                    <a:pt x="8403" y="11958"/>
                  </a:cubicBezTo>
                  <a:cubicBezTo>
                    <a:pt x="8403" y="12070"/>
                    <a:pt x="8494" y="12163"/>
                    <a:pt x="8608" y="12163"/>
                  </a:cubicBezTo>
                  <a:lnTo>
                    <a:pt x="9693" y="12163"/>
                  </a:lnTo>
                  <a:cubicBezTo>
                    <a:pt x="9807" y="12163"/>
                    <a:pt x="9898" y="12254"/>
                    <a:pt x="9898" y="12368"/>
                  </a:cubicBezTo>
                  <a:cubicBezTo>
                    <a:pt x="9898" y="12480"/>
                    <a:pt x="9807" y="12571"/>
                    <a:pt x="9693" y="12571"/>
                  </a:cubicBezTo>
                  <a:lnTo>
                    <a:pt x="4268" y="12571"/>
                  </a:lnTo>
                  <a:cubicBezTo>
                    <a:pt x="4154" y="12571"/>
                    <a:pt x="4063" y="12480"/>
                    <a:pt x="4063" y="12368"/>
                  </a:cubicBezTo>
                  <a:cubicBezTo>
                    <a:pt x="4063" y="12254"/>
                    <a:pt x="4154" y="12163"/>
                    <a:pt x="4268" y="12163"/>
                  </a:cubicBezTo>
                  <a:lnTo>
                    <a:pt x="7652" y="12163"/>
                  </a:lnTo>
                  <a:cubicBezTo>
                    <a:pt x="7766" y="12163"/>
                    <a:pt x="7857" y="12070"/>
                    <a:pt x="7857" y="11958"/>
                  </a:cubicBezTo>
                  <a:cubicBezTo>
                    <a:pt x="7857" y="11845"/>
                    <a:pt x="7766" y="11753"/>
                    <a:pt x="7652" y="11753"/>
                  </a:cubicBezTo>
                  <a:lnTo>
                    <a:pt x="4953" y="11753"/>
                  </a:lnTo>
                  <a:lnTo>
                    <a:pt x="5373" y="10363"/>
                  </a:lnTo>
                  <a:close/>
                  <a:moveTo>
                    <a:pt x="750" y="1"/>
                  </a:moveTo>
                  <a:cubicBezTo>
                    <a:pt x="337" y="2"/>
                    <a:pt x="1" y="337"/>
                    <a:pt x="1" y="751"/>
                  </a:cubicBezTo>
                  <a:lnTo>
                    <a:pt x="1" y="1433"/>
                  </a:lnTo>
                  <a:cubicBezTo>
                    <a:pt x="1" y="1546"/>
                    <a:pt x="92" y="1638"/>
                    <a:pt x="205" y="1638"/>
                  </a:cubicBezTo>
                  <a:cubicBezTo>
                    <a:pt x="318" y="1638"/>
                    <a:pt x="410" y="1546"/>
                    <a:pt x="410" y="1433"/>
                  </a:cubicBezTo>
                  <a:lnTo>
                    <a:pt x="410" y="751"/>
                  </a:lnTo>
                  <a:cubicBezTo>
                    <a:pt x="410" y="563"/>
                    <a:pt x="562" y="411"/>
                    <a:pt x="751" y="411"/>
                  </a:cubicBezTo>
                  <a:lnTo>
                    <a:pt x="13211" y="411"/>
                  </a:lnTo>
                  <a:cubicBezTo>
                    <a:pt x="13399" y="411"/>
                    <a:pt x="13551" y="563"/>
                    <a:pt x="13553" y="751"/>
                  </a:cubicBezTo>
                  <a:lnTo>
                    <a:pt x="13553" y="9613"/>
                  </a:lnTo>
                  <a:cubicBezTo>
                    <a:pt x="13551" y="9801"/>
                    <a:pt x="13399" y="9953"/>
                    <a:pt x="13211" y="9953"/>
                  </a:cubicBezTo>
                  <a:lnTo>
                    <a:pt x="751" y="9953"/>
                  </a:lnTo>
                  <a:cubicBezTo>
                    <a:pt x="562" y="9953"/>
                    <a:pt x="410" y="9801"/>
                    <a:pt x="410" y="9613"/>
                  </a:cubicBezTo>
                  <a:lnTo>
                    <a:pt x="410" y="2387"/>
                  </a:lnTo>
                  <a:cubicBezTo>
                    <a:pt x="410" y="2275"/>
                    <a:pt x="318" y="2182"/>
                    <a:pt x="205" y="2182"/>
                  </a:cubicBezTo>
                  <a:cubicBezTo>
                    <a:pt x="92" y="2182"/>
                    <a:pt x="1" y="2275"/>
                    <a:pt x="1" y="2387"/>
                  </a:cubicBezTo>
                  <a:lnTo>
                    <a:pt x="1" y="9613"/>
                  </a:lnTo>
                  <a:cubicBezTo>
                    <a:pt x="1" y="10027"/>
                    <a:pt x="337" y="10362"/>
                    <a:pt x="750" y="10363"/>
                  </a:cubicBezTo>
                  <a:lnTo>
                    <a:pt x="4946" y="10363"/>
                  </a:lnTo>
                  <a:lnTo>
                    <a:pt x="4524" y="11753"/>
                  </a:lnTo>
                  <a:lnTo>
                    <a:pt x="4267" y="11753"/>
                  </a:lnTo>
                  <a:cubicBezTo>
                    <a:pt x="3928" y="11753"/>
                    <a:pt x="3654" y="12027"/>
                    <a:pt x="3654" y="12366"/>
                  </a:cubicBezTo>
                  <a:cubicBezTo>
                    <a:pt x="3654" y="12705"/>
                    <a:pt x="3928" y="12980"/>
                    <a:pt x="4267" y="12980"/>
                  </a:cubicBezTo>
                  <a:lnTo>
                    <a:pt x="9693" y="12980"/>
                  </a:lnTo>
                  <a:cubicBezTo>
                    <a:pt x="10032" y="12980"/>
                    <a:pt x="10306" y="12705"/>
                    <a:pt x="10306" y="12366"/>
                  </a:cubicBezTo>
                  <a:cubicBezTo>
                    <a:pt x="10306" y="12027"/>
                    <a:pt x="10032" y="11753"/>
                    <a:pt x="9693" y="11753"/>
                  </a:cubicBezTo>
                  <a:lnTo>
                    <a:pt x="9436" y="11753"/>
                  </a:lnTo>
                  <a:lnTo>
                    <a:pt x="9015" y="10363"/>
                  </a:lnTo>
                  <a:lnTo>
                    <a:pt x="13211" y="10363"/>
                  </a:lnTo>
                  <a:cubicBezTo>
                    <a:pt x="13624" y="10362"/>
                    <a:pt x="13960" y="10027"/>
                    <a:pt x="13960" y="9613"/>
                  </a:cubicBezTo>
                  <a:lnTo>
                    <a:pt x="13960" y="751"/>
                  </a:lnTo>
                  <a:cubicBezTo>
                    <a:pt x="13960" y="337"/>
                    <a:pt x="13624" y="2"/>
                    <a:pt x="13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9"/>
            <p:cNvSpPr/>
            <p:nvPr/>
          </p:nvSpPr>
          <p:spPr>
            <a:xfrm>
              <a:off x="4786625" y="2714975"/>
              <a:ext cx="308125" cy="218150"/>
            </a:xfrm>
            <a:custGeom>
              <a:avLst/>
              <a:gdLst/>
              <a:ahLst/>
              <a:cxnLst/>
              <a:rect l="l" t="t" r="r" b="b"/>
              <a:pathLst>
                <a:path w="12325" h="8726" extrusionOk="0">
                  <a:moveTo>
                    <a:pt x="11916" y="409"/>
                  </a:moveTo>
                  <a:lnTo>
                    <a:pt x="11916" y="819"/>
                  </a:lnTo>
                  <a:lnTo>
                    <a:pt x="410" y="819"/>
                  </a:lnTo>
                  <a:lnTo>
                    <a:pt x="410" y="409"/>
                  </a:lnTo>
                  <a:close/>
                  <a:moveTo>
                    <a:pt x="4941" y="7089"/>
                  </a:moveTo>
                  <a:cubicBezTo>
                    <a:pt x="4918" y="7142"/>
                    <a:pt x="4899" y="7198"/>
                    <a:pt x="4885" y="7253"/>
                  </a:cubicBezTo>
                  <a:lnTo>
                    <a:pt x="4820" y="7498"/>
                  </a:lnTo>
                  <a:lnTo>
                    <a:pt x="1841" y="7498"/>
                  </a:lnTo>
                  <a:cubicBezTo>
                    <a:pt x="1727" y="7498"/>
                    <a:pt x="1636" y="7407"/>
                    <a:pt x="1636" y="7294"/>
                  </a:cubicBezTo>
                  <a:cubicBezTo>
                    <a:pt x="1636" y="7181"/>
                    <a:pt x="1727" y="7089"/>
                    <a:pt x="1841" y="7089"/>
                  </a:cubicBezTo>
                  <a:close/>
                  <a:moveTo>
                    <a:pt x="10485" y="7089"/>
                  </a:moveTo>
                  <a:cubicBezTo>
                    <a:pt x="10597" y="7089"/>
                    <a:pt x="10689" y="7181"/>
                    <a:pt x="10689" y="7294"/>
                  </a:cubicBezTo>
                  <a:cubicBezTo>
                    <a:pt x="10689" y="7407"/>
                    <a:pt x="10597" y="7499"/>
                    <a:pt x="10485" y="7499"/>
                  </a:cubicBezTo>
                  <a:lnTo>
                    <a:pt x="7505" y="7499"/>
                  </a:lnTo>
                  <a:lnTo>
                    <a:pt x="7441" y="7253"/>
                  </a:lnTo>
                  <a:cubicBezTo>
                    <a:pt x="7425" y="7198"/>
                    <a:pt x="7407" y="7142"/>
                    <a:pt x="7385" y="7089"/>
                  </a:cubicBezTo>
                  <a:close/>
                  <a:moveTo>
                    <a:pt x="6162" y="6681"/>
                  </a:moveTo>
                  <a:cubicBezTo>
                    <a:pt x="6577" y="6681"/>
                    <a:pt x="6938" y="6958"/>
                    <a:pt x="7045" y="7358"/>
                  </a:cubicBezTo>
                  <a:lnTo>
                    <a:pt x="7301" y="8317"/>
                  </a:lnTo>
                  <a:lnTo>
                    <a:pt x="5025" y="8317"/>
                  </a:lnTo>
                  <a:lnTo>
                    <a:pt x="5280" y="7358"/>
                  </a:lnTo>
                  <a:cubicBezTo>
                    <a:pt x="5386" y="6958"/>
                    <a:pt x="5749" y="6681"/>
                    <a:pt x="6162" y="6681"/>
                  </a:cubicBezTo>
                  <a:close/>
                  <a:moveTo>
                    <a:pt x="11916" y="1228"/>
                  </a:moveTo>
                  <a:lnTo>
                    <a:pt x="11916" y="8317"/>
                  </a:lnTo>
                  <a:lnTo>
                    <a:pt x="7724" y="8317"/>
                  </a:lnTo>
                  <a:lnTo>
                    <a:pt x="7615" y="7907"/>
                  </a:lnTo>
                  <a:lnTo>
                    <a:pt x="10485" y="7907"/>
                  </a:lnTo>
                  <a:cubicBezTo>
                    <a:pt x="10820" y="7901"/>
                    <a:pt x="11087" y="7629"/>
                    <a:pt x="11087" y="7293"/>
                  </a:cubicBezTo>
                  <a:cubicBezTo>
                    <a:pt x="11087" y="6958"/>
                    <a:pt x="10820" y="6686"/>
                    <a:pt x="10485" y="6681"/>
                  </a:cubicBezTo>
                  <a:lnTo>
                    <a:pt x="7119" y="6681"/>
                  </a:lnTo>
                  <a:cubicBezTo>
                    <a:pt x="6859" y="6408"/>
                    <a:pt x="6511" y="6271"/>
                    <a:pt x="6163" y="6271"/>
                  </a:cubicBezTo>
                  <a:cubicBezTo>
                    <a:pt x="5815" y="6271"/>
                    <a:pt x="5467" y="6408"/>
                    <a:pt x="5207" y="6681"/>
                  </a:cubicBezTo>
                  <a:lnTo>
                    <a:pt x="1841" y="6681"/>
                  </a:lnTo>
                  <a:cubicBezTo>
                    <a:pt x="1507" y="6686"/>
                    <a:pt x="1237" y="6958"/>
                    <a:pt x="1237" y="7293"/>
                  </a:cubicBezTo>
                  <a:cubicBezTo>
                    <a:pt x="1237" y="7629"/>
                    <a:pt x="1507" y="7901"/>
                    <a:pt x="1841" y="7907"/>
                  </a:cubicBezTo>
                  <a:lnTo>
                    <a:pt x="4712" y="7907"/>
                  </a:lnTo>
                  <a:lnTo>
                    <a:pt x="4602" y="8317"/>
                  </a:lnTo>
                  <a:lnTo>
                    <a:pt x="410" y="8317"/>
                  </a:lnTo>
                  <a:lnTo>
                    <a:pt x="410" y="1228"/>
                  </a:lnTo>
                  <a:close/>
                  <a:moveTo>
                    <a:pt x="340" y="0"/>
                  </a:moveTo>
                  <a:cubicBezTo>
                    <a:pt x="153" y="0"/>
                    <a:pt x="0" y="153"/>
                    <a:pt x="0" y="341"/>
                  </a:cubicBezTo>
                  <a:lnTo>
                    <a:pt x="0" y="8385"/>
                  </a:lnTo>
                  <a:cubicBezTo>
                    <a:pt x="0" y="8573"/>
                    <a:pt x="153" y="8725"/>
                    <a:pt x="340" y="8725"/>
                  </a:cubicBezTo>
                  <a:lnTo>
                    <a:pt x="11984" y="8725"/>
                  </a:lnTo>
                  <a:cubicBezTo>
                    <a:pt x="12172" y="8725"/>
                    <a:pt x="12325" y="8573"/>
                    <a:pt x="12325" y="8385"/>
                  </a:cubicBezTo>
                  <a:lnTo>
                    <a:pt x="12325" y="341"/>
                  </a:lnTo>
                  <a:cubicBezTo>
                    <a:pt x="12325" y="153"/>
                    <a:pt x="12172" y="0"/>
                    <a:pt x="11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9"/>
            <p:cNvSpPr/>
            <p:nvPr/>
          </p:nvSpPr>
          <p:spPr>
            <a:xfrm>
              <a:off x="4820975" y="2800150"/>
              <a:ext cx="74400" cy="71600"/>
            </a:xfrm>
            <a:custGeom>
              <a:avLst/>
              <a:gdLst/>
              <a:ahLst/>
              <a:cxnLst/>
              <a:rect l="l" t="t" r="r" b="b"/>
              <a:pathLst>
                <a:path w="2976" h="2864" extrusionOk="0">
                  <a:moveTo>
                    <a:pt x="1546" y="410"/>
                  </a:moveTo>
                  <a:cubicBezTo>
                    <a:pt x="1677" y="410"/>
                    <a:pt x="1810" y="435"/>
                    <a:pt x="1937" y="487"/>
                  </a:cubicBezTo>
                  <a:cubicBezTo>
                    <a:pt x="2318" y="645"/>
                    <a:pt x="2567" y="1019"/>
                    <a:pt x="2567" y="1433"/>
                  </a:cubicBezTo>
                  <a:cubicBezTo>
                    <a:pt x="2566" y="1997"/>
                    <a:pt x="2109" y="2454"/>
                    <a:pt x="1545" y="2455"/>
                  </a:cubicBezTo>
                  <a:cubicBezTo>
                    <a:pt x="1131" y="2455"/>
                    <a:pt x="758" y="2206"/>
                    <a:pt x="600" y="1824"/>
                  </a:cubicBezTo>
                  <a:cubicBezTo>
                    <a:pt x="442" y="1441"/>
                    <a:pt x="530" y="1001"/>
                    <a:pt x="822" y="710"/>
                  </a:cubicBezTo>
                  <a:cubicBezTo>
                    <a:pt x="1017" y="514"/>
                    <a:pt x="1279" y="410"/>
                    <a:pt x="1546" y="410"/>
                  </a:cubicBezTo>
                  <a:close/>
                  <a:moveTo>
                    <a:pt x="1545" y="1"/>
                  </a:moveTo>
                  <a:cubicBezTo>
                    <a:pt x="965" y="1"/>
                    <a:pt x="444" y="349"/>
                    <a:pt x="222" y="885"/>
                  </a:cubicBezTo>
                  <a:cubicBezTo>
                    <a:pt x="0" y="1420"/>
                    <a:pt x="123" y="2035"/>
                    <a:pt x="533" y="2445"/>
                  </a:cubicBezTo>
                  <a:cubicBezTo>
                    <a:pt x="806" y="2719"/>
                    <a:pt x="1173" y="2864"/>
                    <a:pt x="1545" y="2864"/>
                  </a:cubicBezTo>
                  <a:cubicBezTo>
                    <a:pt x="1730" y="2864"/>
                    <a:pt x="1915" y="2828"/>
                    <a:pt x="2092" y="2756"/>
                  </a:cubicBezTo>
                  <a:cubicBezTo>
                    <a:pt x="2627" y="2533"/>
                    <a:pt x="2976" y="2011"/>
                    <a:pt x="2976" y="1433"/>
                  </a:cubicBezTo>
                  <a:cubicBezTo>
                    <a:pt x="2976" y="643"/>
                    <a:pt x="2335" y="2"/>
                    <a:pt x="1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9"/>
            <p:cNvSpPr/>
            <p:nvPr/>
          </p:nvSpPr>
          <p:spPr>
            <a:xfrm>
              <a:off x="4843025" y="2820625"/>
              <a:ext cx="31925" cy="30700"/>
            </a:xfrm>
            <a:custGeom>
              <a:avLst/>
              <a:gdLst/>
              <a:ahLst/>
              <a:cxnLst/>
              <a:rect l="l" t="t" r="r" b="b"/>
              <a:pathLst>
                <a:path w="1277" h="1228" extrusionOk="0">
                  <a:moveTo>
                    <a:pt x="661" y="410"/>
                  </a:moveTo>
                  <a:cubicBezTo>
                    <a:pt x="766" y="410"/>
                    <a:pt x="867" y="492"/>
                    <a:pt x="867" y="615"/>
                  </a:cubicBezTo>
                  <a:cubicBezTo>
                    <a:pt x="867" y="728"/>
                    <a:pt x="775" y="819"/>
                    <a:pt x="663" y="819"/>
                  </a:cubicBezTo>
                  <a:cubicBezTo>
                    <a:pt x="481" y="819"/>
                    <a:pt x="390" y="600"/>
                    <a:pt x="518" y="470"/>
                  </a:cubicBezTo>
                  <a:cubicBezTo>
                    <a:pt x="560" y="429"/>
                    <a:pt x="611" y="410"/>
                    <a:pt x="661" y="410"/>
                  </a:cubicBezTo>
                  <a:close/>
                  <a:moveTo>
                    <a:pt x="663" y="0"/>
                  </a:moveTo>
                  <a:cubicBezTo>
                    <a:pt x="414" y="0"/>
                    <a:pt x="190" y="150"/>
                    <a:pt x="96" y="379"/>
                  </a:cubicBezTo>
                  <a:cubicBezTo>
                    <a:pt x="1" y="608"/>
                    <a:pt x="54" y="873"/>
                    <a:pt x="229" y="1048"/>
                  </a:cubicBezTo>
                  <a:cubicBezTo>
                    <a:pt x="346" y="1165"/>
                    <a:pt x="503" y="1227"/>
                    <a:pt x="663" y="1227"/>
                  </a:cubicBezTo>
                  <a:cubicBezTo>
                    <a:pt x="742" y="1227"/>
                    <a:pt x="822" y="1212"/>
                    <a:pt x="898" y="1180"/>
                  </a:cubicBezTo>
                  <a:cubicBezTo>
                    <a:pt x="1127" y="1087"/>
                    <a:pt x="1277" y="863"/>
                    <a:pt x="1277" y="614"/>
                  </a:cubicBezTo>
                  <a:cubicBezTo>
                    <a:pt x="1275" y="275"/>
                    <a:pt x="1002" y="2"/>
                    <a:pt x="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9"/>
            <p:cNvSpPr/>
            <p:nvPr/>
          </p:nvSpPr>
          <p:spPr>
            <a:xfrm>
              <a:off x="4993925" y="2758150"/>
              <a:ext cx="65325" cy="108550"/>
            </a:xfrm>
            <a:custGeom>
              <a:avLst/>
              <a:gdLst/>
              <a:ahLst/>
              <a:cxnLst/>
              <a:rect l="l" t="t" r="r" b="b"/>
              <a:pathLst>
                <a:path w="2613" h="4342" extrusionOk="0">
                  <a:moveTo>
                    <a:pt x="1307" y="549"/>
                  </a:moveTo>
                  <a:lnTo>
                    <a:pt x="2021" y="1723"/>
                  </a:lnTo>
                  <a:lnTo>
                    <a:pt x="1880" y="1723"/>
                  </a:lnTo>
                  <a:cubicBezTo>
                    <a:pt x="1669" y="1723"/>
                    <a:pt x="1498" y="1894"/>
                    <a:pt x="1498" y="2105"/>
                  </a:cubicBezTo>
                  <a:lnTo>
                    <a:pt x="1498" y="3932"/>
                  </a:lnTo>
                  <a:lnTo>
                    <a:pt x="1117" y="3932"/>
                  </a:lnTo>
                  <a:lnTo>
                    <a:pt x="1117" y="2105"/>
                  </a:lnTo>
                  <a:cubicBezTo>
                    <a:pt x="1115" y="1894"/>
                    <a:pt x="944" y="1723"/>
                    <a:pt x="734" y="1723"/>
                  </a:cubicBezTo>
                  <a:lnTo>
                    <a:pt x="593" y="1723"/>
                  </a:lnTo>
                  <a:lnTo>
                    <a:pt x="1307" y="549"/>
                  </a:lnTo>
                  <a:close/>
                  <a:moveTo>
                    <a:pt x="1307" y="1"/>
                  </a:moveTo>
                  <a:cubicBezTo>
                    <a:pt x="1221" y="1"/>
                    <a:pt x="1136" y="42"/>
                    <a:pt x="1085" y="126"/>
                  </a:cubicBezTo>
                  <a:lnTo>
                    <a:pt x="106" y="1737"/>
                  </a:lnTo>
                  <a:cubicBezTo>
                    <a:pt x="0" y="1910"/>
                    <a:pt x="124" y="2132"/>
                    <a:pt x="326" y="2132"/>
                  </a:cubicBezTo>
                  <a:lnTo>
                    <a:pt x="707" y="2132"/>
                  </a:lnTo>
                  <a:lnTo>
                    <a:pt x="707" y="3959"/>
                  </a:lnTo>
                  <a:cubicBezTo>
                    <a:pt x="708" y="4169"/>
                    <a:pt x="877" y="4340"/>
                    <a:pt x="1090" y="4342"/>
                  </a:cubicBezTo>
                  <a:lnTo>
                    <a:pt x="1525" y="4342"/>
                  </a:lnTo>
                  <a:cubicBezTo>
                    <a:pt x="1736" y="4340"/>
                    <a:pt x="1907" y="4169"/>
                    <a:pt x="1907" y="3959"/>
                  </a:cubicBezTo>
                  <a:lnTo>
                    <a:pt x="1907" y="2132"/>
                  </a:lnTo>
                  <a:lnTo>
                    <a:pt x="2287" y="2132"/>
                  </a:lnTo>
                  <a:cubicBezTo>
                    <a:pt x="2489" y="2132"/>
                    <a:pt x="2613" y="1911"/>
                    <a:pt x="2508" y="1737"/>
                  </a:cubicBezTo>
                  <a:lnTo>
                    <a:pt x="1528" y="126"/>
                  </a:lnTo>
                  <a:cubicBezTo>
                    <a:pt x="1478" y="42"/>
                    <a:pt x="1392" y="1"/>
                    <a:pt x="1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9"/>
            <p:cNvSpPr/>
            <p:nvPr/>
          </p:nvSpPr>
          <p:spPr>
            <a:xfrm>
              <a:off x="4931875" y="2785425"/>
              <a:ext cx="65350" cy="81275"/>
            </a:xfrm>
            <a:custGeom>
              <a:avLst/>
              <a:gdLst/>
              <a:ahLst/>
              <a:cxnLst/>
              <a:rect l="l" t="t" r="r" b="b"/>
              <a:pathLst>
                <a:path w="2614" h="3251" extrusionOk="0">
                  <a:moveTo>
                    <a:pt x="1308" y="548"/>
                  </a:moveTo>
                  <a:lnTo>
                    <a:pt x="2021" y="1723"/>
                  </a:lnTo>
                  <a:lnTo>
                    <a:pt x="1880" y="1723"/>
                  </a:lnTo>
                  <a:cubicBezTo>
                    <a:pt x="1669" y="1723"/>
                    <a:pt x="1498" y="1894"/>
                    <a:pt x="1498" y="2104"/>
                  </a:cubicBezTo>
                  <a:lnTo>
                    <a:pt x="1498" y="2841"/>
                  </a:lnTo>
                  <a:lnTo>
                    <a:pt x="1117" y="2841"/>
                  </a:lnTo>
                  <a:lnTo>
                    <a:pt x="1117" y="2104"/>
                  </a:lnTo>
                  <a:cubicBezTo>
                    <a:pt x="1117" y="1894"/>
                    <a:pt x="946" y="1723"/>
                    <a:pt x="735" y="1723"/>
                  </a:cubicBezTo>
                  <a:lnTo>
                    <a:pt x="594" y="1723"/>
                  </a:lnTo>
                  <a:lnTo>
                    <a:pt x="1308" y="548"/>
                  </a:lnTo>
                  <a:close/>
                  <a:moveTo>
                    <a:pt x="1308" y="0"/>
                  </a:moveTo>
                  <a:cubicBezTo>
                    <a:pt x="1222" y="0"/>
                    <a:pt x="1136" y="42"/>
                    <a:pt x="1086" y="125"/>
                  </a:cubicBezTo>
                  <a:lnTo>
                    <a:pt x="106" y="1737"/>
                  </a:lnTo>
                  <a:cubicBezTo>
                    <a:pt x="1" y="1911"/>
                    <a:pt x="126" y="2131"/>
                    <a:pt x="328" y="2131"/>
                  </a:cubicBezTo>
                  <a:lnTo>
                    <a:pt x="708" y="2131"/>
                  </a:lnTo>
                  <a:lnTo>
                    <a:pt x="708" y="2868"/>
                  </a:lnTo>
                  <a:cubicBezTo>
                    <a:pt x="708" y="3078"/>
                    <a:pt x="879" y="3249"/>
                    <a:pt x="1090" y="3251"/>
                  </a:cubicBezTo>
                  <a:lnTo>
                    <a:pt x="1526" y="3251"/>
                  </a:lnTo>
                  <a:cubicBezTo>
                    <a:pt x="1736" y="3249"/>
                    <a:pt x="1907" y="3078"/>
                    <a:pt x="1907" y="2868"/>
                  </a:cubicBezTo>
                  <a:lnTo>
                    <a:pt x="1907" y="2131"/>
                  </a:lnTo>
                  <a:lnTo>
                    <a:pt x="2287" y="2131"/>
                  </a:lnTo>
                  <a:cubicBezTo>
                    <a:pt x="2489" y="2131"/>
                    <a:pt x="2613" y="1911"/>
                    <a:pt x="2509" y="1738"/>
                  </a:cubicBezTo>
                  <a:lnTo>
                    <a:pt x="1528" y="125"/>
                  </a:lnTo>
                  <a:cubicBezTo>
                    <a:pt x="1479" y="42"/>
                    <a:pt x="1393" y="0"/>
                    <a:pt x="1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9"/>
            <p:cNvSpPr/>
            <p:nvPr/>
          </p:nvSpPr>
          <p:spPr>
            <a:xfrm>
              <a:off x="4817300" y="2776325"/>
              <a:ext cx="57625" cy="10250"/>
            </a:xfrm>
            <a:custGeom>
              <a:avLst/>
              <a:gdLst/>
              <a:ahLst/>
              <a:cxnLst/>
              <a:rect l="l" t="t" r="r" b="b"/>
              <a:pathLst>
                <a:path w="2305" h="410" extrusionOk="0">
                  <a:moveTo>
                    <a:pt x="206" y="1"/>
                  </a:moveTo>
                  <a:cubicBezTo>
                    <a:pt x="92" y="1"/>
                    <a:pt x="0" y="92"/>
                    <a:pt x="0" y="205"/>
                  </a:cubicBezTo>
                  <a:cubicBezTo>
                    <a:pt x="0" y="318"/>
                    <a:pt x="92" y="410"/>
                    <a:pt x="206" y="410"/>
                  </a:cubicBezTo>
                  <a:lnTo>
                    <a:pt x="2099" y="410"/>
                  </a:lnTo>
                  <a:cubicBezTo>
                    <a:pt x="2213" y="410"/>
                    <a:pt x="2304" y="318"/>
                    <a:pt x="2304" y="205"/>
                  </a:cubicBezTo>
                  <a:cubicBezTo>
                    <a:pt x="2304" y="92"/>
                    <a:pt x="2213" y="1"/>
                    <a:pt x="20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9"/>
            <p:cNvSpPr/>
            <p:nvPr/>
          </p:nvSpPr>
          <p:spPr>
            <a:xfrm>
              <a:off x="4817300" y="2755875"/>
              <a:ext cx="77725" cy="10225"/>
            </a:xfrm>
            <a:custGeom>
              <a:avLst/>
              <a:gdLst/>
              <a:ahLst/>
              <a:cxnLst/>
              <a:rect l="l" t="t" r="r" b="b"/>
              <a:pathLst>
                <a:path w="3109" h="409" extrusionOk="0">
                  <a:moveTo>
                    <a:pt x="206" y="0"/>
                  </a:moveTo>
                  <a:cubicBezTo>
                    <a:pt x="92" y="0"/>
                    <a:pt x="0" y="91"/>
                    <a:pt x="0" y="205"/>
                  </a:cubicBezTo>
                  <a:cubicBezTo>
                    <a:pt x="0" y="318"/>
                    <a:pt x="92" y="409"/>
                    <a:pt x="206" y="409"/>
                  </a:cubicBezTo>
                  <a:lnTo>
                    <a:pt x="2905" y="409"/>
                  </a:lnTo>
                  <a:cubicBezTo>
                    <a:pt x="3018" y="409"/>
                    <a:pt x="3109" y="318"/>
                    <a:pt x="3109" y="205"/>
                  </a:cubicBezTo>
                  <a:cubicBezTo>
                    <a:pt x="3109" y="91"/>
                    <a:pt x="3018" y="0"/>
                    <a:pt x="2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08B6-066D-91A9-C07D-C9CD90D6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6"/>
            <a:ext cx="5182800" cy="735985"/>
          </a:xfrm>
        </p:spPr>
        <p:txBody>
          <a:bodyPr/>
          <a:lstStyle/>
          <a:p>
            <a:r>
              <a:rPr lang="en-US"/>
              <a:t>Data Description</a:t>
            </a:r>
          </a:p>
        </p:txBody>
      </p:sp>
      <p:pic>
        <p:nvPicPr>
          <p:cNvPr id="4" name="Picture 3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6FFD78A7-9E3E-CDEC-3930-8C65E8F38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47" y="1285249"/>
            <a:ext cx="7722676" cy="332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70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6797-EAE6-64C1-C8B8-9DDA2505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349849"/>
            <a:ext cx="1995589" cy="825223"/>
          </a:xfrm>
        </p:spPr>
        <p:txBody>
          <a:bodyPr/>
          <a:lstStyle/>
          <a:p>
            <a:r>
              <a:rPr lang="en-US"/>
              <a:t>Data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31FBB9-C6FA-0365-B03D-B02BD3F73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649158"/>
              </p:ext>
            </p:extLst>
          </p:nvPr>
        </p:nvGraphicFramePr>
        <p:xfrm>
          <a:off x="710711" y="1296865"/>
          <a:ext cx="7953038" cy="1263804"/>
        </p:xfrm>
        <a:graphic>
          <a:graphicData uri="http://schemas.openxmlformats.org/drawingml/2006/table">
            <a:tbl>
              <a:tblPr bandRow="1">
                <a:tableStyleId>{D26A5D3E-2B42-4D43-A84C-369B3B32B2A8}</a:tableStyleId>
              </a:tblPr>
              <a:tblGrid>
                <a:gridCol w="1227171">
                  <a:extLst>
                    <a:ext uri="{9D8B030D-6E8A-4147-A177-3AD203B41FA5}">
                      <a16:colId xmlns:a16="http://schemas.microsoft.com/office/drawing/2014/main" val="540413702"/>
                    </a:ext>
                  </a:extLst>
                </a:gridCol>
                <a:gridCol w="6725867">
                  <a:extLst>
                    <a:ext uri="{9D8B030D-6E8A-4147-A177-3AD203B41FA5}">
                      <a16:colId xmlns:a16="http://schemas.microsoft.com/office/drawing/2014/main" val="2998652703"/>
                    </a:ext>
                  </a:extLst>
                </a:gridCol>
              </a:tblGrid>
              <a:tr h="272204">
                <a:tc gridSpan="2">
                  <a:txBody>
                    <a:bodyPr/>
                    <a:lstStyle/>
                    <a:p>
                      <a:pPr marR="0" algn="ctr" rtl="0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Gothic A1 Medium"/>
                          <a:ea typeface="Arial" panose="020B0604020202020204" pitchFamily="34" charset="0"/>
                          <a:cs typeface="Arial"/>
                        </a:rPr>
                        <a:t>CAPM</a:t>
                      </a:r>
                      <a:endParaRPr lang="en-US" sz="900" b="0" i="0" u="none" strike="noStrike">
                        <a:effectLst/>
                        <a:latin typeface="Gothic A1 Medium"/>
                        <a:cs typeface="Arial"/>
                      </a:endParaRPr>
                    </a:p>
                  </a:txBody>
                  <a:tcPr marL="4064" marR="4064" marT="4064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373635"/>
                  </a:ext>
                </a:extLst>
              </a:tr>
              <a:tr h="495800">
                <a:tc>
                  <a:txBody>
                    <a:bodyPr/>
                    <a:lstStyle/>
                    <a:p>
                      <a:pPr marR="0" algn="ctr" rtl="0" fontAlgn="b">
                        <a:buNone/>
                      </a:pPr>
                      <a:r>
                        <a:rPr lang="en-US" sz="900" b="0" i="0" u="none" strike="noStrike" err="1">
                          <a:solidFill>
                            <a:srgbClr val="000000"/>
                          </a:solidFill>
                          <a:effectLst/>
                          <a:latin typeface="Gothic A1 Medium"/>
                          <a:ea typeface="Arial" panose="020B0604020202020204" pitchFamily="34" charset="0"/>
                          <a:cs typeface="Arial"/>
                        </a:rPr>
                        <a:t>exs_rtn_nvda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othic A1 Medium"/>
                          <a:ea typeface="Arial" panose="020B0604020202020204" pitchFamily="34" charset="0"/>
                          <a:cs typeface="Arial"/>
                        </a:rPr>
                        <a:t> (y)</a:t>
                      </a:r>
                      <a:endParaRPr lang="en-US" sz="900" b="0" i="0" u="none" strike="noStrike">
                        <a:effectLst/>
                        <a:latin typeface="Gothic A1 Medium"/>
                        <a:cs typeface="Arial"/>
                      </a:endParaRPr>
                    </a:p>
                  </a:txBody>
                  <a:tcPr marL="4064" marR="4064" marT="4064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othic A1 Medium"/>
                          <a:ea typeface="Arial" panose="020B0604020202020204" pitchFamily="34" charset="0"/>
                          <a:cs typeface="Arial"/>
                        </a:rPr>
                        <a:t>Excess Return of Nvidia — This is Nvidia’s actual return minus the risk-free rate. It shows how much return Nvidia generated above a “safe” investment. It’s your target (y) in regression.</a:t>
                      </a:r>
                      <a:endParaRPr lang="en-US" sz="900" b="0" i="0" u="none" strike="noStrike">
                        <a:effectLst/>
                        <a:latin typeface="Gothic A1 Medium"/>
                        <a:cs typeface="Arial"/>
                      </a:endParaRPr>
                    </a:p>
                  </a:txBody>
                  <a:tcPr marL="4064" marR="4064" marT="4064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054978"/>
                  </a:ext>
                </a:extLst>
              </a:tr>
              <a:tr h="495800">
                <a:tc>
                  <a:txBody>
                    <a:bodyPr/>
                    <a:lstStyle/>
                    <a:p>
                      <a:pPr marR="0" algn="ctr" rtl="0" fontAlgn="b">
                        <a:buNone/>
                      </a:pPr>
                      <a:r>
                        <a:rPr lang="en-US" sz="900" b="0" i="0" u="none" strike="noStrike" err="1">
                          <a:solidFill>
                            <a:srgbClr val="000000"/>
                          </a:solidFill>
                          <a:effectLst/>
                          <a:latin typeface="Gothic A1 Medium"/>
                          <a:ea typeface="Arial" panose="020B0604020202020204" pitchFamily="34" charset="0"/>
                          <a:cs typeface="Arial"/>
                        </a:rPr>
                        <a:t>Mkt_prm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othic A1 Medium"/>
                          <a:ea typeface="Arial" panose="020B0604020202020204" pitchFamily="34" charset="0"/>
                          <a:cs typeface="Arial"/>
                        </a:rPr>
                        <a:t>(X)</a:t>
                      </a:r>
                      <a:endParaRPr lang="en-US" sz="900" b="0" i="0" u="none" strike="noStrike">
                        <a:effectLst/>
                        <a:latin typeface="Gothic A1 Medium"/>
                        <a:cs typeface="Arial"/>
                      </a:endParaRPr>
                    </a:p>
                  </a:txBody>
                  <a:tcPr marL="4064" marR="4064" marT="4064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othic A1 Medium"/>
                          <a:ea typeface="Arial" panose="020B0604020202020204" pitchFamily="34" charset="0"/>
                          <a:cs typeface="Arial"/>
                        </a:rPr>
                        <a:t>Market Risk Premium — This is the return of the overall market (usually something like the S&amp;P 500) minus the risk-free rate. It measures how much extra return the market offered over a risk-free investment. It’s your main feature in CAPM.</a:t>
                      </a:r>
                      <a:endParaRPr lang="en-US" sz="900" b="0" i="0" u="none" strike="noStrike">
                        <a:effectLst/>
                        <a:latin typeface="Gothic A1 Medium"/>
                        <a:cs typeface="Arial"/>
                      </a:endParaRPr>
                    </a:p>
                  </a:txBody>
                  <a:tcPr marL="4064" marR="4064" marT="4064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79018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D81A04-2C57-BA3E-FB16-F0AFE0A62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457391"/>
              </p:ext>
            </p:extLst>
          </p:nvPr>
        </p:nvGraphicFramePr>
        <p:xfrm>
          <a:off x="711200" y="2859768"/>
          <a:ext cx="7950664" cy="2038811"/>
        </p:xfrm>
        <a:graphic>
          <a:graphicData uri="http://schemas.openxmlformats.org/drawingml/2006/table">
            <a:tbl>
              <a:tblPr bandRow="1">
                <a:tableStyleId>{D26A5D3E-2B42-4D43-A84C-369B3B32B2A8}</a:tableStyleId>
              </a:tblPr>
              <a:tblGrid>
                <a:gridCol w="1218141">
                  <a:extLst>
                    <a:ext uri="{9D8B030D-6E8A-4147-A177-3AD203B41FA5}">
                      <a16:colId xmlns:a16="http://schemas.microsoft.com/office/drawing/2014/main" val="3410621819"/>
                    </a:ext>
                  </a:extLst>
                </a:gridCol>
                <a:gridCol w="6732523">
                  <a:extLst>
                    <a:ext uri="{9D8B030D-6E8A-4147-A177-3AD203B41FA5}">
                      <a16:colId xmlns:a16="http://schemas.microsoft.com/office/drawing/2014/main" val="3995127390"/>
                    </a:ext>
                  </a:extLst>
                </a:gridCol>
              </a:tblGrid>
              <a:tr h="208739">
                <a:tc gridSpan="2">
                  <a:txBody>
                    <a:bodyPr/>
                    <a:lstStyle/>
                    <a:p>
                      <a:pPr marR="0" algn="ctr" rtl="0" fontAlgn="b">
                        <a:buNone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Gothic A1 Medium"/>
                          <a:ea typeface="Arial" panose="020B0604020202020204" pitchFamily="34" charset="0"/>
                          <a:cs typeface="Arial"/>
                        </a:rPr>
                        <a:t>Fama French 5 Factor Model</a:t>
                      </a:r>
                      <a:endParaRPr lang="en-US" sz="900" b="0" i="0" u="none" strike="noStrike">
                        <a:effectLst/>
                        <a:latin typeface="Gothic A1 Medium"/>
                        <a:cs typeface="Arial"/>
                      </a:endParaRPr>
                    </a:p>
                  </a:txBody>
                  <a:tcPr marL="4064" marR="4064" marT="4064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560244"/>
                  </a:ext>
                </a:extLst>
              </a:tr>
              <a:tr h="407040">
                <a:tc>
                  <a:txBody>
                    <a:bodyPr/>
                    <a:lstStyle/>
                    <a:p>
                      <a:pPr marR="0" algn="ctr" rtl="0" fontAlgn="b">
                        <a:buNone/>
                      </a:pPr>
                      <a:r>
                        <a:rPr lang="en-US" sz="900" b="0" i="0" u="none" strike="noStrike" err="1">
                          <a:solidFill>
                            <a:srgbClr val="000000"/>
                          </a:solidFill>
                          <a:effectLst/>
                          <a:latin typeface="Gothic A1 Medium"/>
                          <a:ea typeface="Arial" panose="020B0604020202020204" pitchFamily="34" charset="0"/>
                          <a:cs typeface="Arial"/>
                        </a:rPr>
                        <a:t>exs_rtn_nvda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othic A1 Medium"/>
                          <a:ea typeface="Arial" panose="020B0604020202020204" pitchFamily="34" charset="0"/>
                          <a:cs typeface="Arial"/>
                        </a:rPr>
                        <a:t> (y)</a:t>
                      </a:r>
                      <a:endParaRPr lang="en-US" sz="900" b="0" i="0" u="none" strike="noStrike">
                        <a:effectLst/>
                        <a:latin typeface="Gothic A1 Medium"/>
                        <a:cs typeface="Arial"/>
                      </a:endParaRPr>
                    </a:p>
                  </a:txBody>
                  <a:tcPr marL="4064" marR="4064" marT="4064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othic A1 Medium"/>
                          <a:ea typeface="Arial" panose="020B0604020202020204" pitchFamily="34" charset="0"/>
                          <a:cs typeface="Arial"/>
                        </a:rPr>
                        <a:t>Excess Return of Nvidia — This is Nvidia’s actual return minus the risk-free rate. It shows how much return Nvidia generated above a “safe” investment. It’s your target (y) in regression.</a:t>
                      </a:r>
                      <a:endParaRPr lang="en-US" sz="900" b="0" i="0" u="none" strike="noStrike">
                        <a:effectLst/>
                        <a:latin typeface="Gothic A1 Medium"/>
                        <a:cs typeface="Arial"/>
                      </a:endParaRPr>
                    </a:p>
                  </a:txBody>
                  <a:tcPr marL="4064" marR="4064" marT="4064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221040"/>
                  </a:ext>
                </a:extLst>
              </a:tr>
              <a:tr h="407040">
                <a:tc>
                  <a:txBody>
                    <a:bodyPr/>
                    <a:lstStyle/>
                    <a:p>
                      <a:pPr marR="0" algn="ctr" rtl="0" fontAlgn="b">
                        <a:buNone/>
                      </a:pPr>
                      <a:r>
                        <a:rPr lang="en-US" sz="900" b="0" i="0" u="none" strike="noStrike" err="1">
                          <a:solidFill>
                            <a:srgbClr val="000000"/>
                          </a:solidFill>
                          <a:effectLst/>
                          <a:latin typeface="Gothic A1 Medium"/>
                          <a:ea typeface="Arial" panose="020B0604020202020204" pitchFamily="34" charset="0"/>
                          <a:cs typeface="Arial"/>
                        </a:rPr>
                        <a:t>MKT_prm</a:t>
                      </a:r>
                      <a:endParaRPr lang="en-US" sz="900" b="0" i="0" u="none" strike="noStrike">
                        <a:effectLst/>
                        <a:latin typeface="Gothic A1 Medium"/>
                        <a:cs typeface="Arial"/>
                      </a:endParaRPr>
                    </a:p>
                  </a:txBody>
                  <a:tcPr marL="4064" marR="4064" marT="4064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othic A1 Medium"/>
                          <a:ea typeface="Arial" panose="020B0604020202020204" pitchFamily="34" charset="0"/>
                          <a:cs typeface="Arial"/>
                        </a:rPr>
                        <a:t>Market Risk Premium — This is the return of the overall market (usually something like the S&amp;P 500) minus the risk-free rate. It measures how much extra return the market offered over a risk-free investment. It’s your main feature in CAPM.</a:t>
                      </a:r>
                      <a:endParaRPr lang="en-US" sz="900" b="0" i="0" u="none" strike="noStrike">
                        <a:effectLst/>
                        <a:latin typeface="Gothic A1 Medium"/>
                        <a:cs typeface="Arial"/>
                      </a:endParaRPr>
                    </a:p>
                  </a:txBody>
                  <a:tcPr marL="4064" marR="4064" marT="4064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403961"/>
                  </a:ext>
                </a:extLst>
              </a:tr>
              <a:tr h="229612">
                <a:tc>
                  <a:txBody>
                    <a:bodyPr/>
                    <a:lstStyle/>
                    <a:p>
                      <a:pPr marR="0" algn="ctr" rtl="0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othic A1 Medium"/>
                          <a:ea typeface="Arial" panose="020B0604020202020204" pitchFamily="34" charset="0"/>
                          <a:cs typeface="Arial"/>
                        </a:rPr>
                        <a:t>SMB</a:t>
                      </a:r>
                      <a:endParaRPr lang="en-US" sz="900" b="0" i="0" u="none" strike="noStrike">
                        <a:effectLst/>
                        <a:latin typeface="Gothic A1 Medium"/>
                        <a:cs typeface="Arial"/>
                      </a:endParaRPr>
                    </a:p>
                  </a:txBody>
                  <a:tcPr marL="4064" marR="4064" marT="4064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othic A1 Medium"/>
                          <a:ea typeface="Arial" panose="020B0604020202020204" pitchFamily="34" charset="0"/>
                          <a:cs typeface="Arial"/>
                        </a:rPr>
                        <a:t>Measures the size premium: the excess returns of small-cap stocks over big-cap stocks.</a:t>
                      </a:r>
                      <a:endParaRPr lang="en-US" sz="900" b="0" i="0" u="none" strike="noStrike">
                        <a:effectLst/>
                        <a:latin typeface="Gothic A1 Medium"/>
                        <a:cs typeface="Arial"/>
                      </a:endParaRPr>
                    </a:p>
                  </a:txBody>
                  <a:tcPr marL="4064" marR="4064" marT="4064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423035"/>
                  </a:ext>
                </a:extLst>
              </a:tr>
              <a:tr h="229612">
                <a:tc>
                  <a:txBody>
                    <a:bodyPr/>
                    <a:lstStyle/>
                    <a:p>
                      <a:pPr marR="0" algn="ctr" rtl="0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othic A1 Medium"/>
                          <a:ea typeface="Arial" panose="020B0604020202020204" pitchFamily="34" charset="0"/>
                          <a:cs typeface="Arial"/>
                        </a:rPr>
                        <a:t>HML           </a:t>
                      </a:r>
                      <a:endParaRPr lang="en-US" sz="900" b="0" i="0" u="none" strike="noStrike">
                        <a:effectLst/>
                        <a:latin typeface="Gothic A1 Medium"/>
                        <a:cs typeface="Arial"/>
                      </a:endParaRPr>
                    </a:p>
                  </a:txBody>
                  <a:tcPr marL="4064" marR="4064" marT="4064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othic A1 Medium"/>
                          <a:ea typeface="Arial" panose="020B0604020202020204" pitchFamily="34" charset="0"/>
                          <a:cs typeface="Arial"/>
                        </a:rPr>
                        <a:t>Measures the value premium: the excess returns of high book-to-market (value) stocks over low book-to-market (growth) stocks.</a:t>
                      </a:r>
                      <a:endParaRPr lang="en-US" sz="900" b="0" i="0" u="none" strike="noStrike">
                        <a:effectLst/>
                        <a:latin typeface="Gothic A1 Medium"/>
                        <a:cs typeface="Arial"/>
                      </a:endParaRPr>
                    </a:p>
                  </a:txBody>
                  <a:tcPr marL="4064" marR="4064" marT="4064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459152"/>
                  </a:ext>
                </a:extLst>
              </a:tr>
              <a:tr h="229612">
                <a:tc>
                  <a:txBody>
                    <a:bodyPr/>
                    <a:lstStyle/>
                    <a:p>
                      <a:pPr marR="0" algn="ctr" rtl="0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othic A1 Medium"/>
                          <a:ea typeface="Arial" panose="020B0604020202020204" pitchFamily="34" charset="0"/>
                          <a:cs typeface="Arial"/>
                        </a:rPr>
                        <a:t>RMW           </a:t>
                      </a:r>
                      <a:endParaRPr lang="en-US" sz="900" b="0" i="0" u="none" strike="noStrike">
                        <a:effectLst/>
                        <a:latin typeface="Gothic A1 Medium"/>
                        <a:cs typeface="Arial"/>
                      </a:endParaRPr>
                    </a:p>
                  </a:txBody>
                  <a:tcPr marL="4064" marR="4064" marT="4064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othic A1 Medium"/>
                          <a:ea typeface="Arial" panose="020B0604020202020204" pitchFamily="34" charset="0"/>
                          <a:cs typeface="Arial"/>
                        </a:rPr>
                        <a:t>Measures the profitability factor: the excess returns of firms with robust profitability over those with weak profitability.</a:t>
                      </a:r>
                      <a:endParaRPr lang="en-US" sz="900" b="0" i="0" u="none" strike="noStrike">
                        <a:effectLst/>
                        <a:latin typeface="Gothic A1 Medium"/>
                        <a:cs typeface="Arial"/>
                      </a:endParaRPr>
                    </a:p>
                  </a:txBody>
                  <a:tcPr marL="4064" marR="4064" marT="4064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036564"/>
                  </a:ext>
                </a:extLst>
              </a:tr>
              <a:tr h="229612">
                <a:tc>
                  <a:txBody>
                    <a:bodyPr/>
                    <a:lstStyle/>
                    <a:p>
                      <a:pPr marR="0" algn="ctr" rtl="0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othic A1 Medium"/>
                          <a:ea typeface="Arial" panose="020B0604020202020204" pitchFamily="34" charset="0"/>
                          <a:cs typeface="Arial"/>
                        </a:rPr>
                        <a:t>CMA           </a:t>
                      </a:r>
                      <a:endParaRPr lang="en-US" sz="900" b="0" i="0" u="none" strike="noStrike">
                        <a:effectLst/>
                        <a:latin typeface="Gothic A1 Medium"/>
                        <a:cs typeface="Arial"/>
                      </a:endParaRPr>
                    </a:p>
                  </a:txBody>
                  <a:tcPr marL="4064" marR="4064" marT="4064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Gothic A1 Medium"/>
                          <a:ea typeface="Arial" panose="020B0604020202020204" pitchFamily="34" charset="0"/>
                          <a:cs typeface="Arial"/>
                        </a:rPr>
                        <a:t>Aggressive Measures the investment factor: the excess returns of firms that invest conservatively over those that invest aggressively.</a:t>
                      </a:r>
                      <a:endParaRPr lang="en-US" sz="900" b="0" i="0" u="none" strike="noStrike">
                        <a:effectLst/>
                        <a:latin typeface="Gothic A1 Medium"/>
                        <a:cs typeface="Arial"/>
                      </a:endParaRPr>
                    </a:p>
                  </a:txBody>
                  <a:tcPr marL="4064" marR="4064" marT="4064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632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9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2384-2141-671C-146F-A4034355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725" y="484801"/>
            <a:ext cx="5182800" cy="710865"/>
          </a:xfrm>
        </p:spPr>
        <p:txBody>
          <a:bodyPr/>
          <a:lstStyle/>
          <a:p>
            <a:r>
              <a:rPr lang="en-US"/>
              <a:t>Return Comparison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52E3C-6977-2574-EE38-99A9B569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312897"/>
            <a:ext cx="7380876" cy="301709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C73031B9-9DA8-49F5-86AC-D78A2462E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09" y="1419988"/>
            <a:ext cx="7115491" cy="301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08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CE5C-E902-B7EF-E2AD-5D729399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9DD6C-4BCC-F706-F695-2C5D92B80A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2CF2F6-B42C-D4D5-F9C4-3825D9B97587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DAE7EF67-F465-DB4A-DD92-E41D90517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81" y="1446543"/>
            <a:ext cx="4129455" cy="3004040"/>
          </a:xfrm>
          <a:prstGeom prst="rect">
            <a:avLst/>
          </a:prstGeom>
        </p:spPr>
      </p:pic>
      <p:pic>
        <p:nvPicPr>
          <p:cNvPr id="6" name="Picture 5" descr="A diagram of a heatmap&#10;&#10;AI-generated content may be incorrect.">
            <a:extLst>
              <a:ext uri="{FF2B5EF4-FFF2-40B4-BE49-F238E27FC236}">
                <a16:creationId xmlns:a16="http://schemas.microsoft.com/office/drawing/2014/main" id="{57384685-5846-E722-2143-EA489CEC1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109" y="1291631"/>
            <a:ext cx="4020178" cy="314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25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C096-103B-8C1F-09B6-6B7839851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32949"/>
            <a:ext cx="7795370" cy="560140"/>
          </a:xfrm>
        </p:spPr>
        <p:txBody>
          <a:bodyPr/>
          <a:lstStyle/>
          <a:p>
            <a:r>
              <a:rPr lang="en-US" sz="3200"/>
              <a:t>How variables are related to each other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F5423-CECF-C466-241A-1E613FA39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262654"/>
            <a:ext cx="7066865" cy="271564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159F5017-BFD8-E06D-1CA7-EF6C25CC9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60" y="1086499"/>
            <a:ext cx="7686988" cy="373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66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1"/>
          <p:cNvSpPr/>
          <p:nvPr/>
        </p:nvSpPr>
        <p:spPr>
          <a:xfrm rot="-5400000">
            <a:off x="6747771" y="2775400"/>
            <a:ext cx="2175900" cy="10326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51"/>
          <p:cNvSpPr txBox="1">
            <a:spLocks noGrp="1"/>
          </p:cNvSpPr>
          <p:nvPr>
            <p:ph type="title"/>
          </p:nvPr>
        </p:nvSpPr>
        <p:spPr>
          <a:xfrm>
            <a:off x="3145975" y="2745277"/>
            <a:ext cx="3759300" cy="118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</a:t>
            </a:r>
            <a:endParaRPr lang="en-US"/>
          </a:p>
        </p:txBody>
      </p:sp>
      <p:sp>
        <p:nvSpPr>
          <p:cNvPr id="451" name="Google Shape;451;p51"/>
          <p:cNvSpPr txBox="1">
            <a:spLocks noGrp="1"/>
          </p:cNvSpPr>
          <p:nvPr>
            <p:ph type="title" idx="2"/>
          </p:nvPr>
        </p:nvSpPr>
        <p:spPr>
          <a:xfrm>
            <a:off x="7240675" y="2692450"/>
            <a:ext cx="11901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453" name="Google Shape;453;p51"/>
          <p:cNvGrpSpPr/>
          <p:nvPr/>
        </p:nvGrpSpPr>
        <p:grpSpPr>
          <a:xfrm>
            <a:off x="425075" y="587100"/>
            <a:ext cx="1466100" cy="3969312"/>
            <a:chOff x="425075" y="587100"/>
            <a:chExt cx="1466100" cy="3969312"/>
          </a:xfrm>
        </p:grpSpPr>
        <p:sp>
          <p:nvSpPr>
            <p:cNvPr id="454" name="Google Shape;454;p51"/>
            <p:cNvSpPr/>
            <p:nvPr/>
          </p:nvSpPr>
          <p:spPr>
            <a:xfrm>
              <a:off x="425075" y="587100"/>
              <a:ext cx="1466100" cy="20769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1"/>
            <p:cNvSpPr/>
            <p:nvPr/>
          </p:nvSpPr>
          <p:spPr>
            <a:xfrm>
              <a:off x="425075" y="2915412"/>
              <a:ext cx="1466100" cy="5478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1"/>
            <p:cNvSpPr/>
            <p:nvPr/>
          </p:nvSpPr>
          <p:spPr>
            <a:xfrm rot="-5400000">
              <a:off x="278075" y="3861612"/>
              <a:ext cx="841800" cy="5478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>
          <a:extLst>
            <a:ext uri="{FF2B5EF4-FFF2-40B4-BE49-F238E27FC236}">
              <a16:creationId xmlns:a16="http://schemas.microsoft.com/office/drawing/2014/main" id="{09EC330C-B9E5-3670-8F09-A42456C92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0">
            <a:extLst>
              <a:ext uri="{FF2B5EF4-FFF2-40B4-BE49-F238E27FC236}">
                <a16:creationId xmlns:a16="http://schemas.microsoft.com/office/drawing/2014/main" id="{EA11F5DA-601D-E80F-1DDA-EC57B8CAB7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/>
              <a:t>Advanced Machine Learning Models</a:t>
            </a:r>
            <a:endParaRPr lang="en-US"/>
          </a:p>
        </p:txBody>
      </p:sp>
      <p:sp>
        <p:nvSpPr>
          <p:cNvPr id="394" name="Google Shape;394;p50">
            <a:extLst>
              <a:ext uri="{FF2B5EF4-FFF2-40B4-BE49-F238E27FC236}">
                <a16:creationId xmlns:a16="http://schemas.microsoft.com/office/drawing/2014/main" id="{22306EA8-19FA-498C-5B40-DF3B6D720134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774425" y="1328775"/>
            <a:ext cx="2141400" cy="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Gothic A1 Medium"/>
              </a:rPr>
              <a:t>Random Forest</a:t>
            </a:r>
          </a:p>
        </p:txBody>
      </p:sp>
      <p:sp>
        <p:nvSpPr>
          <p:cNvPr id="396" name="Google Shape;396;p50">
            <a:extLst>
              <a:ext uri="{FF2B5EF4-FFF2-40B4-BE49-F238E27FC236}">
                <a16:creationId xmlns:a16="http://schemas.microsoft.com/office/drawing/2014/main" id="{03A6A0A7-0123-9222-31B5-0373A09B4C1E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5668051" y="1328928"/>
            <a:ext cx="2314200" cy="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err="1">
                <a:latin typeface="Gothic A1 Medium"/>
              </a:rPr>
              <a:t>XGBoost</a:t>
            </a:r>
            <a:endParaRPr lang="en-IN">
              <a:latin typeface="Gothic A1 Medium"/>
            </a:endParaRPr>
          </a:p>
        </p:txBody>
      </p:sp>
      <p:sp>
        <p:nvSpPr>
          <p:cNvPr id="397" name="Google Shape;397;p50">
            <a:extLst>
              <a:ext uri="{FF2B5EF4-FFF2-40B4-BE49-F238E27FC236}">
                <a16:creationId xmlns:a16="http://schemas.microsoft.com/office/drawing/2014/main" id="{27B5893E-E495-CD61-7187-AAFE4277B889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2789121" y="2892673"/>
            <a:ext cx="2651481" cy="4897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Training Approach:</a:t>
            </a:r>
            <a:endParaRPr/>
          </a:p>
        </p:txBody>
      </p:sp>
      <p:sp>
        <p:nvSpPr>
          <p:cNvPr id="399" name="Google Shape;399;p50">
            <a:extLst>
              <a:ext uri="{FF2B5EF4-FFF2-40B4-BE49-F238E27FC236}">
                <a16:creationId xmlns:a16="http://schemas.microsoft.com/office/drawing/2014/main" id="{4E77B03C-DB6C-4130-D79B-8855DDD2C2E0}"/>
              </a:ext>
            </a:extLst>
          </p:cNvPr>
          <p:cNvSpPr/>
          <p:nvPr/>
        </p:nvSpPr>
        <p:spPr>
          <a:xfrm rot="-5400000">
            <a:off x="4629102" y="1554475"/>
            <a:ext cx="829500" cy="7935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50">
            <a:extLst>
              <a:ext uri="{FF2B5EF4-FFF2-40B4-BE49-F238E27FC236}">
                <a16:creationId xmlns:a16="http://schemas.microsoft.com/office/drawing/2014/main" id="{60E82101-8212-F103-18AA-A0F17B1ABE36}"/>
              </a:ext>
            </a:extLst>
          </p:cNvPr>
          <p:cNvSpPr/>
          <p:nvPr/>
        </p:nvSpPr>
        <p:spPr>
          <a:xfrm rot="-5400000">
            <a:off x="710593" y="1475351"/>
            <a:ext cx="829500" cy="7935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50">
            <a:extLst>
              <a:ext uri="{FF2B5EF4-FFF2-40B4-BE49-F238E27FC236}">
                <a16:creationId xmlns:a16="http://schemas.microsoft.com/office/drawing/2014/main" id="{45A90429-839B-EB35-6E90-6854945DFBEB}"/>
              </a:ext>
            </a:extLst>
          </p:cNvPr>
          <p:cNvGrpSpPr/>
          <p:nvPr/>
        </p:nvGrpSpPr>
        <p:grpSpPr>
          <a:xfrm>
            <a:off x="884895" y="1669498"/>
            <a:ext cx="523889" cy="405205"/>
            <a:chOff x="995200" y="2162325"/>
            <a:chExt cx="349050" cy="269975"/>
          </a:xfrm>
        </p:grpSpPr>
        <p:sp>
          <p:nvSpPr>
            <p:cNvPr id="424" name="Google Shape;424;p50">
              <a:extLst>
                <a:ext uri="{FF2B5EF4-FFF2-40B4-BE49-F238E27FC236}">
                  <a16:creationId xmlns:a16="http://schemas.microsoft.com/office/drawing/2014/main" id="{17A9FE84-3901-2DE8-8779-516496A43357}"/>
                </a:ext>
              </a:extLst>
            </p:cNvPr>
            <p:cNvSpPr/>
            <p:nvPr/>
          </p:nvSpPr>
          <p:spPr>
            <a:xfrm>
              <a:off x="995200" y="2162325"/>
              <a:ext cx="349050" cy="269975"/>
            </a:xfrm>
            <a:custGeom>
              <a:avLst/>
              <a:gdLst/>
              <a:ahLst/>
              <a:cxnLst/>
              <a:rect l="l" t="t" r="r" b="b"/>
              <a:pathLst>
                <a:path w="13962" h="10799" extrusionOk="0">
                  <a:moveTo>
                    <a:pt x="4198" y="409"/>
                  </a:moveTo>
                  <a:lnTo>
                    <a:pt x="4198" y="1637"/>
                  </a:lnTo>
                  <a:lnTo>
                    <a:pt x="3017" y="1637"/>
                  </a:lnTo>
                  <a:lnTo>
                    <a:pt x="3536" y="599"/>
                  </a:lnTo>
                  <a:cubicBezTo>
                    <a:pt x="3593" y="482"/>
                    <a:pt x="3711" y="409"/>
                    <a:pt x="3841" y="409"/>
                  </a:cubicBezTo>
                  <a:close/>
                  <a:moveTo>
                    <a:pt x="5917" y="411"/>
                  </a:moveTo>
                  <a:lnTo>
                    <a:pt x="5917" y="1637"/>
                  </a:lnTo>
                  <a:lnTo>
                    <a:pt x="4608" y="1637"/>
                  </a:lnTo>
                  <a:lnTo>
                    <a:pt x="4608" y="411"/>
                  </a:lnTo>
                  <a:close/>
                  <a:moveTo>
                    <a:pt x="7634" y="411"/>
                  </a:moveTo>
                  <a:lnTo>
                    <a:pt x="7634" y="1637"/>
                  </a:lnTo>
                  <a:lnTo>
                    <a:pt x="6325" y="1637"/>
                  </a:lnTo>
                  <a:lnTo>
                    <a:pt x="6325" y="411"/>
                  </a:lnTo>
                  <a:close/>
                  <a:moveTo>
                    <a:pt x="9352" y="411"/>
                  </a:moveTo>
                  <a:lnTo>
                    <a:pt x="9352" y="1637"/>
                  </a:lnTo>
                  <a:lnTo>
                    <a:pt x="8044" y="1637"/>
                  </a:lnTo>
                  <a:lnTo>
                    <a:pt x="8044" y="411"/>
                  </a:lnTo>
                  <a:close/>
                  <a:moveTo>
                    <a:pt x="10124" y="411"/>
                  </a:moveTo>
                  <a:cubicBezTo>
                    <a:pt x="10252" y="411"/>
                    <a:pt x="10368" y="485"/>
                    <a:pt x="10425" y="599"/>
                  </a:cubicBezTo>
                  <a:lnTo>
                    <a:pt x="10944" y="1638"/>
                  </a:lnTo>
                  <a:lnTo>
                    <a:pt x="9761" y="1638"/>
                  </a:lnTo>
                  <a:lnTo>
                    <a:pt x="9761" y="411"/>
                  </a:lnTo>
                  <a:lnTo>
                    <a:pt x="10120" y="411"/>
                  </a:lnTo>
                  <a:cubicBezTo>
                    <a:pt x="10121" y="411"/>
                    <a:pt x="10122" y="411"/>
                    <a:pt x="10124" y="411"/>
                  </a:cubicBezTo>
                  <a:close/>
                  <a:moveTo>
                    <a:pt x="4200" y="2047"/>
                  </a:moveTo>
                  <a:lnTo>
                    <a:pt x="4200" y="2565"/>
                  </a:lnTo>
                  <a:cubicBezTo>
                    <a:pt x="4200" y="2925"/>
                    <a:pt x="3906" y="3219"/>
                    <a:pt x="3545" y="3219"/>
                  </a:cubicBezTo>
                  <a:cubicBezTo>
                    <a:pt x="3183" y="3219"/>
                    <a:pt x="2890" y="2925"/>
                    <a:pt x="2890" y="2565"/>
                  </a:cubicBezTo>
                  <a:lnTo>
                    <a:pt x="2890" y="2047"/>
                  </a:lnTo>
                  <a:close/>
                  <a:moveTo>
                    <a:pt x="9352" y="2047"/>
                  </a:moveTo>
                  <a:lnTo>
                    <a:pt x="9352" y="2565"/>
                  </a:lnTo>
                  <a:cubicBezTo>
                    <a:pt x="9352" y="2925"/>
                    <a:pt x="9059" y="3219"/>
                    <a:pt x="8697" y="3219"/>
                  </a:cubicBezTo>
                  <a:cubicBezTo>
                    <a:pt x="8337" y="3219"/>
                    <a:pt x="8044" y="2925"/>
                    <a:pt x="8044" y="2565"/>
                  </a:cubicBezTo>
                  <a:lnTo>
                    <a:pt x="8044" y="2047"/>
                  </a:lnTo>
                  <a:close/>
                  <a:moveTo>
                    <a:pt x="11071" y="2047"/>
                  </a:moveTo>
                  <a:lnTo>
                    <a:pt x="11071" y="2565"/>
                  </a:lnTo>
                  <a:cubicBezTo>
                    <a:pt x="11071" y="2925"/>
                    <a:pt x="10778" y="3219"/>
                    <a:pt x="10416" y="3219"/>
                  </a:cubicBezTo>
                  <a:cubicBezTo>
                    <a:pt x="10054" y="3219"/>
                    <a:pt x="9761" y="2925"/>
                    <a:pt x="9761" y="2565"/>
                  </a:cubicBezTo>
                  <a:lnTo>
                    <a:pt x="9761" y="2047"/>
                  </a:lnTo>
                  <a:close/>
                  <a:moveTo>
                    <a:pt x="5917" y="2047"/>
                  </a:moveTo>
                  <a:lnTo>
                    <a:pt x="5917" y="2565"/>
                  </a:lnTo>
                  <a:cubicBezTo>
                    <a:pt x="5923" y="2929"/>
                    <a:pt x="5628" y="3230"/>
                    <a:pt x="5262" y="3230"/>
                  </a:cubicBezTo>
                  <a:cubicBezTo>
                    <a:pt x="4897" y="3230"/>
                    <a:pt x="4603" y="2929"/>
                    <a:pt x="4608" y="2565"/>
                  </a:cubicBezTo>
                  <a:lnTo>
                    <a:pt x="4608" y="2047"/>
                  </a:lnTo>
                  <a:close/>
                  <a:moveTo>
                    <a:pt x="7635" y="2047"/>
                  </a:moveTo>
                  <a:lnTo>
                    <a:pt x="7635" y="2565"/>
                  </a:lnTo>
                  <a:cubicBezTo>
                    <a:pt x="7641" y="2929"/>
                    <a:pt x="7346" y="3230"/>
                    <a:pt x="6980" y="3230"/>
                  </a:cubicBezTo>
                  <a:cubicBezTo>
                    <a:pt x="6614" y="3230"/>
                    <a:pt x="6320" y="2929"/>
                    <a:pt x="6325" y="2565"/>
                  </a:cubicBezTo>
                  <a:lnTo>
                    <a:pt x="6325" y="2047"/>
                  </a:lnTo>
                  <a:close/>
                  <a:moveTo>
                    <a:pt x="12666" y="1228"/>
                  </a:moveTo>
                  <a:cubicBezTo>
                    <a:pt x="12778" y="1228"/>
                    <a:pt x="12869" y="1319"/>
                    <a:pt x="12869" y="1433"/>
                  </a:cubicBezTo>
                  <a:lnTo>
                    <a:pt x="12869" y="9435"/>
                  </a:lnTo>
                  <a:lnTo>
                    <a:pt x="11555" y="9435"/>
                  </a:lnTo>
                  <a:cubicBezTo>
                    <a:pt x="11443" y="9435"/>
                    <a:pt x="11350" y="9527"/>
                    <a:pt x="11350" y="9640"/>
                  </a:cubicBezTo>
                  <a:cubicBezTo>
                    <a:pt x="11350" y="9752"/>
                    <a:pt x="11443" y="9845"/>
                    <a:pt x="11555" y="9845"/>
                  </a:cubicBezTo>
                  <a:lnTo>
                    <a:pt x="13553" y="9845"/>
                  </a:lnTo>
                  <a:lnTo>
                    <a:pt x="13551" y="10048"/>
                  </a:lnTo>
                  <a:cubicBezTo>
                    <a:pt x="13551" y="10238"/>
                    <a:pt x="13399" y="10390"/>
                    <a:pt x="13211" y="10390"/>
                  </a:cubicBezTo>
                  <a:lnTo>
                    <a:pt x="750" y="10390"/>
                  </a:lnTo>
                  <a:cubicBezTo>
                    <a:pt x="562" y="10390"/>
                    <a:pt x="410" y="10236"/>
                    <a:pt x="410" y="10048"/>
                  </a:cubicBezTo>
                  <a:lnTo>
                    <a:pt x="410" y="9845"/>
                  </a:lnTo>
                  <a:lnTo>
                    <a:pt x="5325" y="9845"/>
                  </a:lnTo>
                  <a:cubicBezTo>
                    <a:pt x="5357" y="10003"/>
                    <a:pt x="5497" y="10117"/>
                    <a:pt x="5658" y="10117"/>
                  </a:cubicBezTo>
                  <a:lnTo>
                    <a:pt x="8303" y="10117"/>
                  </a:lnTo>
                  <a:cubicBezTo>
                    <a:pt x="8465" y="10117"/>
                    <a:pt x="8605" y="10003"/>
                    <a:pt x="8638" y="9845"/>
                  </a:cubicBezTo>
                  <a:lnTo>
                    <a:pt x="10601" y="9845"/>
                  </a:lnTo>
                  <a:cubicBezTo>
                    <a:pt x="10714" y="9845"/>
                    <a:pt x="10805" y="9752"/>
                    <a:pt x="10805" y="9640"/>
                  </a:cubicBezTo>
                  <a:cubicBezTo>
                    <a:pt x="10805" y="9527"/>
                    <a:pt x="10714" y="9435"/>
                    <a:pt x="10601" y="9435"/>
                  </a:cubicBezTo>
                  <a:lnTo>
                    <a:pt x="1092" y="9435"/>
                  </a:lnTo>
                  <a:lnTo>
                    <a:pt x="1092" y="1433"/>
                  </a:lnTo>
                  <a:cubicBezTo>
                    <a:pt x="1092" y="1321"/>
                    <a:pt x="1183" y="1228"/>
                    <a:pt x="1295" y="1228"/>
                  </a:cubicBezTo>
                  <a:lnTo>
                    <a:pt x="2765" y="1228"/>
                  </a:lnTo>
                  <a:lnTo>
                    <a:pt x="2560" y="1638"/>
                  </a:lnTo>
                  <a:lnTo>
                    <a:pt x="1842" y="1638"/>
                  </a:lnTo>
                  <a:cubicBezTo>
                    <a:pt x="1653" y="1638"/>
                    <a:pt x="1500" y="1790"/>
                    <a:pt x="1500" y="1978"/>
                  </a:cubicBezTo>
                  <a:lnTo>
                    <a:pt x="1500" y="3836"/>
                  </a:lnTo>
                  <a:cubicBezTo>
                    <a:pt x="1500" y="3950"/>
                    <a:pt x="1591" y="4041"/>
                    <a:pt x="1705" y="4041"/>
                  </a:cubicBezTo>
                  <a:cubicBezTo>
                    <a:pt x="1818" y="4041"/>
                    <a:pt x="1910" y="3950"/>
                    <a:pt x="1910" y="3836"/>
                  </a:cubicBezTo>
                  <a:lnTo>
                    <a:pt x="1910" y="2047"/>
                  </a:lnTo>
                  <a:lnTo>
                    <a:pt x="2483" y="2047"/>
                  </a:lnTo>
                  <a:lnTo>
                    <a:pt x="2483" y="2565"/>
                  </a:lnTo>
                  <a:cubicBezTo>
                    <a:pt x="2483" y="3025"/>
                    <a:pt x="2779" y="3434"/>
                    <a:pt x="3216" y="3576"/>
                  </a:cubicBezTo>
                  <a:cubicBezTo>
                    <a:pt x="3324" y="3611"/>
                    <a:pt x="3435" y="3628"/>
                    <a:pt x="3545" y="3628"/>
                  </a:cubicBezTo>
                  <a:cubicBezTo>
                    <a:pt x="3879" y="3628"/>
                    <a:pt x="4200" y="3471"/>
                    <a:pt x="4405" y="3190"/>
                  </a:cubicBezTo>
                  <a:cubicBezTo>
                    <a:pt x="4617" y="3482"/>
                    <a:pt x="4940" y="3628"/>
                    <a:pt x="5263" y="3628"/>
                  </a:cubicBezTo>
                  <a:cubicBezTo>
                    <a:pt x="5586" y="3628"/>
                    <a:pt x="5910" y="3482"/>
                    <a:pt x="6122" y="3190"/>
                  </a:cubicBezTo>
                  <a:cubicBezTo>
                    <a:pt x="6334" y="3482"/>
                    <a:pt x="6658" y="3628"/>
                    <a:pt x="6981" y="3628"/>
                  </a:cubicBezTo>
                  <a:cubicBezTo>
                    <a:pt x="7305" y="3628"/>
                    <a:pt x="7628" y="3482"/>
                    <a:pt x="7840" y="3190"/>
                  </a:cubicBezTo>
                  <a:cubicBezTo>
                    <a:pt x="8052" y="3482"/>
                    <a:pt x="8375" y="3628"/>
                    <a:pt x="8698" y="3628"/>
                  </a:cubicBezTo>
                  <a:cubicBezTo>
                    <a:pt x="9022" y="3628"/>
                    <a:pt x="9345" y="3482"/>
                    <a:pt x="9557" y="3190"/>
                  </a:cubicBezTo>
                  <a:cubicBezTo>
                    <a:pt x="9761" y="3471"/>
                    <a:pt x="10083" y="3628"/>
                    <a:pt x="10417" y="3628"/>
                  </a:cubicBezTo>
                  <a:cubicBezTo>
                    <a:pt x="10527" y="3628"/>
                    <a:pt x="10638" y="3611"/>
                    <a:pt x="10746" y="3576"/>
                  </a:cubicBezTo>
                  <a:cubicBezTo>
                    <a:pt x="11183" y="3434"/>
                    <a:pt x="11480" y="3025"/>
                    <a:pt x="11480" y="2565"/>
                  </a:cubicBezTo>
                  <a:lnTo>
                    <a:pt x="11480" y="2047"/>
                  </a:lnTo>
                  <a:lnTo>
                    <a:pt x="12052" y="2047"/>
                  </a:lnTo>
                  <a:lnTo>
                    <a:pt x="12052" y="8617"/>
                  </a:lnTo>
                  <a:lnTo>
                    <a:pt x="1909" y="8617"/>
                  </a:lnTo>
                  <a:lnTo>
                    <a:pt x="1909" y="4792"/>
                  </a:lnTo>
                  <a:cubicBezTo>
                    <a:pt x="1909" y="4678"/>
                    <a:pt x="1818" y="4587"/>
                    <a:pt x="1704" y="4587"/>
                  </a:cubicBezTo>
                  <a:cubicBezTo>
                    <a:pt x="1591" y="4587"/>
                    <a:pt x="1500" y="4678"/>
                    <a:pt x="1500" y="4792"/>
                  </a:cubicBezTo>
                  <a:lnTo>
                    <a:pt x="1500" y="8686"/>
                  </a:lnTo>
                  <a:cubicBezTo>
                    <a:pt x="1500" y="8874"/>
                    <a:pt x="1653" y="9026"/>
                    <a:pt x="1841" y="9026"/>
                  </a:cubicBezTo>
                  <a:lnTo>
                    <a:pt x="12120" y="9026"/>
                  </a:lnTo>
                  <a:cubicBezTo>
                    <a:pt x="12308" y="9026"/>
                    <a:pt x="12461" y="8874"/>
                    <a:pt x="12461" y="8686"/>
                  </a:cubicBezTo>
                  <a:lnTo>
                    <a:pt x="12461" y="1978"/>
                  </a:lnTo>
                  <a:cubicBezTo>
                    <a:pt x="12461" y="1790"/>
                    <a:pt x="12308" y="1638"/>
                    <a:pt x="12120" y="1638"/>
                  </a:cubicBezTo>
                  <a:lnTo>
                    <a:pt x="11401" y="1638"/>
                  </a:lnTo>
                  <a:lnTo>
                    <a:pt x="11196" y="1228"/>
                  </a:lnTo>
                  <a:close/>
                  <a:moveTo>
                    <a:pt x="3841" y="1"/>
                  </a:moveTo>
                  <a:cubicBezTo>
                    <a:pt x="3558" y="1"/>
                    <a:pt x="3297" y="162"/>
                    <a:pt x="3170" y="417"/>
                  </a:cubicBezTo>
                  <a:lnTo>
                    <a:pt x="2970" y="819"/>
                  </a:lnTo>
                  <a:lnTo>
                    <a:pt x="1297" y="819"/>
                  </a:lnTo>
                  <a:cubicBezTo>
                    <a:pt x="958" y="819"/>
                    <a:pt x="683" y="1094"/>
                    <a:pt x="683" y="1433"/>
                  </a:cubicBezTo>
                  <a:lnTo>
                    <a:pt x="683" y="9435"/>
                  </a:lnTo>
                  <a:lnTo>
                    <a:pt x="341" y="9435"/>
                  </a:lnTo>
                  <a:cubicBezTo>
                    <a:pt x="153" y="9436"/>
                    <a:pt x="1" y="9589"/>
                    <a:pt x="1" y="9776"/>
                  </a:cubicBezTo>
                  <a:lnTo>
                    <a:pt x="1" y="10048"/>
                  </a:lnTo>
                  <a:cubicBezTo>
                    <a:pt x="1" y="10463"/>
                    <a:pt x="337" y="10797"/>
                    <a:pt x="751" y="10799"/>
                  </a:cubicBezTo>
                  <a:lnTo>
                    <a:pt x="13211" y="10799"/>
                  </a:lnTo>
                  <a:cubicBezTo>
                    <a:pt x="13625" y="10797"/>
                    <a:pt x="13961" y="10463"/>
                    <a:pt x="13961" y="10048"/>
                  </a:cubicBezTo>
                  <a:lnTo>
                    <a:pt x="13961" y="9775"/>
                  </a:lnTo>
                  <a:cubicBezTo>
                    <a:pt x="13961" y="9587"/>
                    <a:pt x="13809" y="9435"/>
                    <a:pt x="13621" y="9435"/>
                  </a:cubicBezTo>
                  <a:lnTo>
                    <a:pt x="13279" y="9435"/>
                  </a:lnTo>
                  <a:lnTo>
                    <a:pt x="13279" y="1433"/>
                  </a:lnTo>
                  <a:cubicBezTo>
                    <a:pt x="13278" y="1094"/>
                    <a:pt x="13004" y="819"/>
                    <a:pt x="12666" y="819"/>
                  </a:cubicBezTo>
                  <a:lnTo>
                    <a:pt x="10993" y="819"/>
                  </a:lnTo>
                  <a:lnTo>
                    <a:pt x="10790" y="417"/>
                  </a:lnTo>
                  <a:cubicBezTo>
                    <a:pt x="10664" y="162"/>
                    <a:pt x="10405" y="1"/>
                    <a:pt x="10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0">
              <a:extLst>
                <a:ext uri="{FF2B5EF4-FFF2-40B4-BE49-F238E27FC236}">
                  <a16:creationId xmlns:a16="http://schemas.microsoft.com/office/drawing/2014/main" id="{7C002141-B5A6-6063-0B03-429A9F0B33E6}"/>
                </a:ext>
              </a:extLst>
            </p:cNvPr>
            <p:cNvSpPr/>
            <p:nvPr/>
          </p:nvSpPr>
          <p:spPr>
            <a:xfrm>
              <a:off x="1053150" y="2263250"/>
              <a:ext cx="124075" cy="63400"/>
            </a:xfrm>
            <a:custGeom>
              <a:avLst/>
              <a:gdLst/>
              <a:ahLst/>
              <a:cxnLst/>
              <a:rect l="l" t="t" r="r" b="b"/>
              <a:pathLst>
                <a:path w="4963" h="2536" extrusionOk="0">
                  <a:moveTo>
                    <a:pt x="4554" y="409"/>
                  </a:moveTo>
                  <a:lnTo>
                    <a:pt x="4554" y="2127"/>
                  </a:lnTo>
                  <a:lnTo>
                    <a:pt x="410" y="2127"/>
                  </a:lnTo>
                  <a:lnTo>
                    <a:pt x="410" y="409"/>
                  </a:lnTo>
                  <a:close/>
                  <a:moveTo>
                    <a:pt x="341" y="0"/>
                  </a:moveTo>
                  <a:cubicBezTo>
                    <a:pt x="153" y="0"/>
                    <a:pt x="1" y="153"/>
                    <a:pt x="1" y="340"/>
                  </a:cubicBezTo>
                  <a:lnTo>
                    <a:pt x="1" y="2194"/>
                  </a:lnTo>
                  <a:cubicBezTo>
                    <a:pt x="1" y="2384"/>
                    <a:pt x="153" y="2536"/>
                    <a:pt x="341" y="2536"/>
                  </a:cubicBezTo>
                  <a:lnTo>
                    <a:pt x="4623" y="2536"/>
                  </a:lnTo>
                  <a:cubicBezTo>
                    <a:pt x="4810" y="2536"/>
                    <a:pt x="4963" y="2382"/>
                    <a:pt x="4963" y="2194"/>
                  </a:cubicBezTo>
                  <a:lnTo>
                    <a:pt x="4963" y="340"/>
                  </a:lnTo>
                  <a:cubicBezTo>
                    <a:pt x="4963" y="153"/>
                    <a:pt x="4810" y="0"/>
                    <a:pt x="46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0">
              <a:extLst>
                <a:ext uri="{FF2B5EF4-FFF2-40B4-BE49-F238E27FC236}">
                  <a16:creationId xmlns:a16="http://schemas.microsoft.com/office/drawing/2014/main" id="{0B8527CD-AFEC-F6AE-8980-FF9254629957}"/>
                </a:ext>
              </a:extLst>
            </p:cNvPr>
            <p:cNvSpPr/>
            <p:nvPr/>
          </p:nvSpPr>
          <p:spPr>
            <a:xfrm>
              <a:off x="1134250" y="2357275"/>
              <a:ext cx="42975" cy="10275"/>
            </a:xfrm>
            <a:custGeom>
              <a:avLst/>
              <a:gdLst/>
              <a:ahLst/>
              <a:cxnLst/>
              <a:rect l="l" t="t" r="r" b="b"/>
              <a:pathLst>
                <a:path w="1719" h="411" extrusionOk="0">
                  <a:moveTo>
                    <a:pt x="205" y="1"/>
                  </a:moveTo>
                  <a:cubicBezTo>
                    <a:pt x="93" y="1"/>
                    <a:pt x="0" y="93"/>
                    <a:pt x="0" y="206"/>
                  </a:cubicBezTo>
                  <a:cubicBezTo>
                    <a:pt x="0" y="320"/>
                    <a:pt x="93" y="411"/>
                    <a:pt x="205" y="411"/>
                  </a:cubicBezTo>
                  <a:lnTo>
                    <a:pt x="1514" y="411"/>
                  </a:lnTo>
                  <a:cubicBezTo>
                    <a:pt x="1628" y="411"/>
                    <a:pt x="1719" y="320"/>
                    <a:pt x="1719" y="206"/>
                  </a:cubicBezTo>
                  <a:cubicBezTo>
                    <a:pt x="1719" y="93"/>
                    <a:pt x="1628" y="1"/>
                    <a:pt x="15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0">
              <a:extLst>
                <a:ext uri="{FF2B5EF4-FFF2-40B4-BE49-F238E27FC236}">
                  <a16:creationId xmlns:a16="http://schemas.microsoft.com/office/drawing/2014/main" id="{BA311D59-DFBB-00E8-F32F-ECDC82949A9F}"/>
                </a:ext>
              </a:extLst>
            </p:cNvPr>
            <p:cNvSpPr/>
            <p:nvPr/>
          </p:nvSpPr>
          <p:spPr>
            <a:xfrm>
              <a:off x="1053150" y="2357275"/>
              <a:ext cx="70900" cy="10275"/>
            </a:xfrm>
            <a:custGeom>
              <a:avLst/>
              <a:gdLst/>
              <a:ahLst/>
              <a:cxnLst/>
              <a:rect l="l" t="t" r="r" b="b"/>
              <a:pathLst>
                <a:path w="2836" h="411" extrusionOk="0">
                  <a:moveTo>
                    <a:pt x="205" y="1"/>
                  </a:moveTo>
                  <a:cubicBezTo>
                    <a:pt x="92" y="1"/>
                    <a:pt x="1" y="93"/>
                    <a:pt x="1" y="206"/>
                  </a:cubicBezTo>
                  <a:cubicBezTo>
                    <a:pt x="1" y="318"/>
                    <a:pt x="92" y="411"/>
                    <a:pt x="205" y="411"/>
                  </a:cubicBezTo>
                  <a:lnTo>
                    <a:pt x="2632" y="411"/>
                  </a:lnTo>
                  <a:cubicBezTo>
                    <a:pt x="2745" y="411"/>
                    <a:pt x="2836" y="318"/>
                    <a:pt x="2836" y="206"/>
                  </a:cubicBezTo>
                  <a:cubicBezTo>
                    <a:pt x="2836" y="93"/>
                    <a:pt x="2745" y="1"/>
                    <a:pt x="2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0">
              <a:extLst>
                <a:ext uri="{FF2B5EF4-FFF2-40B4-BE49-F238E27FC236}">
                  <a16:creationId xmlns:a16="http://schemas.microsoft.com/office/drawing/2014/main" id="{7BC6887E-555D-6B14-0ACC-F9479C1D211B}"/>
                </a:ext>
              </a:extLst>
            </p:cNvPr>
            <p:cNvSpPr/>
            <p:nvPr/>
          </p:nvSpPr>
          <p:spPr>
            <a:xfrm>
              <a:off x="1134250" y="2336850"/>
              <a:ext cx="42975" cy="10250"/>
            </a:xfrm>
            <a:custGeom>
              <a:avLst/>
              <a:gdLst/>
              <a:ahLst/>
              <a:cxnLst/>
              <a:rect l="l" t="t" r="r" b="b"/>
              <a:pathLst>
                <a:path w="1719" h="410" extrusionOk="0">
                  <a:moveTo>
                    <a:pt x="205" y="1"/>
                  </a:moveTo>
                  <a:cubicBezTo>
                    <a:pt x="93" y="1"/>
                    <a:pt x="0" y="92"/>
                    <a:pt x="0" y="206"/>
                  </a:cubicBezTo>
                  <a:cubicBezTo>
                    <a:pt x="0" y="318"/>
                    <a:pt x="93" y="409"/>
                    <a:pt x="205" y="409"/>
                  </a:cubicBezTo>
                  <a:lnTo>
                    <a:pt x="1514" y="409"/>
                  </a:lnTo>
                  <a:cubicBezTo>
                    <a:pt x="1628" y="409"/>
                    <a:pt x="1719" y="318"/>
                    <a:pt x="1719" y="206"/>
                  </a:cubicBezTo>
                  <a:cubicBezTo>
                    <a:pt x="1719" y="92"/>
                    <a:pt x="1628" y="1"/>
                    <a:pt x="15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0">
              <a:extLst>
                <a:ext uri="{FF2B5EF4-FFF2-40B4-BE49-F238E27FC236}">
                  <a16:creationId xmlns:a16="http://schemas.microsoft.com/office/drawing/2014/main" id="{5CA92154-60FF-6BDF-AF72-0414002D9154}"/>
                </a:ext>
              </a:extLst>
            </p:cNvPr>
            <p:cNvSpPr/>
            <p:nvPr/>
          </p:nvSpPr>
          <p:spPr>
            <a:xfrm>
              <a:off x="1053150" y="2336850"/>
              <a:ext cx="70900" cy="10250"/>
            </a:xfrm>
            <a:custGeom>
              <a:avLst/>
              <a:gdLst/>
              <a:ahLst/>
              <a:cxnLst/>
              <a:rect l="l" t="t" r="r" b="b"/>
              <a:pathLst>
                <a:path w="2836" h="410" extrusionOk="0">
                  <a:moveTo>
                    <a:pt x="205" y="1"/>
                  </a:moveTo>
                  <a:cubicBezTo>
                    <a:pt x="92" y="1"/>
                    <a:pt x="1" y="92"/>
                    <a:pt x="1" y="206"/>
                  </a:cubicBezTo>
                  <a:cubicBezTo>
                    <a:pt x="1" y="318"/>
                    <a:pt x="92" y="409"/>
                    <a:pt x="205" y="409"/>
                  </a:cubicBezTo>
                  <a:lnTo>
                    <a:pt x="2632" y="409"/>
                  </a:lnTo>
                  <a:cubicBezTo>
                    <a:pt x="2745" y="409"/>
                    <a:pt x="2836" y="318"/>
                    <a:pt x="2836" y="206"/>
                  </a:cubicBezTo>
                  <a:cubicBezTo>
                    <a:pt x="2836" y="92"/>
                    <a:pt x="2745" y="1"/>
                    <a:pt x="2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0">
              <a:extLst>
                <a:ext uri="{FF2B5EF4-FFF2-40B4-BE49-F238E27FC236}">
                  <a16:creationId xmlns:a16="http://schemas.microsoft.com/office/drawing/2014/main" id="{EDBF14C7-0EAD-6489-6D5C-E39F18A22F15}"/>
                </a:ext>
              </a:extLst>
            </p:cNvPr>
            <p:cNvSpPr/>
            <p:nvPr/>
          </p:nvSpPr>
          <p:spPr>
            <a:xfrm>
              <a:off x="1188100" y="2263250"/>
              <a:ext cx="98200" cy="63050"/>
            </a:xfrm>
            <a:custGeom>
              <a:avLst/>
              <a:gdLst/>
              <a:ahLst/>
              <a:cxnLst/>
              <a:rect l="l" t="t" r="r" b="b"/>
              <a:pathLst>
                <a:path w="3928" h="2522" extrusionOk="0">
                  <a:moveTo>
                    <a:pt x="3519" y="409"/>
                  </a:moveTo>
                  <a:lnTo>
                    <a:pt x="3519" y="2113"/>
                  </a:lnTo>
                  <a:lnTo>
                    <a:pt x="411" y="2113"/>
                  </a:lnTo>
                  <a:lnTo>
                    <a:pt x="411" y="409"/>
                  </a:lnTo>
                  <a:close/>
                  <a:moveTo>
                    <a:pt x="342" y="0"/>
                  </a:moveTo>
                  <a:cubicBezTo>
                    <a:pt x="154" y="0"/>
                    <a:pt x="2" y="153"/>
                    <a:pt x="0" y="340"/>
                  </a:cubicBezTo>
                  <a:lnTo>
                    <a:pt x="0" y="2181"/>
                  </a:lnTo>
                  <a:cubicBezTo>
                    <a:pt x="2" y="2369"/>
                    <a:pt x="154" y="2522"/>
                    <a:pt x="342" y="2522"/>
                  </a:cubicBezTo>
                  <a:lnTo>
                    <a:pt x="3587" y="2522"/>
                  </a:lnTo>
                  <a:cubicBezTo>
                    <a:pt x="3775" y="2522"/>
                    <a:pt x="3927" y="2369"/>
                    <a:pt x="3927" y="2181"/>
                  </a:cubicBezTo>
                  <a:lnTo>
                    <a:pt x="3927" y="340"/>
                  </a:lnTo>
                  <a:cubicBezTo>
                    <a:pt x="3927" y="153"/>
                    <a:pt x="3775" y="0"/>
                    <a:pt x="3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0">
              <a:extLst>
                <a:ext uri="{FF2B5EF4-FFF2-40B4-BE49-F238E27FC236}">
                  <a16:creationId xmlns:a16="http://schemas.microsoft.com/office/drawing/2014/main" id="{6FA2D4EE-14F0-1234-67A3-0E5D480F3D3F}"/>
                </a:ext>
              </a:extLst>
            </p:cNvPr>
            <p:cNvSpPr/>
            <p:nvPr/>
          </p:nvSpPr>
          <p:spPr>
            <a:xfrm>
              <a:off x="1188100" y="2336500"/>
              <a:ext cx="98200" cy="30700"/>
            </a:xfrm>
            <a:custGeom>
              <a:avLst/>
              <a:gdLst/>
              <a:ahLst/>
              <a:cxnLst/>
              <a:rect l="l" t="t" r="r" b="b"/>
              <a:pathLst>
                <a:path w="3928" h="1228" extrusionOk="0">
                  <a:moveTo>
                    <a:pt x="3519" y="409"/>
                  </a:moveTo>
                  <a:lnTo>
                    <a:pt x="3519" y="819"/>
                  </a:lnTo>
                  <a:lnTo>
                    <a:pt x="411" y="819"/>
                  </a:lnTo>
                  <a:lnTo>
                    <a:pt x="411" y="409"/>
                  </a:lnTo>
                  <a:close/>
                  <a:moveTo>
                    <a:pt x="342" y="0"/>
                  </a:moveTo>
                  <a:cubicBezTo>
                    <a:pt x="154" y="2"/>
                    <a:pt x="2" y="154"/>
                    <a:pt x="0" y="342"/>
                  </a:cubicBezTo>
                  <a:lnTo>
                    <a:pt x="0" y="887"/>
                  </a:lnTo>
                  <a:cubicBezTo>
                    <a:pt x="2" y="1075"/>
                    <a:pt x="154" y="1228"/>
                    <a:pt x="342" y="1228"/>
                  </a:cubicBezTo>
                  <a:lnTo>
                    <a:pt x="3587" y="1228"/>
                  </a:lnTo>
                  <a:cubicBezTo>
                    <a:pt x="3775" y="1228"/>
                    <a:pt x="3927" y="1075"/>
                    <a:pt x="3927" y="887"/>
                  </a:cubicBezTo>
                  <a:lnTo>
                    <a:pt x="3927" y="342"/>
                  </a:lnTo>
                  <a:cubicBezTo>
                    <a:pt x="3927" y="154"/>
                    <a:pt x="3775" y="2"/>
                    <a:pt x="3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" name="Google Shape;432;p50">
            <a:extLst>
              <a:ext uri="{FF2B5EF4-FFF2-40B4-BE49-F238E27FC236}">
                <a16:creationId xmlns:a16="http://schemas.microsoft.com/office/drawing/2014/main" id="{90338522-C77E-BB85-6221-66AC4D590EFF}"/>
              </a:ext>
            </a:extLst>
          </p:cNvPr>
          <p:cNvGrpSpPr/>
          <p:nvPr/>
        </p:nvGrpSpPr>
        <p:grpSpPr>
          <a:xfrm>
            <a:off x="4844699" y="1677227"/>
            <a:ext cx="473084" cy="523814"/>
            <a:chOff x="6292600" y="2122825"/>
            <a:chExt cx="315200" cy="349000"/>
          </a:xfrm>
        </p:grpSpPr>
        <p:sp>
          <p:nvSpPr>
            <p:cNvPr id="433" name="Google Shape;433;p50">
              <a:extLst>
                <a:ext uri="{FF2B5EF4-FFF2-40B4-BE49-F238E27FC236}">
                  <a16:creationId xmlns:a16="http://schemas.microsoft.com/office/drawing/2014/main" id="{1EE79974-5F3C-C291-3A1C-53FA775D5BE5}"/>
                </a:ext>
              </a:extLst>
            </p:cNvPr>
            <p:cNvSpPr/>
            <p:nvPr/>
          </p:nvSpPr>
          <p:spPr>
            <a:xfrm>
              <a:off x="6334375" y="2202100"/>
              <a:ext cx="51325" cy="102425"/>
            </a:xfrm>
            <a:custGeom>
              <a:avLst/>
              <a:gdLst/>
              <a:ahLst/>
              <a:cxnLst/>
              <a:rect l="l" t="t" r="r" b="b"/>
              <a:pathLst>
                <a:path w="2053" h="4097" extrusionOk="0">
                  <a:moveTo>
                    <a:pt x="787" y="840"/>
                  </a:moveTo>
                  <a:lnTo>
                    <a:pt x="787" y="1593"/>
                  </a:lnTo>
                  <a:cubicBezTo>
                    <a:pt x="728" y="1562"/>
                    <a:pt x="673" y="1526"/>
                    <a:pt x="620" y="1487"/>
                  </a:cubicBezTo>
                  <a:lnTo>
                    <a:pt x="619" y="1487"/>
                  </a:lnTo>
                  <a:cubicBezTo>
                    <a:pt x="539" y="1422"/>
                    <a:pt x="505" y="1300"/>
                    <a:pt x="530" y="1165"/>
                  </a:cubicBezTo>
                  <a:cubicBezTo>
                    <a:pt x="553" y="1044"/>
                    <a:pt x="633" y="900"/>
                    <a:pt x="787" y="840"/>
                  </a:cubicBezTo>
                  <a:close/>
                  <a:moveTo>
                    <a:pt x="1195" y="2210"/>
                  </a:moveTo>
                  <a:lnTo>
                    <a:pt x="1238" y="2226"/>
                  </a:lnTo>
                  <a:cubicBezTo>
                    <a:pt x="1611" y="2358"/>
                    <a:pt x="1588" y="2678"/>
                    <a:pt x="1573" y="2774"/>
                  </a:cubicBezTo>
                  <a:lnTo>
                    <a:pt x="1573" y="2772"/>
                  </a:lnTo>
                  <a:cubicBezTo>
                    <a:pt x="1541" y="2957"/>
                    <a:pt x="1413" y="3154"/>
                    <a:pt x="1195" y="3232"/>
                  </a:cubicBezTo>
                  <a:lnTo>
                    <a:pt x="1195" y="2210"/>
                  </a:lnTo>
                  <a:close/>
                  <a:moveTo>
                    <a:pt x="992" y="0"/>
                  </a:moveTo>
                  <a:cubicBezTo>
                    <a:pt x="878" y="0"/>
                    <a:pt x="787" y="91"/>
                    <a:pt x="787" y="204"/>
                  </a:cubicBezTo>
                  <a:lnTo>
                    <a:pt x="787" y="414"/>
                  </a:lnTo>
                  <a:cubicBezTo>
                    <a:pt x="757" y="422"/>
                    <a:pt x="727" y="429"/>
                    <a:pt x="696" y="439"/>
                  </a:cubicBezTo>
                  <a:cubicBezTo>
                    <a:pt x="405" y="526"/>
                    <a:pt x="187" y="775"/>
                    <a:pt x="129" y="1088"/>
                  </a:cubicBezTo>
                  <a:cubicBezTo>
                    <a:pt x="75" y="1373"/>
                    <a:pt x="166" y="1649"/>
                    <a:pt x="367" y="1807"/>
                  </a:cubicBezTo>
                  <a:cubicBezTo>
                    <a:pt x="473" y="1891"/>
                    <a:pt x="606" y="1968"/>
                    <a:pt x="787" y="2048"/>
                  </a:cubicBezTo>
                  <a:lnTo>
                    <a:pt x="787" y="3263"/>
                  </a:lnTo>
                  <a:cubicBezTo>
                    <a:pt x="632" y="3252"/>
                    <a:pt x="522" y="3214"/>
                    <a:pt x="345" y="3097"/>
                  </a:cubicBezTo>
                  <a:cubicBezTo>
                    <a:pt x="311" y="3074"/>
                    <a:pt x="272" y="3064"/>
                    <a:pt x="234" y="3064"/>
                  </a:cubicBezTo>
                  <a:cubicBezTo>
                    <a:pt x="167" y="3064"/>
                    <a:pt x="102" y="3096"/>
                    <a:pt x="62" y="3157"/>
                  </a:cubicBezTo>
                  <a:cubicBezTo>
                    <a:pt x="1" y="3251"/>
                    <a:pt x="26" y="3377"/>
                    <a:pt x="122" y="3440"/>
                  </a:cubicBezTo>
                  <a:cubicBezTo>
                    <a:pt x="381" y="3609"/>
                    <a:pt x="559" y="3661"/>
                    <a:pt x="787" y="3673"/>
                  </a:cubicBezTo>
                  <a:lnTo>
                    <a:pt x="787" y="3891"/>
                  </a:lnTo>
                  <a:cubicBezTo>
                    <a:pt x="787" y="4004"/>
                    <a:pt x="878" y="4096"/>
                    <a:pt x="992" y="4096"/>
                  </a:cubicBezTo>
                  <a:cubicBezTo>
                    <a:pt x="1104" y="4096"/>
                    <a:pt x="1197" y="4004"/>
                    <a:pt x="1197" y="3891"/>
                  </a:cubicBezTo>
                  <a:lnTo>
                    <a:pt x="1197" y="3656"/>
                  </a:lnTo>
                  <a:cubicBezTo>
                    <a:pt x="1652" y="3567"/>
                    <a:pt x="1919" y="3191"/>
                    <a:pt x="1977" y="2839"/>
                  </a:cubicBezTo>
                  <a:cubicBezTo>
                    <a:pt x="2052" y="2388"/>
                    <a:pt x="1816" y="1995"/>
                    <a:pt x="1375" y="1838"/>
                  </a:cubicBezTo>
                  <a:lnTo>
                    <a:pt x="1373" y="1840"/>
                  </a:lnTo>
                  <a:cubicBezTo>
                    <a:pt x="1315" y="1818"/>
                    <a:pt x="1255" y="1797"/>
                    <a:pt x="1195" y="1774"/>
                  </a:cubicBezTo>
                  <a:lnTo>
                    <a:pt x="1195" y="816"/>
                  </a:lnTo>
                  <a:cubicBezTo>
                    <a:pt x="1286" y="837"/>
                    <a:pt x="1370" y="877"/>
                    <a:pt x="1443" y="936"/>
                  </a:cubicBezTo>
                  <a:cubicBezTo>
                    <a:pt x="1482" y="971"/>
                    <a:pt x="1532" y="988"/>
                    <a:pt x="1581" y="988"/>
                  </a:cubicBezTo>
                  <a:cubicBezTo>
                    <a:pt x="1637" y="988"/>
                    <a:pt x="1692" y="966"/>
                    <a:pt x="1732" y="921"/>
                  </a:cubicBezTo>
                  <a:cubicBezTo>
                    <a:pt x="1809" y="839"/>
                    <a:pt x="1802" y="709"/>
                    <a:pt x="1719" y="632"/>
                  </a:cubicBezTo>
                  <a:cubicBezTo>
                    <a:pt x="1570" y="508"/>
                    <a:pt x="1389" y="427"/>
                    <a:pt x="1197" y="399"/>
                  </a:cubicBezTo>
                  <a:lnTo>
                    <a:pt x="1197" y="204"/>
                  </a:lnTo>
                  <a:cubicBezTo>
                    <a:pt x="1197" y="91"/>
                    <a:pt x="1104" y="0"/>
                    <a:pt x="9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0">
              <a:extLst>
                <a:ext uri="{FF2B5EF4-FFF2-40B4-BE49-F238E27FC236}">
                  <a16:creationId xmlns:a16="http://schemas.microsoft.com/office/drawing/2014/main" id="{5710B3BF-B5C1-EB3C-C28F-9096D406F702}"/>
                </a:ext>
              </a:extLst>
            </p:cNvPr>
            <p:cNvSpPr/>
            <p:nvPr/>
          </p:nvSpPr>
          <p:spPr>
            <a:xfrm>
              <a:off x="6395225" y="2283000"/>
              <a:ext cx="33050" cy="10250"/>
            </a:xfrm>
            <a:custGeom>
              <a:avLst/>
              <a:gdLst/>
              <a:ahLst/>
              <a:cxnLst/>
              <a:rect l="l" t="t" r="r" b="b"/>
              <a:pathLst>
                <a:path w="1322" h="410" extrusionOk="0">
                  <a:moveTo>
                    <a:pt x="204" y="0"/>
                  </a:moveTo>
                  <a:cubicBezTo>
                    <a:pt x="91" y="0"/>
                    <a:pt x="0" y="92"/>
                    <a:pt x="0" y="205"/>
                  </a:cubicBezTo>
                  <a:cubicBezTo>
                    <a:pt x="0" y="318"/>
                    <a:pt x="91" y="409"/>
                    <a:pt x="204" y="409"/>
                  </a:cubicBezTo>
                  <a:lnTo>
                    <a:pt x="1118" y="409"/>
                  </a:lnTo>
                  <a:cubicBezTo>
                    <a:pt x="1230" y="409"/>
                    <a:pt x="1321" y="318"/>
                    <a:pt x="1321" y="205"/>
                  </a:cubicBezTo>
                  <a:cubicBezTo>
                    <a:pt x="1321" y="92"/>
                    <a:pt x="1230" y="0"/>
                    <a:pt x="1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0">
              <a:extLst>
                <a:ext uri="{FF2B5EF4-FFF2-40B4-BE49-F238E27FC236}">
                  <a16:creationId xmlns:a16="http://schemas.microsoft.com/office/drawing/2014/main" id="{7AE81227-D9E3-C4CF-9B6D-674CFD91D2E0}"/>
                </a:ext>
              </a:extLst>
            </p:cNvPr>
            <p:cNvSpPr/>
            <p:nvPr/>
          </p:nvSpPr>
          <p:spPr>
            <a:xfrm>
              <a:off x="6395225" y="2262525"/>
              <a:ext cx="46725" cy="10275"/>
            </a:xfrm>
            <a:custGeom>
              <a:avLst/>
              <a:gdLst/>
              <a:ahLst/>
              <a:cxnLst/>
              <a:rect l="l" t="t" r="r" b="b"/>
              <a:pathLst>
                <a:path w="1869" h="411" extrusionOk="0">
                  <a:moveTo>
                    <a:pt x="204" y="1"/>
                  </a:moveTo>
                  <a:cubicBezTo>
                    <a:pt x="91" y="1"/>
                    <a:pt x="0" y="93"/>
                    <a:pt x="0" y="206"/>
                  </a:cubicBezTo>
                  <a:cubicBezTo>
                    <a:pt x="0" y="320"/>
                    <a:pt x="91" y="411"/>
                    <a:pt x="204" y="411"/>
                  </a:cubicBezTo>
                  <a:lnTo>
                    <a:pt x="1663" y="411"/>
                  </a:lnTo>
                  <a:cubicBezTo>
                    <a:pt x="1777" y="411"/>
                    <a:pt x="1868" y="320"/>
                    <a:pt x="1868" y="206"/>
                  </a:cubicBezTo>
                  <a:cubicBezTo>
                    <a:pt x="1868" y="93"/>
                    <a:pt x="1777" y="1"/>
                    <a:pt x="1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0">
              <a:extLst>
                <a:ext uri="{FF2B5EF4-FFF2-40B4-BE49-F238E27FC236}">
                  <a16:creationId xmlns:a16="http://schemas.microsoft.com/office/drawing/2014/main" id="{E65A824B-7FEC-8D2D-6794-D07BD5BCFB8E}"/>
                </a:ext>
              </a:extLst>
            </p:cNvPr>
            <p:cNvSpPr/>
            <p:nvPr/>
          </p:nvSpPr>
          <p:spPr>
            <a:xfrm>
              <a:off x="6395225" y="2242100"/>
              <a:ext cx="60300" cy="10250"/>
            </a:xfrm>
            <a:custGeom>
              <a:avLst/>
              <a:gdLst/>
              <a:ahLst/>
              <a:cxnLst/>
              <a:rect l="l" t="t" r="r" b="b"/>
              <a:pathLst>
                <a:path w="2412" h="410" extrusionOk="0">
                  <a:moveTo>
                    <a:pt x="204" y="0"/>
                  </a:moveTo>
                  <a:cubicBezTo>
                    <a:pt x="91" y="0"/>
                    <a:pt x="0" y="92"/>
                    <a:pt x="0" y="205"/>
                  </a:cubicBezTo>
                  <a:cubicBezTo>
                    <a:pt x="0" y="318"/>
                    <a:pt x="91" y="409"/>
                    <a:pt x="204" y="409"/>
                  </a:cubicBezTo>
                  <a:lnTo>
                    <a:pt x="2208" y="409"/>
                  </a:lnTo>
                  <a:cubicBezTo>
                    <a:pt x="2321" y="409"/>
                    <a:pt x="2412" y="318"/>
                    <a:pt x="2412" y="205"/>
                  </a:cubicBezTo>
                  <a:cubicBezTo>
                    <a:pt x="2412" y="92"/>
                    <a:pt x="2321" y="0"/>
                    <a:pt x="2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0">
              <a:extLst>
                <a:ext uri="{FF2B5EF4-FFF2-40B4-BE49-F238E27FC236}">
                  <a16:creationId xmlns:a16="http://schemas.microsoft.com/office/drawing/2014/main" id="{4E99E2FC-1321-E0C5-3780-6D5BA393C270}"/>
                </a:ext>
              </a:extLst>
            </p:cNvPr>
            <p:cNvSpPr/>
            <p:nvPr/>
          </p:nvSpPr>
          <p:spPr>
            <a:xfrm>
              <a:off x="6395225" y="2221625"/>
              <a:ext cx="87600" cy="10275"/>
            </a:xfrm>
            <a:custGeom>
              <a:avLst/>
              <a:gdLst/>
              <a:ahLst/>
              <a:cxnLst/>
              <a:rect l="l" t="t" r="r" b="b"/>
              <a:pathLst>
                <a:path w="3504" h="411" extrusionOk="0">
                  <a:moveTo>
                    <a:pt x="204" y="1"/>
                  </a:moveTo>
                  <a:cubicBezTo>
                    <a:pt x="91" y="1"/>
                    <a:pt x="0" y="93"/>
                    <a:pt x="0" y="206"/>
                  </a:cubicBezTo>
                  <a:cubicBezTo>
                    <a:pt x="0" y="320"/>
                    <a:pt x="91" y="411"/>
                    <a:pt x="204" y="411"/>
                  </a:cubicBezTo>
                  <a:lnTo>
                    <a:pt x="3299" y="411"/>
                  </a:lnTo>
                  <a:cubicBezTo>
                    <a:pt x="3411" y="411"/>
                    <a:pt x="3504" y="320"/>
                    <a:pt x="3504" y="206"/>
                  </a:cubicBezTo>
                  <a:cubicBezTo>
                    <a:pt x="3504" y="93"/>
                    <a:pt x="3411" y="1"/>
                    <a:pt x="3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0">
              <a:extLst>
                <a:ext uri="{FF2B5EF4-FFF2-40B4-BE49-F238E27FC236}">
                  <a16:creationId xmlns:a16="http://schemas.microsoft.com/office/drawing/2014/main" id="{E23F4EC4-3AAA-04C6-51D3-3E5F6F03A187}"/>
                </a:ext>
              </a:extLst>
            </p:cNvPr>
            <p:cNvSpPr/>
            <p:nvPr/>
          </p:nvSpPr>
          <p:spPr>
            <a:xfrm>
              <a:off x="6292600" y="2122825"/>
              <a:ext cx="315200" cy="349000"/>
            </a:xfrm>
            <a:custGeom>
              <a:avLst/>
              <a:gdLst/>
              <a:ahLst/>
              <a:cxnLst/>
              <a:rect l="l" t="t" r="r" b="b"/>
              <a:pathLst>
                <a:path w="12608" h="13960" extrusionOk="0">
                  <a:moveTo>
                    <a:pt x="3628" y="818"/>
                  </a:moveTo>
                  <a:lnTo>
                    <a:pt x="3628" y="1228"/>
                  </a:lnTo>
                  <a:lnTo>
                    <a:pt x="2372" y="1226"/>
                  </a:lnTo>
                  <a:lnTo>
                    <a:pt x="2372" y="1023"/>
                  </a:lnTo>
                  <a:cubicBezTo>
                    <a:pt x="2374" y="909"/>
                    <a:pt x="2465" y="818"/>
                    <a:pt x="2577" y="818"/>
                  </a:cubicBezTo>
                  <a:close/>
                  <a:moveTo>
                    <a:pt x="5304" y="409"/>
                  </a:moveTo>
                  <a:cubicBezTo>
                    <a:pt x="5342" y="409"/>
                    <a:pt x="5372" y="439"/>
                    <a:pt x="5372" y="477"/>
                  </a:cubicBezTo>
                  <a:lnTo>
                    <a:pt x="5372" y="2385"/>
                  </a:lnTo>
                  <a:cubicBezTo>
                    <a:pt x="5372" y="2424"/>
                    <a:pt x="5342" y="2454"/>
                    <a:pt x="5304" y="2454"/>
                  </a:cubicBezTo>
                  <a:lnTo>
                    <a:pt x="4105" y="2454"/>
                  </a:lnTo>
                  <a:cubicBezTo>
                    <a:pt x="4067" y="2454"/>
                    <a:pt x="4037" y="2424"/>
                    <a:pt x="4037" y="2385"/>
                  </a:cubicBezTo>
                  <a:lnTo>
                    <a:pt x="4037" y="477"/>
                  </a:lnTo>
                  <a:cubicBezTo>
                    <a:pt x="4037" y="439"/>
                    <a:pt x="4067" y="409"/>
                    <a:pt x="4105" y="409"/>
                  </a:cubicBezTo>
                  <a:close/>
                  <a:moveTo>
                    <a:pt x="11789" y="4459"/>
                  </a:moveTo>
                  <a:cubicBezTo>
                    <a:pt x="11804" y="4459"/>
                    <a:pt x="11820" y="4467"/>
                    <a:pt x="11835" y="4484"/>
                  </a:cubicBezTo>
                  <a:lnTo>
                    <a:pt x="12125" y="4774"/>
                  </a:lnTo>
                  <a:cubicBezTo>
                    <a:pt x="12130" y="4779"/>
                    <a:pt x="12172" y="4823"/>
                    <a:pt x="12134" y="4860"/>
                  </a:cubicBezTo>
                  <a:lnTo>
                    <a:pt x="11788" y="5207"/>
                  </a:lnTo>
                  <a:lnTo>
                    <a:pt x="11402" y="4821"/>
                  </a:lnTo>
                  <a:lnTo>
                    <a:pt x="11749" y="4475"/>
                  </a:lnTo>
                  <a:cubicBezTo>
                    <a:pt x="11763" y="4464"/>
                    <a:pt x="11776" y="4459"/>
                    <a:pt x="11789" y="4459"/>
                  </a:cubicBezTo>
                  <a:close/>
                  <a:moveTo>
                    <a:pt x="6832" y="818"/>
                  </a:moveTo>
                  <a:cubicBezTo>
                    <a:pt x="6945" y="818"/>
                    <a:pt x="7037" y="909"/>
                    <a:pt x="7037" y="1021"/>
                  </a:cubicBezTo>
                  <a:lnTo>
                    <a:pt x="7035" y="1023"/>
                  </a:lnTo>
                  <a:lnTo>
                    <a:pt x="7035" y="1431"/>
                  </a:lnTo>
                  <a:cubicBezTo>
                    <a:pt x="7035" y="1545"/>
                    <a:pt x="7128" y="1636"/>
                    <a:pt x="7240" y="1636"/>
                  </a:cubicBezTo>
                  <a:lnTo>
                    <a:pt x="8522" y="1636"/>
                  </a:lnTo>
                  <a:cubicBezTo>
                    <a:pt x="8785" y="1636"/>
                    <a:pt x="8999" y="1850"/>
                    <a:pt x="8999" y="2113"/>
                  </a:cubicBezTo>
                  <a:lnTo>
                    <a:pt x="8999" y="6070"/>
                  </a:lnTo>
                  <a:lnTo>
                    <a:pt x="8590" y="6479"/>
                  </a:lnTo>
                  <a:lnTo>
                    <a:pt x="8590" y="2385"/>
                  </a:lnTo>
                  <a:cubicBezTo>
                    <a:pt x="8589" y="2197"/>
                    <a:pt x="8436" y="2045"/>
                    <a:pt x="8248" y="2045"/>
                  </a:cubicBezTo>
                  <a:lnTo>
                    <a:pt x="5781" y="2045"/>
                  </a:lnTo>
                  <a:lnTo>
                    <a:pt x="5781" y="1636"/>
                  </a:lnTo>
                  <a:lnTo>
                    <a:pt x="6286" y="1636"/>
                  </a:lnTo>
                  <a:cubicBezTo>
                    <a:pt x="6399" y="1636"/>
                    <a:pt x="6491" y="1544"/>
                    <a:pt x="6491" y="1431"/>
                  </a:cubicBezTo>
                  <a:cubicBezTo>
                    <a:pt x="6491" y="1317"/>
                    <a:pt x="6399" y="1226"/>
                    <a:pt x="6286" y="1226"/>
                  </a:cubicBezTo>
                  <a:lnTo>
                    <a:pt x="5782" y="1226"/>
                  </a:lnTo>
                  <a:lnTo>
                    <a:pt x="5782" y="818"/>
                  </a:lnTo>
                  <a:close/>
                  <a:moveTo>
                    <a:pt x="10824" y="4902"/>
                  </a:moveTo>
                  <a:cubicBezTo>
                    <a:pt x="10872" y="4902"/>
                    <a:pt x="10920" y="4923"/>
                    <a:pt x="10968" y="4967"/>
                  </a:cubicBezTo>
                  <a:lnTo>
                    <a:pt x="11643" y="5641"/>
                  </a:lnTo>
                  <a:cubicBezTo>
                    <a:pt x="11727" y="5733"/>
                    <a:pt x="11729" y="5826"/>
                    <a:pt x="11653" y="5920"/>
                  </a:cubicBezTo>
                  <a:lnTo>
                    <a:pt x="9300" y="8273"/>
                  </a:lnTo>
                  <a:lnTo>
                    <a:pt x="8337" y="7309"/>
                  </a:lnTo>
                  <a:lnTo>
                    <a:pt x="10689" y="4957"/>
                  </a:lnTo>
                  <a:cubicBezTo>
                    <a:pt x="10734" y="4920"/>
                    <a:pt x="10779" y="4902"/>
                    <a:pt x="10824" y="4902"/>
                  </a:cubicBezTo>
                  <a:close/>
                  <a:moveTo>
                    <a:pt x="8047" y="7599"/>
                  </a:moveTo>
                  <a:lnTo>
                    <a:pt x="9011" y="8563"/>
                  </a:lnTo>
                  <a:lnTo>
                    <a:pt x="8741" y="8834"/>
                  </a:lnTo>
                  <a:lnTo>
                    <a:pt x="7777" y="7870"/>
                  </a:lnTo>
                  <a:lnTo>
                    <a:pt x="8047" y="7599"/>
                  </a:lnTo>
                  <a:close/>
                  <a:moveTo>
                    <a:pt x="7488" y="8159"/>
                  </a:moveTo>
                  <a:lnTo>
                    <a:pt x="8452" y="9123"/>
                  </a:lnTo>
                  <a:lnTo>
                    <a:pt x="7353" y="10222"/>
                  </a:lnTo>
                  <a:lnTo>
                    <a:pt x="6389" y="9256"/>
                  </a:lnTo>
                  <a:lnTo>
                    <a:pt x="7488" y="8159"/>
                  </a:lnTo>
                  <a:close/>
                  <a:moveTo>
                    <a:pt x="6184" y="9631"/>
                  </a:moveTo>
                  <a:lnTo>
                    <a:pt x="6978" y="10425"/>
                  </a:lnTo>
                  <a:lnTo>
                    <a:pt x="6551" y="10576"/>
                  </a:lnTo>
                  <a:lnTo>
                    <a:pt x="6033" y="10058"/>
                  </a:lnTo>
                  <a:lnTo>
                    <a:pt x="6184" y="9631"/>
                  </a:lnTo>
                  <a:close/>
                  <a:moveTo>
                    <a:pt x="5883" y="10485"/>
                  </a:moveTo>
                  <a:lnTo>
                    <a:pt x="6124" y="10727"/>
                  </a:lnTo>
                  <a:lnTo>
                    <a:pt x="5751" y="10860"/>
                  </a:lnTo>
                  <a:lnTo>
                    <a:pt x="5883" y="10485"/>
                  </a:lnTo>
                  <a:close/>
                  <a:moveTo>
                    <a:pt x="8180" y="2454"/>
                  </a:moveTo>
                  <a:lnTo>
                    <a:pt x="8180" y="6872"/>
                  </a:lnTo>
                  <a:cubicBezTo>
                    <a:pt x="8180" y="6876"/>
                    <a:pt x="8180" y="6882"/>
                    <a:pt x="8180" y="6886"/>
                  </a:cubicBezTo>
                  <a:lnTo>
                    <a:pt x="5955" y="9113"/>
                  </a:lnTo>
                  <a:cubicBezTo>
                    <a:pt x="5933" y="9134"/>
                    <a:pt x="5916" y="9160"/>
                    <a:pt x="5906" y="9189"/>
                  </a:cubicBezTo>
                  <a:lnTo>
                    <a:pt x="5317" y="10858"/>
                  </a:lnTo>
                  <a:cubicBezTo>
                    <a:pt x="5273" y="10982"/>
                    <a:pt x="5304" y="11120"/>
                    <a:pt x="5396" y="11213"/>
                  </a:cubicBezTo>
                  <a:cubicBezTo>
                    <a:pt x="5473" y="11279"/>
                    <a:pt x="5554" y="11312"/>
                    <a:pt x="5638" y="11312"/>
                  </a:cubicBezTo>
                  <a:cubicBezTo>
                    <a:pt x="5675" y="11312"/>
                    <a:pt x="5712" y="11306"/>
                    <a:pt x="5751" y="11292"/>
                  </a:cubicBezTo>
                  <a:lnTo>
                    <a:pt x="7420" y="10703"/>
                  </a:lnTo>
                  <a:cubicBezTo>
                    <a:pt x="7450" y="10693"/>
                    <a:pt x="7475" y="10676"/>
                    <a:pt x="7496" y="10655"/>
                  </a:cubicBezTo>
                  <a:lnTo>
                    <a:pt x="8180" y="9971"/>
                  </a:lnTo>
                  <a:lnTo>
                    <a:pt x="8180" y="11915"/>
                  </a:lnTo>
                  <a:lnTo>
                    <a:pt x="1228" y="11915"/>
                  </a:lnTo>
                  <a:lnTo>
                    <a:pt x="1228" y="2454"/>
                  </a:lnTo>
                  <a:lnTo>
                    <a:pt x="3632" y="2454"/>
                  </a:lnTo>
                  <a:cubicBezTo>
                    <a:pt x="3666" y="2688"/>
                    <a:pt x="3867" y="2862"/>
                    <a:pt x="4104" y="2864"/>
                  </a:cubicBezTo>
                  <a:lnTo>
                    <a:pt x="5304" y="2864"/>
                  </a:lnTo>
                  <a:cubicBezTo>
                    <a:pt x="5542" y="2862"/>
                    <a:pt x="5742" y="2688"/>
                    <a:pt x="5775" y="2454"/>
                  </a:cubicBezTo>
                  <a:close/>
                  <a:moveTo>
                    <a:pt x="8180" y="12323"/>
                  </a:moveTo>
                  <a:lnTo>
                    <a:pt x="8180" y="12733"/>
                  </a:lnTo>
                  <a:lnTo>
                    <a:pt x="1228" y="12733"/>
                  </a:lnTo>
                  <a:lnTo>
                    <a:pt x="1228" y="12323"/>
                  </a:lnTo>
                  <a:close/>
                  <a:moveTo>
                    <a:pt x="4105" y="0"/>
                  </a:moveTo>
                  <a:cubicBezTo>
                    <a:pt x="3867" y="0"/>
                    <a:pt x="3666" y="174"/>
                    <a:pt x="3632" y="409"/>
                  </a:cubicBezTo>
                  <a:lnTo>
                    <a:pt x="2577" y="409"/>
                  </a:lnTo>
                  <a:cubicBezTo>
                    <a:pt x="2238" y="409"/>
                    <a:pt x="1965" y="684"/>
                    <a:pt x="1964" y="1023"/>
                  </a:cubicBezTo>
                  <a:lnTo>
                    <a:pt x="1964" y="1228"/>
                  </a:lnTo>
                  <a:lnTo>
                    <a:pt x="887" y="1228"/>
                  </a:lnTo>
                  <a:cubicBezTo>
                    <a:pt x="397" y="1228"/>
                    <a:pt x="2" y="1623"/>
                    <a:pt x="0" y="2113"/>
                  </a:cubicBezTo>
                  <a:lnTo>
                    <a:pt x="0" y="11166"/>
                  </a:lnTo>
                  <a:cubicBezTo>
                    <a:pt x="0" y="11278"/>
                    <a:pt x="93" y="11371"/>
                    <a:pt x="205" y="11371"/>
                  </a:cubicBezTo>
                  <a:cubicBezTo>
                    <a:pt x="319" y="11371"/>
                    <a:pt x="410" y="11278"/>
                    <a:pt x="410" y="11166"/>
                  </a:cubicBezTo>
                  <a:lnTo>
                    <a:pt x="410" y="2113"/>
                  </a:lnTo>
                  <a:cubicBezTo>
                    <a:pt x="410" y="1850"/>
                    <a:pt x="624" y="1636"/>
                    <a:pt x="887" y="1636"/>
                  </a:cubicBezTo>
                  <a:lnTo>
                    <a:pt x="3628" y="1636"/>
                  </a:lnTo>
                  <a:lnTo>
                    <a:pt x="3628" y="2045"/>
                  </a:lnTo>
                  <a:lnTo>
                    <a:pt x="1161" y="2045"/>
                  </a:lnTo>
                  <a:cubicBezTo>
                    <a:pt x="973" y="2045"/>
                    <a:pt x="820" y="2199"/>
                    <a:pt x="820" y="2387"/>
                  </a:cubicBezTo>
                  <a:lnTo>
                    <a:pt x="820" y="12802"/>
                  </a:lnTo>
                  <a:cubicBezTo>
                    <a:pt x="820" y="12990"/>
                    <a:pt x="973" y="13142"/>
                    <a:pt x="1161" y="13142"/>
                  </a:cubicBezTo>
                  <a:lnTo>
                    <a:pt x="8250" y="13142"/>
                  </a:lnTo>
                  <a:cubicBezTo>
                    <a:pt x="8438" y="13142"/>
                    <a:pt x="8590" y="12990"/>
                    <a:pt x="8591" y="12802"/>
                  </a:cubicBezTo>
                  <a:lnTo>
                    <a:pt x="8591" y="9562"/>
                  </a:lnTo>
                  <a:lnTo>
                    <a:pt x="9000" y="9154"/>
                  </a:lnTo>
                  <a:lnTo>
                    <a:pt x="9000" y="13074"/>
                  </a:lnTo>
                  <a:cubicBezTo>
                    <a:pt x="9000" y="13337"/>
                    <a:pt x="8786" y="13551"/>
                    <a:pt x="8523" y="13551"/>
                  </a:cubicBezTo>
                  <a:lnTo>
                    <a:pt x="887" y="13551"/>
                  </a:lnTo>
                  <a:cubicBezTo>
                    <a:pt x="624" y="13551"/>
                    <a:pt x="410" y="13337"/>
                    <a:pt x="410" y="13074"/>
                  </a:cubicBezTo>
                  <a:lnTo>
                    <a:pt x="410" y="12120"/>
                  </a:lnTo>
                  <a:cubicBezTo>
                    <a:pt x="410" y="12006"/>
                    <a:pt x="319" y="11915"/>
                    <a:pt x="207" y="11915"/>
                  </a:cubicBezTo>
                  <a:cubicBezTo>
                    <a:pt x="93" y="11915"/>
                    <a:pt x="2" y="12006"/>
                    <a:pt x="2" y="12120"/>
                  </a:cubicBezTo>
                  <a:lnTo>
                    <a:pt x="2" y="13074"/>
                  </a:lnTo>
                  <a:cubicBezTo>
                    <a:pt x="2" y="13563"/>
                    <a:pt x="399" y="13959"/>
                    <a:pt x="887" y="13959"/>
                  </a:cubicBezTo>
                  <a:lnTo>
                    <a:pt x="8523" y="13959"/>
                  </a:lnTo>
                  <a:cubicBezTo>
                    <a:pt x="9011" y="13959"/>
                    <a:pt x="9409" y="13563"/>
                    <a:pt x="9409" y="13074"/>
                  </a:cubicBezTo>
                  <a:lnTo>
                    <a:pt x="9409" y="8745"/>
                  </a:lnTo>
                  <a:lnTo>
                    <a:pt x="11943" y="6211"/>
                  </a:lnTo>
                  <a:cubicBezTo>
                    <a:pt x="12058" y="6097"/>
                    <a:pt x="12121" y="5940"/>
                    <a:pt x="12118" y="5778"/>
                  </a:cubicBezTo>
                  <a:cubicBezTo>
                    <a:pt x="12115" y="5688"/>
                    <a:pt x="12094" y="5602"/>
                    <a:pt x="12054" y="5522"/>
                  </a:cubicBezTo>
                  <a:lnTo>
                    <a:pt x="12424" y="5152"/>
                  </a:lnTo>
                  <a:cubicBezTo>
                    <a:pt x="12608" y="4967"/>
                    <a:pt x="12604" y="4675"/>
                    <a:pt x="12416" y="4485"/>
                  </a:cubicBezTo>
                  <a:lnTo>
                    <a:pt x="12414" y="4485"/>
                  </a:lnTo>
                  <a:lnTo>
                    <a:pt x="12125" y="4196"/>
                  </a:lnTo>
                  <a:cubicBezTo>
                    <a:pt x="12029" y="4100"/>
                    <a:pt x="11906" y="4051"/>
                    <a:pt x="11784" y="4051"/>
                  </a:cubicBezTo>
                  <a:cubicBezTo>
                    <a:pt x="11667" y="4051"/>
                    <a:pt x="11550" y="4096"/>
                    <a:pt x="11460" y="4186"/>
                  </a:cubicBezTo>
                  <a:lnTo>
                    <a:pt x="11089" y="4558"/>
                  </a:lnTo>
                  <a:cubicBezTo>
                    <a:pt x="11009" y="4518"/>
                    <a:pt x="10922" y="4495"/>
                    <a:pt x="10834" y="4494"/>
                  </a:cubicBezTo>
                  <a:cubicBezTo>
                    <a:pt x="10829" y="4494"/>
                    <a:pt x="10823" y="4494"/>
                    <a:pt x="10818" y="4494"/>
                  </a:cubicBezTo>
                  <a:cubicBezTo>
                    <a:pt x="10660" y="4494"/>
                    <a:pt x="10510" y="4556"/>
                    <a:pt x="10400" y="4669"/>
                  </a:cubicBezTo>
                  <a:lnTo>
                    <a:pt x="9407" y="5660"/>
                  </a:lnTo>
                  <a:lnTo>
                    <a:pt x="9407" y="2113"/>
                  </a:lnTo>
                  <a:cubicBezTo>
                    <a:pt x="9407" y="1623"/>
                    <a:pt x="9011" y="1228"/>
                    <a:pt x="8522" y="1228"/>
                  </a:cubicBezTo>
                  <a:lnTo>
                    <a:pt x="7444" y="1228"/>
                  </a:lnTo>
                  <a:lnTo>
                    <a:pt x="7444" y="1023"/>
                  </a:lnTo>
                  <a:cubicBezTo>
                    <a:pt x="7444" y="684"/>
                    <a:pt x="7170" y="409"/>
                    <a:pt x="6832" y="409"/>
                  </a:cubicBezTo>
                  <a:lnTo>
                    <a:pt x="5777" y="409"/>
                  </a:lnTo>
                  <a:cubicBezTo>
                    <a:pt x="5742" y="174"/>
                    <a:pt x="5542" y="0"/>
                    <a:pt x="5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0">
              <a:extLst>
                <a:ext uri="{FF2B5EF4-FFF2-40B4-BE49-F238E27FC236}">
                  <a16:creationId xmlns:a16="http://schemas.microsoft.com/office/drawing/2014/main" id="{68EE8434-F58C-B1C3-C776-BD85B5CB3218}"/>
                </a:ext>
              </a:extLst>
            </p:cNvPr>
            <p:cNvSpPr/>
            <p:nvPr/>
          </p:nvSpPr>
          <p:spPr>
            <a:xfrm>
              <a:off x="6342500" y="2369575"/>
              <a:ext cx="31875" cy="30700"/>
            </a:xfrm>
            <a:custGeom>
              <a:avLst/>
              <a:gdLst/>
              <a:ahLst/>
              <a:cxnLst/>
              <a:rect l="l" t="t" r="r" b="b"/>
              <a:pathLst>
                <a:path w="1275" h="1228" extrusionOk="0">
                  <a:moveTo>
                    <a:pt x="660" y="410"/>
                  </a:moveTo>
                  <a:cubicBezTo>
                    <a:pt x="765" y="410"/>
                    <a:pt x="866" y="492"/>
                    <a:pt x="866" y="615"/>
                  </a:cubicBezTo>
                  <a:cubicBezTo>
                    <a:pt x="866" y="728"/>
                    <a:pt x="775" y="819"/>
                    <a:pt x="662" y="819"/>
                  </a:cubicBezTo>
                  <a:cubicBezTo>
                    <a:pt x="480" y="819"/>
                    <a:pt x="389" y="599"/>
                    <a:pt x="517" y="470"/>
                  </a:cubicBezTo>
                  <a:cubicBezTo>
                    <a:pt x="559" y="429"/>
                    <a:pt x="610" y="410"/>
                    <a:pt x="660" y="410"/>
                  </a:cubicBezTo>
                  <a:close/>
                  <a:moveTo>
                    <a:pt x="662" y="0"/>
                  </a:moveTo>
                  <a:cubicBezTo>
                    <a:pt x="413" y="0"/>
                    <a:pt x="190" y="150"/>
                    <a:pt x="96" y="379"/>
                  </a:cubicBezTo>
                  <a:cubicBezTo>
                    <a:pt x="0" y="608"/>
                    <a:pt x="53" y="873"/>
                    <a:pt x="228" y="1048"/>
                  </a:cubicBezTo>
                  <a:cubicBezTo>
                    <a:pt x="345" y="1165"/>
                    <a:pt x="502" y="1227"/>
                    <a:pt x="662" y="1227"/>
                  </a:cubicBezTo>
                  <a:cubicBezTo>
                    <a:pt x="741" y="1227"/>
                    <a:pt x="821" y="1212"/>
                    <a:pt x="897" y="1180"/>
                  </a:cubicBezTo>
                  <a:cubicBezTo>
                    <a:pt x="1127" y="1086"/>
                    <a:pt x="1275" y="861"/>
                    <a:pt x="1275" y="614"/>
                  </a:cubicBezTo>
                  <a:cubicBezTo>
                    <a:pt x="1275" y="275"/>
                    <a:pt x="1001" y="0"/>
                    <a:pt x="6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0">
              <a:extLst>
                <a:ext uri="{FF2B5EF4-FFF2-40B4-BE49-F238E27FC236}">
                  <a16:creationId xmlns:a16="http://schemas.microsoft.com/office/drawing/2014/main" id="{54663D1A-F323-2062-B47E-2400666FC4EB}"/>
                </a:ext>
              </a:extLst>
            </p:cNvPr>
            <p:cNvSpPr/>
            <p:nvPr/>
          </p:nvSpPr>
          <p:spPr>
            <a:xfrm>
              <a:off x="6384600" y="2390025"/>
              <a:ext cx="30350" cy="10250"/>
            </a:xfrm>
            <a:custGeom>
              <a:avLst/>
              <a:gdLst/>
              <a:ahLst/>
              <a:cxnLst/>
              <a:rect l="l" t="t" r="r" b="b"/>
              <a:pathLst>
                <a:path w="1214" h="410" extrusionOk="0">
                  <a:moveTo>
                    <a:pt x="204" y="1"/>
                  </a:moveTo>
                  <a:cubicBezTo>
                    <a:pt x="92" y="1"/>
                    <a:pt x="1" y="92"/>
                    <a:pt x="1" y="204"/>
                  </a:cubicBezTo>
                  <a:cubicBezTo>
                    <a:pt x="1" y="318"/>
                    <a:pt x="92" y="409"/>
                    <a:pt x="204" y="409"/>
                  </a:cubicBezTo>
                  <a:lnTo>
                    <a:pt x="1009" y="409"/>
                  </a:lnTo>
                  <a:cubicBezTo>
                    <a:pt x="1123" y="409"/>
                    <a:pt x="1214" y="318"/>
                    <a:pt x="1214" y="204"/>
                  </a:cubicBezTo>
                  <a:cubicBezTo>
                    <a:pt x="1214" y="92"/>
                    <a:pt x="1123" y="1"/>
                    <a:pt x="10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0">
              <a:extLst>
                <a:ext uri="{FF2B5EF4-FFF2-40B4-BE49-F238E27FC236}">
                  <a16:creationId xmlns:a16="http://schemas.microsoft.com/office/drawing/2014/main" id="{9FDA8F12-AA4A-5B5F-64E4-BDAC42C6E58A}"/>
                </a:ext>
              </a:extLst>
            </p:cNvPr>
            <p:cNvSpPr/>
            <p:nvPr/>
          </p:nvSpPr>
          <p:spPr>
            <a:xfrm>
              <a:off x="6384600" y="2369575"/>
              <a:ext cx="30350" cy="10275"/>
            </a:xfrm>
            <a:custGeom>
              <a:avLst/>
              <a:gdLst/>
              <a:ahLst/>
              <a:cxnLst/>
              <a:rect l="l" t="t" r="r" b="b"/>
              <a:pathLst>
                <a:path w="1214" h="411" extrusionOk="0">
                  <a:moveTo>
                    <a:pt x="204" y="0"/>
                  </a:moveTo>
                  <a:cubicBezTo>
                    <a:pt x="92" y="0"/>
                    <a:pt x="1" y="93"/>
                    <a:pt x="1" y="205"/>
                  </a:cubicBezTo>
                  <a:cubicBezTo>
                    <a:pt x="1" y="318"/>
                    <a:pt x="92" y="410"/>
                    <a:pt x="204" y="410"/>
                  </a:cubicBezTo>
                  <a:lnTo>
                    <a:pt x="1009" y="410"/>
                  </a:lnTo>
                  <a:cubicBezTo>
                    <a:pt x="1123" y="410"/>
                    <a:pt x="1214" y="318"/>
                    <a:pt x="1214" y="205"/>
                  </a:cubicBezTo>
                  <a:cubicBezTo>
                    <a:pt x="1214" y="93"/>
                    <a:pt x="1123" y="0"/>
                    <a:pt x="1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0">
              <a:extLst>
                <a:ext uri="{FF2B5EF4-FFF2-40B4-BE49-F238E27FC236}">
                  <a16:creationId xmlns:a16="http://schemas.microsoft.com/office/drawing/2014/main" id="{245B8157-D779-0990-C050-26A7CB39CBC8}"/>
                </a:ext>
              </a:extLst>
            </p:cNvPr>
            <p:cNvSpPr/>
            <p:nvPr/>
          </p:nvSpPr>
          <p:spPr>
            <a:xfrm>
              <a:off x="6342500" y="2318450"/>
              <a:ext cx="31875" cy="30700"/>
            </a:xfrm>
            <a:custGeom>
              <a:avLst/>
              <a:gdLst/>
              <a:ahLst/>
              <a:cxnLst/>
              <a:rect l="l" t="t" r="r" b="b"/>
              <a:pathLst>
                <a:path w="1275" h="1228" extrusionOk="0">
                  <a:moveTo>
                    <a:pt x="660" y="409"/>
                  </a:moveTo>
                  <a:cubicBezTo>
                    <a:pt x="765" y="409"/>
                    <a:pt x="866" y="491"/>
                    <a:pt x="866" y="614"/>
                  </a:cubicBezTo>
                  <a:cubicBezTo>
                    <a:pt x="866" y="728"/>
                    <a:pt x="775" y="819"/>
                    <a:pt x="662" y="819"/>
                  </a:cubicBezTo>
                  <a:cubicBezTo>
                    <a:pt x="479" y="819"/>
                    <a:pt x="388" y="598"/>
                    <a:pt x="517" y="469"/>
                  </a:cubicBezTo>
                  <a:cubicBezTo>
                    <a:pt x="559" y="428"/>
                    <a:pt x="610" y="409"/>
                    <a:pt x="660" y="409"/>
                  </a:cubicBezTo>
                  <a:close/>
                  <a:moveTo>
                    <a:pt x="662" y="0"/>
                  </a:moveTo>
                  <a:cubicBezTo>
                    <a:pt x="413" y="0"/>
                    <a:pt x="190" y="150"/>
                    <a:pt x="94" y="379"/>
                  </a:cubicBezTo>
                  <a:cubicBezTo>
                    <a:pt x="0" y="608"/>
                    <a:pt x="52" y="872"/>
                    <a:pt x="228" y="1048"/>
                  </a:cubicBezTo>
                  <a:cubicBezTo>
                    <a:pt x="345" y="1165"/>
                    <a:pt x="502" y="1228"/>
                    <a:pt x="661" y="1228"/>
                  </a:cubicBezTo>
                  <a:cubicBezTo>
                    <a:pt x="740" y="1228"/>
                    <a:pt x="820" y="1212"/>
                    <a:pt x="896" y="1181"/>
                  </a:cubicBezTo>
                  <a:cubicBezTo>
                    <a:pt x="1125" y="1085"/>
                    <a:pt x="1275" y="862"/>
                    <a:pt x="1275" y="614"/>
                  </a:cubicBezTo>
                  <a:cubicBezTo>
                    <a:pt x="1275" y="275"/>
                    <a:pt x="1001" y="0"/>
                    <a:pt x="6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0">
              <a:extLst>
                <a:ext uri="{FF2B5EF4-FFF2-40B4-BE49-F238E27FC236}">
                  <a16:creationId xmlns:a16="http://schemas.microsoft.com/office/drawing/2014/main" id="{0A52F325-5512-7241-4554-24BD37AAD9DB}"/>
                </a:ext>
              </a:extLst>
            </p:cNvPr>
            <p:cNvSpPr/>
            <p:nvPr/>
          </p:nvSpPr>
          <p:spPr>
            <a:xfrm>
              <a:off x="6384600" y="2338925"/>
              <a:ext cx="30350" cy="10225"/>
            </a:xfrm>
            <a:custGeom>
              <a:avLst/>
              <a:gdLst/>
              <a:ahLst/>
              <a:cxnLst/>
              <a:rect l="l" t="t" r="r" b="b"/>
              <a:pathLst>
                <a:path w="1214" h="409" extrusionOk="0">
                  <a:moveTo>
                    <a:pt x="204" y="0"/>
                  </a:moveTo>
                  <a:cubicBezTo>
                    <a:pt x="92" y="0"/>
                    <a:pt x="1" y="91"/>
                    <a:pt x="1" y="204"/>
                  </a:cubicBezTo>
                  <a:cubicBezTo>
                    <a:pt x="1" y="318"/>
                    <a:pt x="92" y="409"/>
                    <a:pt x="204" y="409"/>
                  </a:cubicBezTo>
                  <a:lnTo>
                    <a:pt x="1009" y="409"/>
                  </a:lnTo>
                  <a:cubicBezTo>
                    <a:pt x="1123" y="409"/>
                    <a:pt x="1214" y="318"/>
                    <a:pt x="1214" y="204"/>
                  </a:cubicBezTo>
                  <a:cubicBezTo>
                    <a:pt x="1214" y="91"/>
                    <a:pt x="1123" y="0"/>
                    <a:pt x="1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0">
              <a:extLst>
                <a:ext uri="{FF2B5EF4-FFF2-40B4-BE49-F238E27FC236}">
                  <a16:creationId xmlns:a16="http://schemas.microsoft.com/office/drawing/2014/main" id="{F35B5D17-C287-67E1-A17B-F4DFD6588668}"/>
                </a:ext>
              </a:extLst>
            </p:cNvPr>
            <p:cNvSpPr/>
            <p:nvPr/>
          </p:nvSpPr>
          <p:spPr>
            <a:xfrm>
              <a:off x="6384600" y="2318450"/>
              <a:ext cx="57625" cy="10250"/>
            </a:xfrm>
            <a:custGeom>
              <a:avLst/>
              <a:gdLst/>
              <a:ahLst/>
              <a:cxnLst/>
              <a:rect l="l" t="t" r="r" b="b"/>
              <a:pathLst>
                <a:path w="2305" h="410" extrusionOk="0">
                  <a:moveTo>
                    <a:pt x="204" y="0"/>
                  </a:moveTo>
                  <a:cubicBezTo>
                    <a:pt x="92" y="0"/>
                    <a:pt x="1" y="92"/>
                    <a:pt x="1" y="204"/>
                  </a:cubicBezTo>
                  <a:cubicBezTo>
                    <a:pt x="1" y="318"/>
                    <a:pt x="92" y="409"/>
                    <a:pt x="204" y="409"/>
                  </a:cubicBezTo>
                  <a:lnTo>
                    <a:pt x="2099" y="409"/>
                  </a:lnTo>
                  <a:cubicBezTo>
                    <a:pt x="2213" y="409"/>
                    <a:pt x="2304" y="318"/>
                    <a:pt x="2304" y="204"/>
                  </a:cubicBezTo>
                  <a:cubicBezTo>
                    <a:pt x="2304" y="92"/>
                    <a:pt x="2213" y="0"/>
                    <a:pt x="20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0465C98C-2D09-300E-95F1-E638C416D60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66181" y="3424331"/>
            <a:ext cx="7097359" cy="1330453"/>
          </a:xfrm>
        </p:spPr>
        <p:txBody>
          <a:bodyPr/>
          <a:lstStyle/>
          <a:p>
            <a:pPr algn="ctr"/>
            <a:r>
              <a:rPr lang="en-GB"/>
              <a:t>Used the same features as traditional models</a:t>
            </a:r>
          </a:p>
          <a:p>
            <a:pPr algn="ctr"/>
            <a:endParaRPr lang="en-GB"/>
          </a:p>
          <a:p>
            <a:pPr algn="ctr"/>
            <a:r>
              <a:rPr lang="en-GB"/>
              <a:t>Hyperparameter tuning was conducted</a:t>
            </a:r>
          </a:p>
          <a:p>
            <a:pPr algn="ctr"/>
            <a:endParaRPr lang="en-GB"/>
          </a:p>
          <a:p>
            <a:pPr algn="ctr"/>
            <a:r>
              <a:rPr lang="en-GB"/>
              <a:t>Polynomial regression explored for additional nonlinear relationships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304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Traditional Models</a:t>
            </a:r>
            <a:endParaRPr/>
          </a:p>
        </p:txBody>
      </p:sp>
      <p:sp>
        <p:nvSpPr>
          <p:cNvPr id="394" name="Google Shape;394;p50"/>
          <p:cNvSpPr txBox="1">
            <a:spLocks noGrp="1"/>
          </p:cNvSpPr>
          <p:nvPr>
            <p:ph type="subTitle" idx="5"/>
          </p:nvPr>
        </p:nvSpPr>
        <p:spPr>
          <a:xfrm>
            <a:off x="1774425" y="1328775"/>
            <a:ext cx="2141400" cy="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Gothic A1 Medium"/>
              </a:rPr>
              <a:t>CAPM :</a:t>
            </a:r>
            <a:endParaRPr>
              <a:latin typeface="Gothic A1 Medium"/>
            </a:endParaRPr>
          </a:p>
        </p:txBody>
      </p:sp>
      <p:sp>
        <p:nvSpPr>
          <p:cNvPr id="395" name="Google Shape;395;p50"/>
          <p:cNvSpPr txBox="1">
            <a:spLocks noGrp="1"/>
          </p:cNvSpPr>
          <p:nvPr>
            <p:ph type="subTitle" idx="6"/>
          </p:nvPr>
        </p:nvSpPr>
        <p:spPr>
          <a:xfrm>
            <a:off x="693050" y="2496625"/>
            <a:ext cx="7559248" cy="11777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thic A1 Medium"/>
              </a:rPr>
              <a:t>Model Implementation: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thic A1 Medium"/>
              </a:rPr>
              <a:t>Both models are estimated using linear regression techniques.</a:t>
            </a:r>
            <a:endParaRPr>
              <a:latin typeface="Gothic A1 Medium"/>
            </a:endParaRPr>
          </a:p>
        </p:txBody>
      </p:sp>
      <p:sp>
        <p:nvSpPr>
          <p:cNvPr id="396" name="Google Shape;396;p50"/>
          <p:cNvSpPr txBox="1">
            <a:spLocks noGrp="1"/>
          </p:cNvSpPr>
          <p:nvPr>
            <p:ph type="subTitle" idx="7"/>
          </p:nvPr>
        </p:nvSpPr>
        <p:spPr>
          <a:xfrm>
            <a:off x="5668051" y="1328928"/>
            <a:ext cx="2314200" cy="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Gothic A1 Medium"/>
              </a:rPr>
              <a:t>Fama-French 5-Factor Model:</a:t>
            </a:r>
          </a:p>
        </p:txBody>
      </p:sp>
      <p:sp>
        <p:nvSpPr>
          <p:cNvPr id="398" name="Google Shape;398;p50"/>
          <p:cNvSpPr/>
          <p:nvPr/>
        </p:nvSpPr>
        <p:spPr>
          <a:xfrm rot="-5400000">
            <a:off x="779160" y="1360425"/>
            <a:ext cx="829500" cy="7935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50"/>
          <p:cNvSpPr/>
          <p:nvPr/>
        </p:nvSpPr>
        <p:spPr>
          <a:xfrm rot="-5400000">
            <a:off x="4676550" y="1360575"/>
            <a:ext cx="829500" cy="7935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2" name="Google Shape;402;p50"/>
          <p:cNvGrpSpPr/>
          <p:nvPr/>
        </p:nvGrpSpPr>
        <p:grpSpPr>
          <a:xfrm>
            <a:off x="931985" y="1495375"/>
            <a:ext cx="523852" cy="523889"/>
            <a:chOff x="3254375" y="3238900"/>
            <a:chExt cx="349025" cy="349050"/>
          </a:xfrm>
        </p:grpSpPr>
        <p:sp>
          <p:nvSpPr>
            <p:cNvPr id="403" name="Google Shape;403;p50"/>
            <p:cNvSpPr/>
            <p:nvPr/>
          </p:nvSpPr>
          <p:spPr>
            <a:xfrm>
              <a:off x="3297375" y="3281350"/>
              <a:ext cx="65325" cy="142625"/>
            </a:xfrm>
            <a:custGeom>
              <a:avLst/>
              <a:gdLst/>
              <a:ahLst/>
              <a:cxnLst/>
              <a:rect l="l" t="t" r="r" b="b"/>
              <a:pathLst>
                <a:path w="2613" h="5705" extrusionOk="0">
                  <a:moveTo>
                    <a:pt x="1307" y="549"/>
                  </a:moveTo>
                  <a:lnTo>
                    <a:pt x="2021" y="1723"/>
                  </a:lnTo>
                  <a:lnTo>
                    <a:pt x="1880" y="1723"/>
                  </a:lnTo>
                  <a:cubicBezTo>
                    <a:pt x="1669" y="1725"/>
                    <a:pt x="1498" y="1896"/>
                    <a:pt x="1498" y="2106"/>
                  </a:cubicBezTo>
                  <a:lnTo>
                    <a:pt x="1498" y="5296"/>
                  </a:lnTo>
                  <a:lnTo>
                    <a:pt x="1117" y="5296"/>
                  </a:lnTo>
                  <a:lnTo>
                    <a:pt x="1117" y="2105"/>
                  </a:lnTo>
                  <a:cubicBezTo>
                    <a:pt x="1117" y="1894"/>
                    <a:pt x="946" y="1723"/>
                    <a:pt x="735" y="1723"/>
                  </a:cubicBezTo>
                  <a:lnTo>
                    <a:pt x="594" y="1723"/>
                  </a:lnTo>
                  <a:lnTo>
                    <a:pt x="1307" y="549"/>
                  </a:lnTo>
                  <a:close/>
                  <a:moveTo>
                    <a:pt x="1307" y="1"/>
                  </a:moveTo>
                  <a:cubicBezTo>
                    <a:pt x="1221" y="1"/>
                    <a:pt x="1136" y="43"/>
                    <a:pt x="1085" y="126"/>
                  </a:cubicBezTo>
                  <a:lnTo>
                    <a:pt x="106" y="1739"/>
                  </a:lnTo>
                  <a:cubicBezTo>
                    <a:pt x="0" y="1911"/>
                    <a:pt x="126" y="2132"/>
                    <a:pt x="326" y="2132"/>
                  </a:cubicBezTo>
                  <a:lnTo>
                    <a:pt x="708" y="2132"/>
                  </a:lnTo>
                  <a:lnTo>
                    <a:pt x="708" y="5323"/>
                  </a:lnTo>
                  <a:cubicBezTo>
                    <a:pt x="708" y="5533"/>
                    <a:pt x="879" y="5704"/>
                    <a:pt x="1090" y="5704"/>
                  </a:cubicBezTo>
                  <a:lnTo>
                    <a:pt x="1525" y="5704"/>
                  </a:lnTo>
                  <a:cubicBezTo>
                    <a:pt x="1736" y="5704"/>
                    <a:pt x="1907" y="5533"/>
                    <a:pt x="1907" y="5323"/>
                  </a:cubicBezTo>
                  <a:lnTo>
                    <a:pt x="1907" y="2132"/>
                  </a:lnTo>
                  <a:lnTo>
                    <a:pt x="2287" y="2132"/>
                  </a:lnTo>
                  <a:cubicBezTo>
                    <a:pt x="2489" y="2132"/>
                    <a:pt x="2613" y="1911"/>
                    <a:pt x="2509" y="1739"/>
                  </a:cubicBezTo>
                  <a:lnTo>
                    <a:pt x="1528" y="126"/>
                  </a:lnTo>
                  <a:cubicBezTo>
                    <a:pt x="1478" y="43"/>
                    <a:pt x="1392" y="1"/>
                    <a:pt x="1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0"/>
            <p:cNvSpPr/>
            <p:nvPr/>
          </p:nvSpPr>
          <p:spPr>
            <a:xfrm>
              <a:off x="3274850" y="3355100"/>
              <a:ext cx="29975" cy="68875"/>
            </a:xfrm>
            <a:custGeom>
              <a:avLst/>
              <a:gdLst/>
              <a:ahLst/>
              <a:cxnLst/>
              <a:rect l="l" t="t" r="r" b="b"/>
              <a:pathLst>
                <a:path w="1199" h="2755" extrusionOk="0">
                  <a:moveTo>
                    <a:pt x="790" y="411"/>
                  </a:moveTo>
                  <a:lnTo>
                    <a:pt x="790" y="2346"/>
                  </a:lnTo>
                  <a:lnTo>
                    <a:pt x="409" y="2346"/>
                  </a:lnTo>
                  <a:lnTo>
                    <a:pt x="409" y="411"/>
                  </a:lnTo>
                  <a:close/>
                  <a:moveTo>
                    <a:pt x="382" y="1"/>
                  </a:moveTo>
                  <a:cubicBezTo>
                    <a:pt x="171" y="1"/>
                    <a:pt x="0" y="172"/>
                    <a:pt x="0" y="382"/>
                  </a:cubicBezTo>
                  <a:lnTo>
                    <a:pt x="0" y="2373"/>
                  </a:lnTo>
                  <a:cubicBezTo>
                    <a:pt x="0" y="2583"/>
                    <a:pt x="171" y="2754"/>
                    <a:pt x="382" y="2754"/>
                  </a:cubicBezTo>
                  <a:lnTo>
                    <a:pt x="817" y="2754"/>
                  </a:lnTo>
                  <a:cubicBezTo>
                    <a:pt x="1028" y="2754"/>
                    <a:pt x="1199" y="2583"/>
                    <a:pt x="1199" y="2373"/>
                  </a:cubicBezTo>
                  <a:lnTo>
                    <a:pt x="1199" y="382"/>
                  </a:lnTo>
                  <a:cubicBezTo>
                    <a:pt x="1199" y="172"/>
                    <a:pt x="1028" y="1"/>
                    <a:pt x="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0"/>
            <p:cNvSpPr/>
            <p:nvPr/>
          </p:nvSpPr>
          <p:spPr>
            <a:xfrm>
              <a:off x="3254375" y="3238900"/>
              <a:ext cx="349025" cy="349050"/>
            </a:xfrm>
            <a:custGeom>
              <a:avLst/>
              <a:gdLst/>
              <a:ahLst/>
              <a:cxnLst/>
              <a:rect l="l" t="t" r="r" b="b"/>
              <a:pathLst>
                <a:path w="13961" h="13962" extrusionOk="0">
                  <a:moveTo>
                    <a:pt x="11315" y="698"/>
                  </a:moveTo>
                  <a:lnTo>
                    <a:pt x="13262" y="2644"/>
                  </a:lnTo>
                  <a:lnTo>
                    <a:pt x="11520" y="2644"/>
                  </a:lnTo>
                  <a:cubicBezTo>
                    <a:pt x="11406" y="2644"/>
                    <a:pt x="11315" y="2553"/>
                    <a:pt x="11315" y="2439"/>
                  </a:cubicBezTo>
                  <a:lnTo>
                    <a:pt x="11315" y="698"/>
                  </a:lnTo>
                  <a:close/>
                  <a:moveTo>
                    <a:pt x="10907" y="1636"/>
                  </a:moveTo>
                  <a:lnTo>
                    <a:pt x="10907" y="2439"/>
                  </a:lnTo>
                  <a:cubicBezTo>
                    <a:pt x="10907" y="2778"/>
                    <a:pt x="11181" y="3053"/>
                    <a:pt x="11520" y="3053"/>
                  </a:cubicBezTo>
                  <a:lnTo>
                    <a:pt x="12325" y="3053"/>
                  </a:lnTo>
                  <a:lnTo>
                    <a:pt x="12325" y="4962"/>
                  </a:lnTo>
                  <a:lnTo>
                    <a:pt x="6298" y="4962"/>
                  </a:lnTo>
                  <a:lnTo>
                    <a:pt x="6298" y="1636"/>
                  </a:lnTo>
                  <a:close/>
                  <a:moveTo>
                    <a:pt x="6667" y="8234"/>
                  </a:moveTo>
                  <a:cubicBezTo>
                    <a:pt x="6704" y="8234"/>
                    <a:pt x="6735" y="8264"/>
                    <a:pt x="6735" y="8302"/>
                  </a:cubicBezTo>
                  <a:lnTo>
                    <a:pt x="6735" y="8711"/>
                  </a:lnTo>
                  <a:cubicBezTo>
                    <a:pt x="6735" y="8749"/>
                    <a:pt x="6704" y="8779"/>
                    <a:pt x="6667" y="8779"/>
                  </a:cubicBezTo>
                  <a:lnTo>
                    <a:pt x="1295" y="8779"/>
                  </a:lnTo>
                  <a:cubicBezTo>
                    <a:pt x="1258" y="8779"/>
                    <a:pt x="1226" y="8749"/>
                    <a:pt x="1226" y="8711"/>
                  </a:cubicBezTo>
                  <a:lnTo>
                    <a:pt x="1226" y="8302"/>
                  </a:lnTo>
                  <a:cubicBezTo>
                    <a:pt x="1226" y="8264"/>
                    <a:pt x="1258" y="8234"/>
                    <a:pt x="1295" y="8234"/>
                  </a:cubicBezTo>
                  <a:close/>
                  <a:moveTo>
                    <a:pt x="5848" y="9188"/>
                  </a:moveTo>
                  <a:cubicBezTo>
                    <a:pt x="5886" y="9188"/>
                    <a:pt x="5916" y="9219"/>
                    <a:pt x="5916" y="9256"/>
                  </a:cubicBezTo>
                  <a:lnTo>
                    <a:pt x="5916" y="9666"/>
                  </a:lnTo>
                  <a:cubicBezTo>
                    <a:pt x="5916" y="9703"/>
                    <a:pt x="5885" y="9733"/>
                    <a:pt x="5848" y="9733"/>
                  </a:cubicBezTo>
                  <a:lnTo>
                    <a:pt x="477" y="9733"/>
                  </a:lnTo>
                  <a:cubicBezTo>
                    <a:pt x="439" y="9733"/>
                    <a:pt x="409" y="9703"/>
                    <a:pt x="409" y="9666"/>
                  </a:cubicBezTo>
                  <a:lnTo>
                    <a:pt x="409" y="9256"/>
                  </a:lnTo>
                  <a:cubicBezTo>
                    <a:pt x="409" y="9219"/>
                    <a:pt x="439" y="9188"/>
                    <a:pt x="477" y="9188"/>
                  </a:cubicBezTo>
                  <a:close/>
                  <a:moveTo>
                    <a:pt x="6667" y="10142"/>
                  </a:moveTo>
                  <a:cubicBezTo>
                    <a:pt x="6704" y="10143"/>
                    <a:pt x="6735" y="10173"/>
                    <a:pt x="6735" y="10210"/>
                  </a:cubicBezTo>
                  <a:lnTo>
                    <a:pt x="6735" y="10620"/>
                  </a:lnTo>
                  <a:cubicBezTo>
                    <a:pt x="6735" y="10657"/>
                    <a:pt x="6704" y="10688"/>
                    <a:pt x="6667" y="10688"/>
                  </a:cubicBezTo>
                  <a:lnTo>
                    <a:pt x="1295" y="10688"/>
                  </a:lnTo>
                  <a:cubicBezTo>
                    <a:pt x="1258" y="10688"/>
                    <a:pt x="1226" y="10657"/>
                    <a:pt x="1226" y="10620"/>
                  </a:cubicBezTo>
                  <a:lnTo>
                    <a:pt x="1226" y="10210"/>
                  </a:lnTo>
                  <a:cubicBezTo>
                    <a:pt x="1226" y="10173"/>
                    <a:pt x="1258" y="10142"/>
                    <a:pt x="1295" y="10142"/>
                  </a:cubicBezTo>
                  <a:close/>
                  <a:moveTo>
                    <a:pt x="5848" y="11097"/>
                  </a:moveTo>
                  <a:cubicBezTo>
                    <a:pt x="5886" y="11097"/>
                    <a:pt x="5916" y="11127"/>
                    <a:pt x="5916" y="11165"/>
                  </a:cubicBezTo>
                  <a:lnTo>
                    <a:pt x="5916" y="11574"/>
                  </a:lnTo>
                  <a:cubicBezTo>
                    <a:pt x="5916" y="11612"/>
                    <a:pt x="5885" y="11642"/>
                    <a:pt x="5848" y="11642"/>
                  </a:cubicBezTo>
                  <a:lnTo>
                    <a:pt x="477" y="11642"/>
                  </a:lnTo>
                  <a:cubicBezTo>
                    <a:pt x="439" y="11642"/>
                    <a:pt x="409" y="11612"/>
                    <a:pt x="409" y="11574"/>
                  </a:cubicBezTo>
                  <a:lnTo>
                    <a:pt x="409" y="11165"/>
                  </a:lnTo>
                  <a:cubicBezTo>
                    <a:pt x="409" y="11127"/>
                    <a:pt x="439" y="11097"/>
                    <a:pt x="477" y="11097"/>
                  </a:cubicBezTo>
                  <a:close/>
                  <a:moveTo>
                    <a:pt x="6667" y="12051"/>
                  </a:moveTo>
                  <a:cubicBezTo>
                    <a:pt x="6704" y="12051"/>
                    <a:pt x="6735" y="12081"/>
                    <a:pt x="6735" y="12119"/>
                  </a:cubicBezTo>
                  <a:lnTo>
                    <a:pt x="6735" y="12528"/>
                  </a:lnTo>
                  <a:cubicBezTo>
                    <a:pt x="6735" y="12566"/>
                    <a:pt x="6704" y="12596"/>
                    <a:pt x="6667" y="12596"/>
                  </a:cubicBezTo>
                  <a:lnTo>
                    <a:pt x="2795" y="12596"/>
                  </a:lnTo>
                  <a:cubicBezTo>
                    <a:pt x="2681" y="12596"/>
                    <a:pt x="2590" y="12689"/>
                    <a:pt x="2590" y="12801"/>
                  </a:cubicBezTo>
                  <a:cubicBezTo>
                    <a:pt x="2590" y="12914"/>
                    <a:pt x="2681" y="13006"/>
                    <a:pt x="2795" y="13006"/>
                  </a:cubicBezTo>
                  <a:lnTo>
                    <a:pt x="5848" y="13006"/>
                  </a:lnTo>
                  <a:cubicBezTo>
                    <a:pt x="5886" y="13006"/>
                    <a:pt x="5916" y="13036"/>
                    <a:pt x="5916" y="13075"/>
                  </a:cubicBezTo>
                  <a:lnTo>
                    <a:pt x="5916" y="13483"/>
                  </a:lnTo>
                  <a:cubicBezTo>
                    <a:pt x="5916" y="13522"/>
                    <a:pt x="5886" y="13552"/>
                    <a:pt x="5848" y="13552"/>
                  </a:cubicBezTo>
                  <a:lnTo>
                    <a:pt x="477" y="13552"/>
                  </a:lnTo>
                  <a:cubicBezTo>
                    <a:pt x="439" y="13552"/>
                    <a:pt x="409" y="13522"/>
                    <a:pt x="409" y="13483"/>
                  </a:cubicBezTo>
                  <a:lnTo>
                    <a:pt x="409" y="13075"/>
                  </a:lnTo>
                  <a:cubicBezTo>
                    <a:pt x="409" y="13036"/>
                    <a:pt x="439" y="13006"/>
                    <a:pt x="477" y="13006"/>
                  </a:cubicBezTo>
                  <a:lnTo>
                    <a:pt x="1840" y="13006"/>
                  </a:lnTo>
                  <a:cubicBezTo>
                    <a:pt x="1954" y="13006"/>
                    <a:pt x="2045" y="12914"/>
                    <a:pt x="2045" y="12801"/>
                  </a:cubicBezTo>
                  <a:cubicBezTo>
                    <a:pt x="2045" y="12689"/>
                    <a:pt x="1954" y="12596"/>
                    <a:pt x="1840" y="12596"/>
                  </a:cubicBezTo>
                  <a:lnTo>
                    <a:pt x="1295" y="12596"/>
                  </a:lnTo>
                  <a:cubicBezTo>
                    <a:pt x="1258" y="12596"/>
                    <a:pt x="1226" y="12566"/>
                    <a:pt x="1226" y="12528"/>
                  </a:cubicBezTo>
                  <a:lnTo>
                    <a:pt x="1226" y="12119"/>
                  </a:lnTo>
                  <a:cubicBezTo>
                    <a:pt x="1226" y="12081"/>
                    <a:pt x="1258" y="12051"/>
                    <a:pt x="1295" y="12051"/>
                  </a:cubicBezTo>
                  <a:close/>
                  <a:moveTo>
                    <a:pt x="10721" y="0"/>
                  </a:moveTo>
                  <a:cubicBezTo>
                    <a:pt x="10719" y="0"/>
                    <a:pt x="10718" y="0"/>
                    <a:pt x="10716" y="0"/>
                  </a:cubicBezTo>
                  <a:lnTo>
                    <a:pt x="5276" y="0"/>
                  </a:lnTo>
                  <a:cubicBezTo>
                    <a:pt x="4937" y="0"/>
                    <a:pt x="4663" y="275"/>
                    <a:pt x="4662" y="612"/>
                  </a:cubicBezTo>
                  <a:lnTo>
                    <a:pt x="4662" y="7825"/>
                  </a:lnTo>
                  <a:lnTo>
                    <a:pt x="1295" y="7825"/>
                  </a:lnTo>
                  <a:cubicBezTo>
                    <a:pt x="1031" y="7825"/>
                    <a:pt x="818" y="8039"/>
                    <a:pt x="818" y="8302"/>
                  </a:cubicBezTo>
                  <a:lnTo>
                    <a:pt x="818" y="8711"/>
                  </a:lnTo>
                  <a:cubicBezTo>
                    <a:pt x="818" y="8734"/>
                    <a:pt x="819" y="8756"/>
                    <a:pt x="823" y="8779"/>
                  </a:cubicBezTo>
                  <a:lnTo>
                    <a:pt x="477" y="8779"/>
                  </a:lnTo>
                  <a:cubicBezTo>
                    <a:pt x="214" y="8779"/>
                    <a:pt x="0" y="8993"/>
                    <a:pt x="0" y="9256"/>
                  </a:cubicBezTo>
                  <a:lnTo>
                    <a:pt x="0" y="9666"/>
                  </a:lnTo>
                  <a:cubicBezTo>
                    <a:pt x="0" y="9929"/>
                    <a:pt x="214" y="10143"/>
                    <a:pt x="477" y="10143"/>
                  </a:cubicBezTo>
                  <a:lnTo>
                    <a:pt x="823" y="10143"/>
                  </a:lnTo>
                  <a:cubicBezTo>
                    <a:pt x="819" y="10166"/>
                    <a:pt x="818" y="10189"/>
                    <a:pt x="818" y="10211"/>
                  </a:cubicBezTo>
                  <a:lnTo>
                    <a:pt x="818" y="10620"/>
                  </a:lnTo>
                  <a:cubicBezTo>
                    <a:pt x="818" y="10643"/>
                    <a:pt x="819" y="10666"/>
                    <a:pt x="823" y="10688"/>
                  </a:cubicBezTo>
                  <a:lnTo>
                    <a:pt x="477" y="10688"/>
                  </a:lnTo>
                  <a:cubicBezTo>
                    <a:pt x="214" y="10688"/>
                    <a:pt x="0" y="10902"/>
                    <a:pt x="0" y="11165"/>
                  </a:cubicBezTo>
                  <a:lnTo>
                    <a:pt x="0" y="11575"/>
                  </a:lnTo>
                  <a:cubicBezTo>
                    <a:pt x="0" y="11839"/>
                    <a:pt x="214" y="12052"/>
                    <a:pt x="477" y="12052"/>
                  </a:cubicBezTo>
                  <a:lnTo>
                    <a:pt x="823" y="12052"/>
                  </a:lnTo>
                  <a:cubicBezTo>
                    <a:pt x="819" y="12075"/>
                    <a:pt x="818" y="12098"/>
                    <a:pt x="818" y="12121"/>
                  </a:cubicBezTo>
                  <a:lnTo>
                    <a:pt x="818" y="12529"/>
                  </a:lnTo>
                  <a:cubicBezTo>
                    <a:pt x="818" y="12552"/>
                    <a:pt x="819" y="12575"/>
                    <a:pt x="823" y="12598"/>
                  </a:cubicBezTo>
                  <a:lnTo>
                    <a:pt x="477" y="12598"/>
                  </a:lnTo>
                  <a:cubicBezTo>
                    <a:pt x="214" y="12598"/>
                    <a:pt x="0" y="12811"/>
                    <a:pt x="0" y="13075"/>
                  </a:cubicBezTo>
                  <a:lnTo>
                    <a:pt x="0" y="13485"/>
                  </a:lnTo>
                  <a:cubicBezTo>
                    <a:pt x="0" y="13748"/>
                    <a:pt x="214" y="13962"/>
                    <a:pt x="477" y="13962"/>
                  </a:cubicBezTo>
                  <a:lnTo>
                    <a:pt x="13347" y="13962"/>
                  </a:lnTo>
                  <a:cubicBezTo>
                    <a:pt x="13686" y="13962"/>
                    <a:pt x="13959" y="13687"/>
                    <a:pt x="13961" y="13348"/>
                  </a:cubicBezTo>
                  <a:lnTo>
                    <a:pt x="13961" y="5576"/>
                  </a:lnTo>
                  <a:cubicBezTo>
                    <a:pt x="13961" y="5462"/>
                    <a:pt x="13868" y="5371"/>
                    <a:pt x="13756" y="5371"/>
                  </a:cubicBezTo>
                  <a:cubicBezTo>
                    <a:pt x="13642" y="5371"/>
                    <a:pt x="13551" y="5462"/>
                    <a:pt x="13551" y="5576"/>
                  </a:cubicBezTo>
                  <a:lnTo>
                    <a:pt x="13551" y="13347"/>
                  </a:lnTo>
                  <a:cubicBezTo>
                    <a:pt x="13551" y="13459"/>
                    <a:pt x="13459" y="13550"/>
                    <a:pt x="13347" y="13550"/>
                  </a:cubicBezTo>
                  <a:lnTo>
                    <a:pt x="6321" y="13550"/>
                  </a:lnTo>
                  <a:cubicBezTo>
                    <a:pt x="6323" y="13527"/>
                    <a:pt x="6325" y="13505"/>
                    <a:pt x="6325" y="13482"/>
                  </a:cubicBezTo>
                  <a:lnTo>
                    <a:pt x="6325" y="13073"/>
                  </a:lnTo>
                  <a:cubicBezTo>
                    <a:pt x="6325" y="13050"/>
                    <a:pt x="6323" y="13028"/>
                    <a:pt x="6321" y="13005"/>
                  </a:cubicBezTo>
                  <a:lnTo>
                    <a:pt x="6667" y="13005"/>
                  </a:lnTo>
                  <a:cubicBezTo>
                    <a:pt x="6930" y="13005"/>
                    <a:pt x="7144" y="12791"/>
                    <a:pt x="7144" y="12528"/>
                  </a:cubicBezTo>
                  <a:lnTo>
                    <a:pt x="7144" y="12118"/>
                  </a:lnTo>
                  <a:cubicBezTo>
                    <a:pt x="7144" y="11854"/>
                    <a:pt x="6930" y="11641"/>
                    <a:pt x="6667" y="11641"/>
                  </a:cubicBezTo>
                  <a:lnTo>
                    <a:pt x="6321" y="11641"/>
                  </a:lnTo>
                  <a:cubicBezTo>
                    <a:pt x="6323" y="11618"/>
                    <a:pt x="6325" y="11595"/>
                    <a:pt x="6325" y="11573"/>
                  </a:cubicBezTo>
                  <a:lnTo>
                    <a:pt x="6325" y="11164"/>
                  </a:lnTo>
                  <a:cubicBezTo>
                    <a:pt x="6325" y="11141"/>
                    <a:pt x="6323" y="11118"/>
                    <a:pt x="6321" y="11096"/>
                  </a:cubicBezTo>
                  <a:lnTo>
                    <a:pt x="6667" y="11096"/>
                  </a:lnTo>
                  <a:cubicBezTo>
                    <a:pt x="6930" y="11096"/>
                    <a:pt x="7144" y="10882"/>
                    <a:pt x="7144" y="10619"/>
                  </a:cubicBezTo>
                  <a:lnTo>
                    <a:pt x="7144" y="10209"/>
                  </a:lnTo>
                  <a:cubicBezTo>
                    <a:pt x="7144" y="9945"/>
                    <a:pt x="6930" y="9732"/>
                    <a:pt x="6667" y="9732"/>
                  </a:cubicBezTo>
                  <a:lnTo>
                    <a:pt x="6321" y="9732"/>
                  </a:lnTo>
                  <a:cubicBezTo>
                    <a:pt x="6323" y="9709"/>
                    <a:pt x="6325" y="9686"/>
                    <a:pt x="6325" y="9663"/>
                  </a:cubicBezTo>
                  <a:lnTo>
                    <a:pt x="6325" y="9255"/>
                  </a:lnTo>
                  <a:cubicBezTo>
                    <a:pt x="6325" y="9232"/>
                    <a:pt x="6323" y="9209"/>
                    <a:pt x="6321" y="9186"/>
                  </a:cubicBezTo>
                  <a:lnTo>
                    <a:pt x="6667" y="9186"/>
                  </a:lnTo>
                  <a:cubicBezTo>
                    <a:pt x="6930" y="9186"/>
                    <a:pt x="7144" y="8973"/>
                    <a:pt x="7144" y="8709"/>
                  </a:cubicBezTo>
                  <a:lnTo>
                    <a:pt x="7144" y="8299"/>
                  </a:lnTo>
                  <a:cubicBezTo>
                    <a:pt x="7144" y="8036"/>
                    <a:pt x="6930" y="7822"/>
                    <a:pt x="6667" y="7822"/>
                  </a:cubicBezTo>
                  <a:lnTo>
                    <a:pt x="5070" y="7822"/>
                  </a:lnTo>
                  <a:lnTo>
                    <a:pt x="5070" y="612"/>
                  </a:lnTo>
                  <a:cubicBezTo>
                    <a:pt x="5070" y="500"/>
                    <a:pt x="5163" y="409"/>
                    <a:pt x="5276" y="409"/>
                  </a:cubicBezTo>
                  <a:lnTo>
                    <a:pt x="10702" y="409"/>
                  </a:lnTo>
                  <a:cubicBezTo>
                    <a:pt x="10814" y="409"/>
                    <a:pt x="10905" y="500"/>
                    <a:pt x="10907" y="612"/>
                  </a:cubicBezTo>
                  <a:lnTo>
                    <a:pt x="10907" y="1227"/>
                  </a:lnTo>
                  <a:lnTo>
                    <a:pt x="6231" y="1227"/>
                  </a:lnTo>
                  <a:cubicBezTo>
                    <a:pt x="6042" y="1227"/>
                    <a:pt x="5889" y="1380"/>
                    <a:pt x="5889" y="1568"/>
                  </a:cubicBezTo>
                  <a:lnTo>
                    <a:pt x="5889" y="5030"/>
                  </a:lnTo>
                  <a:cubicBezTo>
                    <a:pt x="5889" y="5220"/>
                    <a:pt x="6042" y="5372"/>
                    <a:pt x="6231" y="5372"/>
                  </a:cubicBezTo>
                  <a:lnTo>
                    <a:pt x="12393" y="5372"/>
                  </a:lnTo>
                  <a:cubicBezTo>
                    <a:pt x="12581" y="5372"/>
                    <a:pt x="12733" y="5218"/>
                    <a:pt x="12733" y="5030"/>
                  </a:cubicBezTo>
                  <a:lnTo>
                    <a:pt x="12733" y="3053"/>
                  </a:lnTo>
                  <a:lnTo>
                    <a:pt x="13347" y="3053"/>
                  </a:lnTo>
                  <a:cubicBezTo>
                    <a:pt x="13459" y="3053"/>
                    <a:pt x="13551" y="3145"/>
                    <a:pt x="13551" y="3258"/>
                  </a:cubicBezTo>
                  <a:lnTo>
                    <a:pt x="13551" y="4622"/>
                  </a:lnTo>
                  <a:cubicBezTo>
                    <a:pt x="13551" y="4734"/>
                    <a:pt x="13643" y="4825"/>
                    <a:pt x="13756" y="4825"/>
                  </a:cubicBezTo>
                  <a:cubicBezTo>
                    <a:pt x="13870" y="4825"/>
                    <a:pt x="13961" y="4734"/>
                    <a:pt x="13961" y="4622"/>
                  </a:cubicBezTo>
                  <a:lnTo>
                    <a:pt x="13961" y="3243"/>
                  </a:lnTo>
                  <a:cubicBezTo>
                    <a:pt x="13961" y="2937"/>
                    <a:pt x="13838" y="2643"/>
                    <a:pt x="13622" y="2425"/>
                  </a:cubicBezTo>
                  <a:lnTo>
                    <a:pt x="13620" y="2425"/>
                  </a:lnTo>
                  <a:lnTo>
                    <a:pt x="11534" y="339"/>
                  </a:lnTo>
                  <a:cubicBezTo>
                    <a:pt x="11319" y="122"/>
                    <a:pt x="11027" y="0"/>
                    <a:pt x="10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0"/>
            <p:cNvSpPr/>
            <p:nvPr/>
          </p:nvSpPr>
          <p:spPr>
            <a:xfrm>
              <a:off x="3485775" y="3546950"/>
              <a:ext cx="86950" cy="10275"/>
            </a:xfrm>
            <a:custGeom>
              <a:avLst/>
              <a:gdLst/>
              <a:ahLst/>
              <a:cxnLst/>
              <a:rect l="l" t="t" r="r" b="b"/>
              <a:pathLst>
                <a:path w="3478" h="411" extrusionOk="0">
                  <a:moveTo>
                    <a:pt x="205" y="1"/>
                  </a:moveTo>
                  <a:cubicBezTo>
                    <a:pt x="92" y="1"/>
                    <a:pt x="0" y="93"/>
                    <a:pt x="0" y="206"/>
                  </a:cubicBezTo>
                  <a:cubicBezTo>
                    <a:pt x="0" y="318"/>
                    <a:pt x="92" y="411"/>
                    <a:pt x="205" y="411"/>
                  </a:cubicBezTo>
                  <a:lnTo>
                    <a:pt x="3272" y="411"/>
                  </a:lnTo>
                  <a:cubicBezTo>
                    <a:pt x="3386" y="411"/>
                    <a:pt x="3477" y="318"/>
                    <a:pt x="3477" y="206"/>
                  </a:cubicBezTo>
                  <a:cubicBezTo>
                    <a:pt x="3477" y="93"/>
                    <a:pt x="3386" y="1"/>
                    <a:pt x="3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0"/>
            <p:cNvSpPr/>
            <p:nvPr/>
          </p:nvSpPr>
          <p:spPr>
            <a:xfrm>
              <a:off x="3485250" y="3500975"/>
              <a:ext cx="87800" cy="35625"/>
            </a:xfrm>
            <a:custGeom>
              <a:avLst/>
              <a:gdLst/>
              <a:ahLst/>
              <a:cxnLst/>
              <a:rect l="l" t="t" r="r" b="b"/>
              <a:pathLst>
                <a:path w="3512" h="1425" extrusionOk="0">
                  <a:moveTo>
                    <a:pt x="3279" y="0"/>
                  </a:moveTo>
                  <a:cubicBezTo>
                    <a:pt x="3212" y="0"/>
                    <a:pt x="3146" y="33"/>
                    <a:pt x="3107" y="94"/>
                  </a:cubicBezTo>
                  <a:lnTo>
                    <a:pt x="2549" y="949"/>
                  </a:lnTo>
                  <a:lnTo>
                    <a:pt x="2271" y="426"/>
                  </a:lnTo>
                  <a:cubicBezTo>
                    <a:pt x="2207" y="306"/>
                    <a:pt x="2088" y="245"/>
                    <a:pt x="1970" y="245"/>
                  </a:cubicBezTo>
                  <a:cubicBezTo>
                    <a:pt x="1858" y="245"/>
                    <a:pt x="1747" y="299"/>
                    <a:pt x="1680" y="408"/>
                  </a:cubicBezTo>
                  <a:lnTo>
                    <a:pt x="1351" y="939"/>
                  </a:lnTo>
                  <a:lnTo>
                    <a:pt x="1076" y="426"/>
                  </a:lnTo>
                  <a:cubicBezTo>
                    <a:pt x="1013" y="306"/>
                    <a:pt x="895" y="246"/>
                    <a:pt x="776" y="246"/>
                  </a:cubicBezTo>
                  <a:cubicBezTo>
                    <a:pt x="665" y="246"/>
                    <a:pt x="554" y="299"/>
                    <a:pt x="487" y="408"/>
                  </a:cubicBezTo>
                  <a:lnTo>
                    <a:pt x="60" y="1099"/>
                  </a:lnTo>
                  <a:cubicBezTo>
                    <a:pt x="0" y="1195"/>
                    <a:pt x="30" y="1322"/>
                    <a:pt x="125" y="1380"/>
                  </a:cubicBezTo>
                  <a:lnTo>
                    <a:pt x="125" y="1381"/>
                  </a:lnTo>
                  <a:cubicBezTo>
                    <a:pt x="159" y="1402"/>
                    <a:pt x="196" y="1412"/>
                    <a:pt x="232" y="1412"/>
                  </a:cubicBezTo>
                  <a:cubicBezTo>
                    <a:pt x="300" y="1412"/>
                    <a:pt x="367" y="1378"/>
                    <a:pt x="406" y="1316"/>
                  </a:cubicBezTo>
                  <a:lnTo>
                    <a:pt x="772" y="725"/>
                  </a:lnTo>
                  <a:lnTo>
                    <a:pt x="1045" y="1238"/>
                  </a:lnTo>
                  <a:cubicBezTo>
                    <a:pt x="1109" y="1357"/>
                    <a:pt x="1228" y="1418"/>
                    <a:pt x="1347" y="1418"/>
                  </a:cubicBezTo>
                  <a:cubicBezTo>
                    <a:pt x="1458" y="1418"/>
                    <a:pt x="1569" y="1365"/>
                    <a:pt x="1636" y="1256"/>
                  </a:cubicBezTo>
                  <a:lnTo>
                    <a:pt x="1965" y="725"/>
                  </a:lnTo>
                  <a:lnTo>
                    <a:pt x="2241" y="1243"/>
                  </a:lnTo>
                  <a:cubicBezTo>
                    <a:pt x="2298" y="1350"/>
                    <a:pt x="2406" y="1418"/>
                    <a:pt x="2527" y="1424"/>
                  </a:cubicBezTo>
                  <a:lnTo>
                    <a:pt x="2543" y="1424"/>
                  </a:lnTo>
                  <a:cubicBezTo>
                    <a:pt x="2658" y="1424"/>
                    <a:pt x="2765" y="1366"/>
                    <a:pt x="2828" y="1269"/>
                  </a:cubicBezTo>
                  <a:lnTo>
                    <a:pt x="3450" y="318"/>
                  </a:lnTo>
                  <a:cubicBezTo>
                    <a:pt x="3511" y="222"/>
                    <a:pt x="3486" y="96"/>
                    <a:pt x="3390" y="33"/>
                  </a:cubicBezTo>
                  <a:cubicBezTo>
                    <a:pt x="3356" y="11"/>
                    <a:pt x="3317" y="0"/>
                    <a:pt x="3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0"/>
            <p:cNvSpPr/>
            <p:nvPr/>
          </p:nvSpPr>
          <p:spPr>
            <a:xfrm>
              <a:off x="3486125" y="3454950"/>
              <a:ext cx="86600" cy="10275"/>
            </a:xfrm>
            <a:custGeom>
              <a:avLst/>
              <a:gdLst/>
              <a:ahLst/>
              <a:cxnLst/>
              <a:rect l="l" t="t" r="r" b="b"/>
              <a:pathLst>
                <a:path w="3464" h="411" extrusionOk="0">
                  <a:moveTo>
                    <a:pt x="204" y="0"/>
                  </a:moveTo>
                  <a:cubicBezTo>
                    <a:pt x="92" y="0"/>
                    <a:pt x="1" y="93"/>
                    <a:pt x="1" y="205"/>
                  </a:cubicBezTo>
                  <a:cubicBezTo>
                    <a:pt x="1" y="318"/>
                    <a:pt x="92" y="410"/>
                    <a:pt x="204" y="410"/>
                  </a:cubicBezTo>
                  <a:lnTo>
                    <a:pt x="3258" y="410"/>
                  </a:lnTo>
                  <a:cubicBezTo>
                    <a:pt x="3372" y="410"/>
                    <a:pt x="3463" y="318"/>
                    <a:pt x="3463" y="205"/>
                  </a:cubicBezTo>
                  <a:cubicBezTo>
                    <a:pt x="3463" y="93"/>
                    <a:pt x="3372" y="0"/>
                    <a:pt x="3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0"/>
            <p:cNvSpPr/>
            <p:nvPr/>
          </p:nvSpPr>
          <p:spPr>
            <a:xfrm>
              <a:off x="3454100" y="3434525"/>
              <a:ext cx="118625" cy="10225"/>
            </a:xfrm>
            <a:custGeom>
              <a:avLst/>
              <a:gdLst/>
              <a:ahLst/>
              <a:cxnLst/>
              <a:rect l="l" t="t" r="r" b="b"/>
              <a:pathLst>
                <a:path w="4745" h="409" extrusionOk="0">
                  <a:moveTo>
                    <a:pt x="204" y="0"/>
                  </a:moveTo>
                  <a:cubicBezTo>
                    <a:pt x="91" y="0"/>
                    <a:pt x="0" y="91"/>
                    <a:pt x="0" y="204"/>
                  </a:cubicBezTo>
                  <a:cubicBezTo>
                    <a:pt x="0" y="318"/>
                    <a:pt x="91" y="409"/>
                    <a:pt x="204" y="409"/>
                  </a:cubicBezTo>
                  <a:lnTo>
                    <a:pt x="4539" y="409"/>
                  </a:lnTo>
                  <a:cubicBezTo>
                    <a:pt x="4653" y="409"/>
                    <a:pt x="4744" y="318"/>
                    <a:pt x="4744" y="204"/>
                  </a:cubicBezTo>
                  <a:cubicBezTo>
                    <a:pt x="4744" y="91"/>
                    <a:pt x="4653" y="0"/>
                    <a:pt x="4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0"/>
            <p:cNvSpPr/>
            <p:nvPr/>
          </p:nvSpPr>
          <p:spPr>
            <a:xfrm>
              <a:off x="3401600" y="3414050"/>
              <a:ext cx="171125" cy="10275"/>
            </a:xfrm>
            <a:custGeom>
              <a:avLst/>
              <a:gdLst/>
              <a:ahLst/>
              <a:cxnLst/>
              <a:rect l="l" t="t" r="r" b="b"/>
              <a:pathLst>
                <a:path w="6845" h="411" extrusionOk="0">
                  <a:moveTo>
                    <a:pt x="205" y="0"/>
                  </a:moveTo>
                  <a:cubicBezTo>
                    <a:pt x="91" y="0"/>
                    <a:pt x="0" y="93"/>
                    <a:pt x="0" y="205"/>
                  </a:cubicBezTo>
                  <a:cubicBezTo>
                    <a:pt x="0" y="318"/>
                    <a:pt x="91" y="411"/>
                    <a:pt x="205" y="411"/>
                  </a:cubicBezTo>
                  <a:lnTo>
                    <a:pt x="6639" y="411"/>
                  </a:lnTo>
                  <a:cubicBezTo>
                    <a:pt x="6753" y="411"/>
                    <a:pt x="6844" y="318"/>
                    <a:pt x="6844" y="205"/>
                  </a:cubicBezTo>
                  <a:cubicBezTo>
                    <a:pt x="6844" y="93"/>
                    <a:pt x="6753" y="0"/>
                    <a:pt x="6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0"/>
            <p:cNvSpPr/>
            <p:nvPr/>
          </p:nvSpPr>
          <p:spPr>
            <a:xfrm>
              <a:off x="3401600" y="3393625"/>
              <a:ext cx="171125" cy="10225"/>
            </a:xfrm>
            <a:custGeom>
              <a:avLst/>
              <a:gdLst/>
              <a:ahLst/>
              <a:cxnLst/>
              <a:rect l="l" t="t" r="r" b="b"/>
              <a:pathLst>
                <a:path w="6845" h="409" extrusionOk="0">
                  <a:moveTo>
                    <a:pt x="205" y="0"/>
                  </a:moveTo>
                  <a:cubicBezTo>
                    <a:pt x="91" y="0"/>
                    <a:pt x="0" y="91"/>
                    <a:pt x="0" y="205"/>
                  </a:cubicBezTo>
                  <a:cubicBezTo>
                    <a:pt x="0" y="318"/>
                    <a:pt x="91" y="409"/>
                    <a:pt x="205" y="409"/>
                  </a:cubicBezTo>
                  <a:lnTo>
                    <a:pt x="6639" y="409"/>
                  </a:lnTo>
                  <a:cubicBezTo>
                    <a:pt x="6753" y="409"/>
                    <a:pt x="6844" y="318"/>
                    <a:pt x="6844" y="205"/>
                  </a:cubicBezTo>
                  <a:cubicBezTo>
                    <a:pt x="6844" y="91"/>
                    <a:pt x="6753" y="0"/>
                    <a:pt x="6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50"/>
          <p:cNvGrpSpPr/>
          <p:nvPr/>
        </p:nvGrpSpPr>
        <p:grpSpPr>
          <a:xfrm>
            <a:off x="4852960" y="1495256"/>
            <a:ext cx="476686" cy="523852"/>
            <a:chOff x="5532325" y="1565175"/>
            <a:chExt cx="317600" cy="349025"/>
          </a:xfrm>
        </p:grpSpPr>
        <p:sp>
          <p:nvSpPr>
            <p:cNvPr id="413" name="Google Shape;413;p50"/>
            <p:cNvSpPr/>
            <p:nvPr/>
          </p:nvSpPr>
          <p:spPr>
            <a:xfrm>
              <a:off x="5532325" y="1565175"/>
              <a:ext cx="317600" cy="349025"/>
            </a:xfrm>
            <a:custGeom>
              <a:avLst/>
              <a:gdLst/>
              <a:ahLst/>
              <a:cxnLst/>
              <a:rect l="l" t="t" r="r" b="b"/>
              <a:pathLst>
                <a:path w="12704" h="13961" extrusionOk="0">
                  <a:moveTo>
                    <a:pt x="3627" y="819"/>
                  </a:moveTo>
                  <a:lnTo>
                    <a:pt x="3627" y="1227"/>
                  </a:lnTo>
                  <a:lnTo>
                    <a:pt x="2373" y="1227"/>
                  </a:lnTo>
                  <a:lnTo>
                    <a:pt x="2373" y="1022"/>
                  </a:lnTo>
                  <a:cubicBezTo>
                    <a:pt x="2373" y="910"/>
                    <a:pt x="2464" y="819"/>
                    <a:pt x="2576" y="819"/>
                  </a:cubicBezTo>
                  <a:close/>
                  <a:moveTo>
                    <a:pt x="6830" y="817"/>
                  </a:moveTo>
                  <a:cubicBezTo>
                    <a:pt x="6943" y="817"/>
                    <a:pt x="7034" y="910"/>
                    <a:pt x="7035" y="1022"/>
                  </a:cubicBezTo>
                  <a:lnTo>
                    <a:pt x="7034" y="1022"/>
                  </a:lnTo>
                  <a:lnTo>
                    <a:pt x="7034" y="1227"/>
                  </a:lnTo>
                  <a:lnTo>
                    <a:pt x="5780" y="1227"/>
                  </a:lnTo>
                  <a:lnTo>
                    <a:pt x="5780" y="817"/>
                  </a:lnTo>
                  <a:close/>
                  <a:moveTo>
                    <a:pt x="5303" y="409"/>
                  </a:moveTo>
                  <a:cubicBezTo>
                    <a:pt x="5340" y="409"/>
                    <a:pt x="5371" y="440"/>
                    <a:pt x="5371" y="477"/>
                  </a:cubicBezTo>
                  <a:lnTo>
                    <a:pt x="5371" y="2386"/>
                  </a:lnTo>
                  <a:cubicBezTo>
                    <a:pt x="5371" y="2423"/>
                    <a:pt x="5340" y="2453"/>
                    <a:pt x="5303" y="2453"/>
                  </a:cubicBezTo>
                  <a:lnTo>
                    <a:pt x="4102" y="2453"/>
                  </a:lnTo>
                  <a:cubicBezTo>
                    <a:pt x="4102" y="2453"/>
                    <a:pt x="4101" y="2453"/>
                    <a:pt x="4100" y="2453"/>
                  </a:cubicBezTo>
                  <a:cubicBezTo>
                    <a:pt x="4064" y="2453"/>
                    <a:pt x="4036" y="2422"/>
                    <a:pt x="4036" y="2386"/>
                  </a:cubicBezTo>
                  <a:lnTo>
                    <a:pt x="4036" y="477"/>
                  </a:lnTo>
                  <a:cubicBezTo>
                    <a:pt x="4036" y="440"/>
                    <a:pt x="4065" y="409"/>
                    <a:pt x="4104" y="409"/>
                  </a:cubicBezTo>
                  <a:close/>
                  <a:moveTo>
                    <a:pt x="8521" y="1636"/>
                  </a:moveTo>
                  <a:cubicBezTo>
                    <a:pt x="8784" y="1636"/>
                    <a:pt x="8997" y="1849"/>
                    <a:pt x="8997" y="2113"/>
                  </a:cubicBezTo>
                  <a:lnTo>
                    <a:pt x="8997" y="4274"/>
                  </a:lnTo>
                  <a:cubicBezTo>
                    <a:pt x="8859" y="4284"/>
                    <a:pt x="8723" y="4304"/>
                    <a:pt x="8589" y="4334"/>
                  </a:cubicBezTo>
                  <a:lnTo>
                    <a:pt x="8589" y="2386"/>
                  </a:lnTo>
                  <a:cubicBezTo>
                    <a:pt x="8587" y="2198"/>
                    <a:pt x="8435" y="2045"/>
                    <a:pt x="8247" y="2045"/>
                  </a:cubicBezTo>
                  <a:lnTo>
                    <a:pt x="5780" y="2045"/>
                  </a:lnTo>
                  <a:lnTo>
                    <a:pt x="5780" y="1636"/>
                  </a:lnTo>
                  <a:close/>
                  <a:moveTo>
                    <a:pt x="9408" y="3864"/>
                  </a:moveTo>
                  <a:cubicBezTo>
                    <a:pt x="10942" y="3965"/>
                    <a:pt x="12190" y="5212"/>
                    <a:pt x="12291" y="6747"/>
                  </a:cubicBezTo>
                  <a:lnTo>
                    <a:pt x="11123" y="6747"/>
                  </a:lnTo>
                  <a:cubicBezTo>
                    <a:pt x="11011" y="6747"/>
                    <a:pt x="10918" y="6840"/>
                    <a:pt x="10918" y="6952"/>
                  </a:cubicBezTo>
                  <a:cubicBezTo>
                    <a:pt x="10918" y="7065"/>
                    <a:pt x="11011" y="7157"/>
                    <a:pt x="11123" y="7157"/>
                  </a:cubicBezTo>
                  <a:lnTo>
                    <a:pt x="11456" y="7157"/>
                  </a:lnTo>
                  <a:cubicBezTo>
                    <a:pt x="11351" y="8313"/>
                    <a:pt x="10366" y="9229"/>
                    <a:pt x="9188" y="9229"/>
                  </a:cubicBezTo>
                  <a:cubicBezTo>
                    <a:pt x="7932" y="9228"/>
                    <a:pt x="6914" y="8210"/>
                    <a:pt x="6912" y="6954"/>
                  </a:cubicBezTo>
                  <a:cubicBezTo>
                    <a:pt x="6912" y="5762"/>
                    <a:pt x="7831" y="4782"/>
                    <a:pt x="8997" y="4686"/>
                  </a:cubicBezTo>
                  <a:lnTo>
                    <a:pt x="8997" y="6817"/>
                  </a:lnTo>
                  <a:cubicBezTo>
                    <a:pt x="8999" y="7005"/>
                    <a:pt x="9151" y="7157"/>
                    <a:pt x="9339" y="7157"/>
                  </a:cubicBezTo>
                  <a:lnTo>
                    <a:pt x="10169" y="7157"/>
                  </a:lnTo>
                  <a:cubicBezTo>
                    <a:pt x="10282" y="7157"/>
                    <a:pt x="10374" y="7066"/>
                    <a:pt x="10374" y="6952"/>
                  </a:cubicBezTo>
                  <a:cubicBezTo>
                    <a:pt x="10374" y="6840"/>
                    <a:pt x="10282" y="6747"/>
                    <a:pt x="10169" y="6747"/>
                  </a:cubicBezTo>
                  <a:lnTo>
                    <a:pt x="9408" y="6747"/>
                  </a:lnTo>
                  <a:lnTo>
                    <a:pt x="9408" y="3864"/>
                  </a:lnTo>
                  <a:close/>
                  <a:moveTo>
                    <a:pt x="8179" y="2455"/>
                  </a:moveTo>
                  <a:lnTo>
                    <a:pt x="8179" y="4464"/>
                  </a:lnTo>
                  <a:cubicBezTo>
                    <a:pt x="7196" y="4864"/>
                    <a:pt x="6503" y="5829"/>
                    <a:pt x="6503" y="6952"/>
                  </a:cubicBezTo>
                  <a:cubicBezTo>
                    <a:pt x="6503" y="8077"/>
                    <a:pt x="7196" y="9042"/>
                    <a:pt x="8179" y="9443"/>
                  </a:cubicBezTo>
                  <a:lnTo>
                    <a:pt x="8180" y="11914"/>
                  </a:lnTo>
                  <a:lnTo>
                    <a:pt x="1228" y="11914"/>
                  </a:lnTo>
                  <a:lnTo>
                    <a:pt x="1228" y="2455"/>
                  </a:lnTo>
                  <a:lnTo>
                    <a:pt x="3633" y="2455"/>
                  </a:lnTo>
                  <a:cubicBezTo>
                    <a:pt x="3665" y="2688"/>
                    <a:pt x="3866" y="2863"/>
                    <a:pt x="4104" y="2863"/>
                  </a:cubicBezTo>
                  <a:lnTo>
                    <a:pt x="5303" y="2863"/>
                  </a:lnTo>
                  <a:cubicBezTo>
                    <a:pt x="5539" y="2863"/>
                    <a:pt x="5741" y="2688"/>
                    <a:pt x="5774" y="2455"/>
                  </a:cubicBezTo>
                  <a:close/>
                  <a:moveTo>
                    <a:pt x="8180" y="12324"/>
                  </a:moveTo>
                  <a:lnTo>
                    <a:pt x="8180" y="12733"/>
                  </a:lnTo>
                  <a:lnTo>
                    <a:pt x="1228" y="12733"/>
                  </a:lnTo>
                  <a:lnTo>
                    <a:pt x="1228" y="12324"/>
                  </a:lnTo>
                  <a:close/>
                  <a:moveTo>
                    <a:pt x="4104" y="0"/>
                  </a:moveTo>
                  <a:cubicBezTo>
                    <a:pt x="3866" y="0"/>
                    <a:pt x="3665" y="174"/>
                    <a:pt x="3633" y="409"/>
                  </a:cubicBezTo>
                  <a:lnTo>
                    <a:pt x="2576" y="409"/>
                  </a:lnTo>
                  <a:cubicBezTo>
                    <a:pt x="2239" y="409"/>
                    <a:pt x="1964" y="683"/>
                    <a:pt x="1964" y="1022"/>
                  </a:cubicBezTo>
                  <a:lnTo>
                    <a:pt x="1964" y="1227"/>
                  </a:lnTo>
                  <a:lnTo>
                    <a:pt x="886" y="1227"/>
                  </a:lnTo>
                  <a:cubicBezTo>
                    <a:pt x="398" y="1227"/>
                    <a:pt x="1" y="1623"/>
                    <a:pt x="1" y="2113"/>
                  </a:cubicBezTo>
                  <a:lnTo>
                    <a:pt x="1" y="11165"/>
                  </a:lnTo>
                  <a:cubicBezTo>
                    <a:pt x="1" y="11278"/>
                    <a:pt x="92" y="11370"/>
                    <a:pt x="204" y="11370"/>
                  </a:cubicBezTo>
                  <a:cubicBezTo>
                    <a:pt x="318" y="11370"/>
                    <a:pt x="409" y="11278"/>
                    <a:pt x="409" y="11165"/>
                  </a:cubicBezTo>
                  <a:lnTo>
                    <a:pt x="409" y="2113"/>
                  </a:lnTo>
                  <a:cubicBezTo>
                    <a:pt x="409" y="1849"/>
                    <a:pt x="623" y="1636"/>
                    <a:pt x="886" y="1636"/>
                  </a:cubicBezTo>
                  <a:lnTo>
                    <a:pt x="3627" y="1636"/>
                  </a:lnTo>
                  <a:lnTo>
                    <a:pt x="3627" y="2045"/>
                  </a:lnTo>
                  <a:lnTo>
                    <a:pt x="1160" y="2045"/>
                  </a:lnTo>
                  <a:cubicBezTo>
                    <a:pt x="972" y="2045"/>
                    <a:pt x="819" y="2198"/>
                    <a:pt x="819" y="2386"/>
                  </a:cubicBezTo>
                  <a:lnTo>
                    <a:pt x="819" y="12801"/>
                  </a:lnTo>
                  <a:cubicBezTo>
                    <a:pt x="819" y="12989"/>
                    <a:pt x="972" y="13142"/>
                    <a:pt x="1160" y="13142"/>
                  </a:cubicBezTo>
                  <a:lnTo>
                    <a:pt x="8249" y="13142"/>
                  </a:lnTo>
                  <a:cubicBezTo>
                    <a:pt x="8438" y="13142"/>
                    <a:pt x="8590" y="12989"/>
                    <a:pt x="8590" y="12801"/>
                  </a:cubicBezTo>
                  <a:lnTo>
                    <a:pt x="8590" y="9571"/>
                  </a:lnTo>
                  <a:cubicBezTo>
                    <a:pt x="8724" y="9602"/>
                    <a:pt x="8861" y="9622"/>
                    <a:pt x="8999" y="9632"/>
                  </a:cubicBezTo>
                  <a:lnTo>
                    <a:pt x="8999" y="13075"/>
                  </a:lnTo>
                  <a:cubicBezTo>
                    <a:pt x="8999" y="13338"/>
                    <a:pt x="8785" y="13552"/>
                    <a:pt x="8522" y="13552"/>
                  </a:cubicBezTo>
                  <a:lnTo>
                    <a:pt x="888" y="13552"/>
                  </a:lnTo>
                  <a:cubicBezTo>
                    <a:pt x="624" y="13552"/>
                    <a:pt x="411" y="13338"/>
                    <a:pt x="411" y="13075"/>
                  </a:cubicBezTo>
                  <a:lnTo>
                    <a:pt x="411" y="12119"/>
                  </a:lnTo>
                  <a:cubicBezTo>
                    <a:pt x="411" y="12007"/>
                    <a:pt x="318" y="11916"/>
                    <a:pt x="206" y="11916"/>
                  </a:cubicBezTo>
                  <a:cubicBezTo>
                    <a:pt x="92" y="11916"/>
                    <a:pt x="1" y="12007"/>
                    <a:pt x="1" y="12119"/>
                  </a:cubicBezTo>
                  <a:lnTo>
                    <a:pt x="1" y="13075"/>
                  </a:lnTo>
                  <a:cubicBezTo>
                    <a:pt x="1" y="13563"/>
                    <a:pt x="398" y="13960"/>
                    <a:pt x="886" y="13960"/>
                  </a:cubicBezTo>
                  <a:lnTo>
                    <a:pt x="8522" y="13960"/>
                  </a:lnTo>
                  <a:cubicBezTo>
                    <a:pt x="9010" y="13960"/>
                    <a:pt x="9408" y="13563"/>
                    <a:pt x="9408" y="13075"/>
                  </a:cubicBezTo>
                  <a:lnTo>
                    <a:pt x="9408" y="9629"/>
                  </a:lnTo>
                  <a:cubicBezTo>
                    <a:pt x="10725" y="9522"/>
                    <a:pt x="11767" y="8474"/>
                    <a:pt x="11868" y="7157"/>
                  </a:cubicBezTo>
                  <a:lnTo>
                    <a:pt x="12363" y="7157"/>
                  </a:lnTo>
                  <a:cubicBezTo>
                    <a:pt x="12577" y="7136"/>
                    <a:pt x="12691" y="7018"/>
                    <a:pt x="12704" y="6803"/>
                  </a:cubicBezTo>
                  <a:cubicBezTo>
                    <a:pt x="12628" y="5007"/>
                    <a:pt x="11203" y="3559"/>
                    <a:pt x="9408" y="3456"/>
                  </a:cubicBezTo>
                  <a:lnTo>
                    <a:pt x="9408" y="2113"/>
                  </a:lnTo>
                  <a:cubicBezTo>
                    <a:pt x="9406" y="1623"/>
                    <a:pt x="9010" y="1227"/>
                    <a:pt x="8521" y="1227"/>
                  </a:cubicBezTo>
                  <a:lnTo>
                    <a:pt x="7444" y="1227"/>
                  </a:lnTo>
                  <a:lnTo>
                    <a:pt x="7444" y="1022"/>
                  </a:lnTo>
                  <a:cubicBezTo>
                    <a:pt x="7444" y="683"/>
                    <a:pt x="7169" y="409"/>
                    <a:pt x="6830" y="409"/>
                  </a:cubicBezTo>
                  <a:lnTo>
                    <a:pt x="5775" y="409"/>
                  </a:lnTo>
                  <a:cubicBezTo>
                    <a:pt x="5741" y="174"/>
                    <a:pt x="5541" y="0"/>
                    <a:pt x="5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0"/>
            <p:cNvSpPr/>
            <p:nvPr/>
          </p:nvSpPr>
          <p:spPr>
            <a:xfrm>
              <a:off x="5574075" y="1644475"/>
              <a:ext cx="51325" cy="102425"/>
            </a:xfrm>
            <a:custGeom>
              <a:avLst/>
              <a:gdLst/>
              <a:ahLst/>
              <a:cxnLst/>
              <a:rect l="l" t="t" r="r" b="b"/>
              <a:pathLst>
                <a:path w="2053" h="4097" extrusionOk="0">
                  <a:moveTo>
                    <a:pt x="787" y="839"/>
                  </a:moveTo>
                  <a:lnTo>
                    <a:pt x="787" y="1592"/>
                  </a:lnTo>
                  <a:cubicBezTo>
                    <a:pt x="728" y="1562"/>
                    <a:pt x="673" y="1526"/>
                    <a:pt x="620" y="1485"/>
                  </a:cubicBezTo>
                  <a:cubicBezTo>
                    <a:pt x="539" y="1421"/>
                    <a:pt x="505" y="1299"/>
                    <a:pt x="530" y="1163"/>
                  </a:cubicBezTo>
                  <a:cubicBezTo>
                    <a:pt x="553" y="1042"/>
                    <a:pt x="633" y="899"/>
                    <a:pt x="787" y="839"/>
                  </a:cubicBezTo>
                  <a:close/>
                  <a:moveTo>
                    <a:pt x="1195" y="2208"/>
                  </a:moveTo>
                  <a:lnTo>
                    <a:pt x="1238" y="2224"/>
                  </a:lnTo>
                  <a:cubicBezTo>
                    <a:pt x="1611" y="2357"/>
                    <a:pt x="1590" y="2677"/>
                    <a:pt x="1573" y="2771"/>
                  </a:cubicBezTo>
                  <a:cubicBezTo>
                    <a:pt x="1543" y="2956"/>
                    <a:pt x="1413" y="3152"/>
                    <a:pt x="1195" y="3231"/>
                  </a:cubicBezTo>
                  <a:lnTo>
                    <a:pt x="1195" y="2208"/>
                  </a:lnTo>
                  <a:close/>
                  <a:moveTo>
                    <a:pt x="992" y="0"/>
                  </a:moveTo>
                  <a:cubicBezTo>
                    <a:pt x="878" y="0"/>
                    <a:pt x="787" y="91"/>
                    <a:pt x="787" y="204"/>
                  </a:cubicBezTo>
                  <a:lnTo>
                    <a:pt x="787" y="415"/>
                  </a:lnTo>
                  <a:cubicBezTo>
                    <a:pt x="757" y="422"/>
                    <a:pt x="727" y="429"/>
                    <a:pt x="695" y="439"/>
                  </a:cubicBezTo>
                  <a:cubicBezTo>
                    <a:pt x="405" y="527"/>
                    <a:pt x="187" y="775"/>
                    <a:pt x="129" y="1088"/>
                  </a:cubicBezTo>
                  <a:cubicBezTo>
                    <a:pt x="75" y="1373"/>
                    <a:pt x="166" y="1650"/>
                    <a:pt x="367" y="1807"/>
                  </a:cubicBezTo>
                  <a:cubicBezTo>
                    <a:pt x="473" y="1891"/>
                    <a:pt x="606" y="1968"/>
                    <a:pt x="787" y="2048"/>
                  </a:cubicBezTo>
                  <a:lnTo>
                    <a:pt x="787" y="3263"/>
                  </a:lnTo>
                  <a:cubicBezTo>
                    <a:pt x="631" y="3252"/>
                    <a:pt x="523" y="3214"/>
                    <a:pt x="345" y="3097"/>
                  </a:cubicBezTo>
                  <a:cubicBezTo>
                    <a:pt x="311" y="3075"/>
                    <a:pt x="272" y="3064"/>
                    <a:pt x="234" y="3064"/>
                  </a:cubicBezTo>
                  <a:cubicBezTo>
                    <a:pt x="167" y="3064"/>
                    <a:pt x="102" y="3096"/>
                    <a:pt x="62" y="3157"/>
                  </a:cubicBezTo>
                  <a:cubicBezTo>
                    <a:pt x="1" y="3251"/>
                    <a:pt x="26" y="3377"/>
                    <a:pt x="122" y="3440"/>
                  </a:cubicBezTo>
                  <a:cubicBezTo>
                    <a:pt x="381" y="3609"/>
                    <a:pt x="559" y="3661"/>
                    <a:pt x="787" y="3674"/>
                  </a:cubicBezTo>
                  <a:lnTo>
                    <a:pt x="787" y="3891"/>
                  </a:lnTo>
                  <a:cubicBezTo>
                    <a:pt x="787" y="4005"/>
                    <a:pt x="878" y="4096"/>
                    <a:pt x="992" y="4096"/>
                  </a:cubicBezTo>
                  <a:cubicBezTo>
                    <a:pt x="1104" y="4096"/>
                    <a:pt x="1197" y="4005"/>
                    <a:pt x="1197" y="3891"/>
                  </a:cubicBezTo>
                  <a:lnTo>
                    <a:pt x="1197" y="3656"/>
                  </a:lnTo>
                  <a:cubicBezTo>
                    <a:pt x="1652" y="3567"/>
                    <a:pt x="1919" y="3191"/>
                    <a:pt x="1977" y="2841"/>
                  </a:cubicBezTo>
                  <a:lnTo>
                    <a:pt x="1977" y="2839"/>
                  </a:lnTo>
                  <a:cubicBezTo>
                    <a:pt x="2052" y="2388"/>
                    <a:pt x="1816" y="1995"/>
                    <a:pt x="1375" y="1838"/>
                  </a:cubicBezTo>
                  <a:cubicBezTo>
                    <a:pt x="1315" y="1817"/>
                    <a:pt x="1255" y="1796"/>
                    <a:pt x="1197" y="1773"/>
                  </a:cubicBezTo>
                  <a:lnTo>
                    <a:pt x="1197" y="815"/>
                  </a:lnTo>
                  <a:cubicBezTo>
                    <a:pt x="1286" y="836"/>
                    <a:pt x="1370" y="876"/>
                    <a:pt x="1443" y="934"/>
                  </a:cubicBezTo>
                  <a:cubicBezTo>
                    <a:pt x="1482" y="970"/>
                    <a:pt x="1532" y="987"/>
                    <a:pt x="1581" y="987"/>
                  </a:cubicBezTo>
                  <a:cubicBezTo>
                    <a:pt x="1637" y="987"/>
                    <a:pt x="1692" y="965"/>
                    <a:pt x="1732" y="920"/>
                  </a:cubicBezTo>
                  <a:cubicBezTo>
                    <a:pt x="1809" y="837"/>
                    <a:pt x="1803" y="708"/>
                    <a:pt x="1719" y="631"/>
                  </a:cubicBezTo>
                  <a:cubicBezTo>
                    <a:pt x="1570" y="507"/>
                    <a:pt x="1389" y="426"/>
                    <a:pt x="1197" y="397"/>
                  </a:cubicBezTo>
                  <a:lnTo>
                    <a:pt x="1197" y="204"/>
                  </a:lnTo>
                  <a:cubicBezTo>
                    <a:pt x="1197" y="91"/>
                    <a:pt x="1104" y="0"/>
                    <a:pt x="9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0"/>
            <p:cNvSpPr/>
            <p:nvPr/>
          </p:nvSpPr>
          <p:spPr>
            <a:xfrm>
              <a:off x="5634900" y="1725350"/>
              <a:ext cx="33100" cy="10275"/>
            </a:xfrm>
            <a:custGeom>
              <a:avLst/>
              <a:gdLst/>
              <a:ahLst/>
              <a:cxnLst/>
              <a:rect l="l" t="t" r="r" b="b"/>
              <a:pathLst>
                <a:path w="1324" h="411" extrusionOk="0">
                  <a:moveTo>
                    <a:pt x="206" y="0"/>
                  </a:moveTo>
                  <a:cubicBezTo>
                    <a:pt x="92" y="0"/>
                    <a:pt x="1" y="91"/>
                    <a:pt x="1" y="205"/>
                  </a:cubicBezTo>
                  <a:cubicBezTo>
                    <a:pt x="1" y="318"/>
                    <a:pt x="92" y="410"/>
                    <a:pt x="206" y="410"/>
                  </a:cubicBezTo>
                  <a:lnTo>
                    <a:pt x="1119" y="410"/>
                  </a:lnTo>
                  <a:cubicBezTo>
                    <a:pt x="1231" y="410"/>
                    <a:pt x="1324" y="318"/>
                    <a:pt x="1324" y="205"/>
                  </a:cubicBezTo>
                  <a:cubicBezTo>
                    <a:pt x="1324" y="91"/>
                    <a:pt x="1231" y="0"/>
                    <a:pt x="1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0"/>
            <p:cNvSpPr/>
            <p:nvPr/>
          </p:nvSpPr>
          <p:spPr>
            <a:xfrm>
              <a:off x="5634900" y="1704900"/>
              <a:ext cx="46725" cy="10250"/>
            </a:xfrm>
            <a:custGeom>
              <a:avLst/>
              <a:gdLst/>
              <a:ahLst/>
              <a:cxnLst/>
              <a:rect l="l" t="t" r="r" b="b"/>
              <a:pathLst>
                <a:path w="1869" h="410" extrusionOk="0">
                  <a:moveTo>
                    <a:pt x="206" y="1"/>
                  </a:moveTo>
                  <a:cubicBezTo>
                    <a:pt x="92" y="1"/>
                    <a:pt x="1" y="92"/>
                    <a:pt x="1" y="204"/>
                  </a:cubicBezTo>
                  <a:cubicBezTo>
                    <a:pt x="1" y="318"/>
                    <a:pt x="92" y="409"/>
                    <a:pt x="206" y="409"/>
                  </a:cubicBezTo>
                  <a:lnTo>
                    <a:pt x="1665" y="409"/>
                  </a:lnTo>
                  <a:cubicBezTo>
                    <a:pt x="1778" y="409"/>
                    <a:pt x="1869" y="318"/>
                    <a:pt x="1869" y="204"/>
                  </a:cubicBezTo>
                  <a:cubicBezTo>
                    <a:pt x="1869" y="92"/>
                    <a:pt x="1778" y="1"/>
                    <a:pt x="1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0"/>
            <p:cNvSpPr/>
            <p:nvPr/>
          </p:nvSpPr>
          <p:spPr>
            <a:xfrm>
              <a:off x="5634900" y="1684450"/>
              <a:ext cx="60375" cy="10275"/>
            </a:xfrm>
            <a:custGeom>
              <a:avLst/>
              <a:gdLst/>
              <a:ahLst/>
              <a:cxnLst/>
              <a:rect l="l" t="t" r="r" b="b"/>
              <a:pathLst>
                <a:path w="2415" h="411" extrusionOk="0">
                  <a:moveTo>
                    <a:pt x="205" y="0"/>
                  </a:moveTo>
                  <a:cubicBezTo>
                    <a:pt x="92" y="0"/>
                    <a:pt x="1" y="93"/>
                    <a:pt x="1" y="205"/>
                  </a:cubicBezTo>
                  <a:cubicBezTo>
                    <a:pt x="1" y="319"/>
                    <a:pt x="92" y="410"/>
                    <a:pt x="205" y="410"/>
                  </a:cubicBezTo>
                  <a:lnTo>
                    <a:pt x="2209" y="410"/>
                  </a:lnTo>
                  <a:cubicBezTo>
                    <a:pt x="2322" y="410"/>
                    <a:pt x="2414" y="319"/>
                    <a:pt x="2414" y="205"/>
                  </a:cubicBezTo>
                  <a:cubicBezTo>
                    <a:pt x="2414" y="93"/>
                    <a:pt x="2322" y="0"/>
                    <a:pt x="2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0"/>
            <p:cNvSpPr/>
            <p:nvPr/>
          </p:nvSpPr>
          <p:spPr>
            <a:xfrm>
              <a:off x="5634900" y="1664000"/>
              <a:ext cx="87625" cy="10250"/>
            </a:xfrm>
            <a:custGeom>
              <a:avLst/>
              <a:gdLst/>
              <a:ahLst/>
              <a:cxnLst/>
              <a:rect l="l" t="t" r="r" b="b"/>
              <a:pathLst>
                <a:path w="3505" h="410" extrusionOk="0">
                  <a:moveTo>
                    <a:pt x="205" y="1"/>
                  </a:moveTo>
                  <a:cubicBezTo>
                    <a:pt x="92" y="1"/>
                    <a:pt x="1" y="92"/>
                    <a:pt x="1" y="204"/>
                  </a:cubicBezTo>
                  <a:cubicBezTo>
                    <a:pt x="1" y="318"/>
                    <a:pt x="92" y="409"/>
                    <a:pt x="205" y="409"/>
                  </a:cubicBezTo>
                  <a:lnTo>
                    <a:pt x="3300" y="409"/>
                  </a:lnTo>
                  <a:cubicBezTo>
                    <a:pt x="3412" y="409"/>
                    <a:pt x="3505" y="318"/>
                    <a:pt x="3505" y="204"/>
                  </a:cubicBezTo>
                  <a:cubicBezTo>
                    <a:pt x="3505" y="92"/>
                    <a:pt x="3412" y="1"/>
                    <a:pt x="3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0"/>
            <p:cNvSpPr/>
            <p:nvPr/>
          </p:nvSpPr>
          <p:spPr>
            <a:xfrm>
              <a:off x="5695925" y="1822150"/>
              <a:ext cx="30700" cy="30675"/>
            </a:xfrm>
            <a:custGeom>
              <a:avLst/>
              <a:gdLst/>
              <a:ahLst/>
              <a:cxnLst/>
              <a:rect l="l" t="t" r="r" b="b"/>
              <a:pathLst>
                <a:path w="1228" h="1227" extrusionOk="0">
                  <a:moveTo>
                    <a:pt x="819" y="409"/>
                  </a:moveTo>
                  <a:lnTo>
                    <a:pt x="819" y="818"/>
                  </a:lnTo>
                  <a:lnTo>
                    <a:pt x="409" y="818"/>
                  </a:lnTo>
                  <a:lnTo>
                    <a:pt x="409" y="409"/>
                  </a:lnTo>
                  <a:close/>
                  <a:moveTo>
                    <a:pt x="341" y="1"/>
                  </a:moveTo>
                  <a:cubicBezTo>
                    <a:pt x="153" y="1"/>
                    <a:pt x="0" y="153"/>
                    <a:pt x="0" y="341"/>
                  </a:cubicBezTo>
                  <a:lnTo>
                    <a:pt x="0" y="886"/>
                  </a:lnTo>
                  <a:cubicBezTo>
                    <a:pt x="0" y="1074"/>
                    <a:pt x="153" y="1227"/>
                    <a:pt x="341" y="1227"/>
                  </a:cubicBezTo>
                  <a:lnTo>
                    <a:pt x="886" y="1227"/>
                  </a:lnTo>
                  <a:cubicBezTo>
                    <a:pt x="1074" y="1227"/>
                    <a:pt x="1226" y="1074"/>
                    <a:pt x="1228" y="886"/>
                  </a:cubicBezTo>
                  <a:lnTo>
                    <a:pt x="1228" y="341"/>
                  </a:lnTo>
                  <a:cubicBezTo>
                    <a:pt x="1226" y="153"/>
                    <a:pt x="1074" y="1"/>
                    <a:pt x="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0"/>
            <p:cNvSpPr/>
            <p:nvPr/>
          </p:nvSpPr>
          <p:spPr>
            <a:xfrm>
              <a:off x="5655025" y="1798300"/>
              <a:ext cx="30700" cy="54525"/>
            </a:xfrm>
            <a:custGeom>
              <a:avLst/>
              <a:gdLst/>
              <a:ahLst/>
              <a:cxnLst/>
              <a:rect l="l" t="t" r="r" b="b"/>
              <a:pathLst>
                <a:path w="1228" h="2181" extrusionOk="0">
                  <a:moveTo>
                    <a:pt x="818" y="409"/>
                  </a:moveTo>
                  <a:lnTo>
                    <a:pt x="818" y="1772"/>
                  </a:lnTo>
                  <a:lnTo>
                    <a:pt x="409" y="1772"/>
                  </a:lnTo>
                  <a:lnTo>
                    <a:pt x="409" y="409"/>
                  </a:lnTo>
                  <a:close/>
                  <a:moveTo>
                    <a:pt x="342" y="1"/>
                  </a:moveTo>
                  <a:cubicBezTo>
                    <a:pt x="153" y="1"/>
                    <a:pt x="0" y="153"/>
                    <a:pt x="0" y="341"/>
                  </a:cubicBezTo>
                  <a:lnTo>
                    <a:pt x="0" y="1840"/>
                  </a:lnTo>
                  <a:cubicBezTo>
                    <a:pt x="0" y="2028"/>
                    <a:pt x="153" y="2181"/>
                    <a:pt x="342" y="2181"/>
                  </a:cubicBezTo>
                  <a:lnTo>
                    <a:pt x="886" y="2181"/>
                  </a:lnTo>
                  <a:cubicBezTo>
                    <a:pt x="1075" y="2181"/>
                    <a:pt x="1228" y="2028"/>
                    <a:pt x="1228" y="1840"/>
                  </a:cubicBezTo>
                  <a:lnTo>
                    <a:pt x="1228" y="341"/>
                  </a:lnTo>
                  <a:cubicBezTo>
                    <a:pt x="1228" y="153"/>
                    <a:pt x="1075" y="1"/>
                    <a:pt x="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0"/>
            <p:cNvSpPr/>
            <p:nvPr/>
          </p:nvSpPr>
          <p:spPr>
            <a:xfrm>
              <a:off x="5614125" y="1757375"/>
              <a:ext cx="30700" cy="95450"/>
            </a:xfrm>
            <a:custGeom>
              <a:avLst/>
              <a:gdLst/>
              <a:ahLst/>
              <a:cxnLst/>
              <a:rect l="l" t="t" r="r" b="b"/>
              <a:pathLst>
                <a:path w="1228" h="3818" extrusionOk="0">
                  <a:moveTo>
                    <a:pt x="818" y="410"/>
                  </a:moveTo>
                  <a:lnTo>
                    <a:pt x="818" y="3409"/>
                  </a:lnTo>
                  <a:lnTo>
                    <a:pt x="409" y="3409"/>
                  </a:lnTo>
                  <a:lnTo>
                    <a:pt x="409" y="410"/>
                  </a:lnTo>
                  <a:close/>
                  <a:moveTo>
                    <a:pt x="341" y="0"/>
                  </a:moveTo>
                  <a:cubicBezTo>
                    <a:pt x="153" y="2"/>
                    <a:pt x="0" y="154"/>
                    <a:pt x="0" y="342"/>
                  </a:cubicBezTo>
                  <a:lnTo>
                    <a:pt x="0" y="3477"/>
                  </a:lnTo>
                  <a:cubicBezTo>
                    <a:pt x="0" y="3665"/>
                    <a:pt x="153" y="3818"/>
                    <a:pt x="341" y="3818"/>
                  </a:cubicBezTo>
                  <a:lnTo>
                    <a:pt x="886" y="3818"/>
                  </a:lnTo>
                  <a:cubicBezTo>
                    <a:pt x="1074" y="3818"/>
                    <a:pt x="1226" y="3665"/>
                    <a:pt x="1228" y="3477"/>
                  </a:cubicBezTo>
                  <a:lnTo>
                    <a:pt x="1228" y="342"/>
                  </a:lnTo>
                  <a:cubicBezTo>
                    <a:pt x="1226" y="154"/>
                    <a:pt x="1074" y="2"/>
                    <a:pt x="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0"/>
            <p:cNvSpPr/>
            <p:nvPr/>
          </p:nvSpPr>
          <p:spPr>
            <a:xfrm>
              <a:off x="5573225" y="1788050"/>
              <a:ext cx="30700" cy="64775"/>
            </a:xfrm>
            <a:custGeom>
              <a:avLst/>
              <a:gdLst/>
              <a:ahLst/>
              <a:cxnLst/>
              <a:rect l="l" t="t" r="r" b="b"/>
              <a:pathLst>
                <a:path w="1228" h="2591" extrusionOk="0">
                  <a:moveTo>
                    <a:pt x="818" y="411"/>
                  </a:moveTo>
                  <a:lnTo>
                    <a:pt x="818" y="2182"/>
                  </a:lnTo>
                  <a:lnTo>
                    <a:pt x="409" y="2182"/>
                  </a:lnTo>
                  <a:lnTo>
                    <a:pt x="409" y="411"/>
                  </a:lnTo>
                  <a:close/>
                  <a:moveTo>
                    <a:pt x="341" y="1"/>
                  </a:moveTo>
                  <a:cubicBezTo>
                    <a:pt x="153" y="1"/>
                    <a:pt x="0" y="153"/>
                    <a:pt x="0" y="342"/>
                  </a:cubicBezTo>
                  <a:lnTo>
                    <a:pt x="0" y="2250"/>
                  </a:lnTo>
                  <a:cubicBezTo>
                    <a:pt x="0" y="2438"/>
                    <a:pt x="153" y="2591"/>
                    <a:pt x="341" y="2591"/>
                  </a:cubicBezTo>
                  <a:lnTo>
                    <a:pt x="886" y="2591"/>
                  </a:lnTo>
                  <a:cubicBezTo>
                    <a:pt x="1074" y="2591"/>
                    <a:pt x="1226" y="2438"/>
                    <a:pt x="1228" y="2250"/>
                  </a:cubicBezTo>
                  <a:lnTo>
                    <a:pt x="1228" y="342"/>
                  </a:lnTo>
                  <a:cubicBezTo>
                    <a:pt x="1226" y="153"/>
                    <a:pt x="1074" y="1"/>
                    <a:pt x="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Evaluation Metrics:</a:t>
            </a:r>
            <a:endParaRPr/>
          </a:p>
        </p:txBody>
      </p:sp>
      <p:sp>
        <p:nvSpPr>
          <p:cNvPr id="468" name="Google Shape;468;p52"/>
          <p:cNvSpPr txBox="1">
            <a:spLocks noGrp="1"/>
          </p:cNvSpPr>
          <p:nvPr>
            <p:ph type="subTitle" idx="7"/>
          </p:nvPr>
        </p:nvSpPr>
        <p:spPr>
          <a:xfrm>
            <a:off x="720000" y="1421099"/>
            <a:ext cx="514068" cy="5727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Gothic A1 Medium"/>
                <a:ea typeface="Gothic A1 Medium"/>
                <a:cs typeface="Gothic A1 Medium"/>
              </a:rPr>
              <a:t>R²</a:t>
            </a:r>
            <a:endParaRPr>
              <a:latin typeface="Gothic A1 Medium"/>
              <a:ea typeface="Gothic A1 Medium"/>
              <a:cs typeface="Gothic A1 Medium"/>
            </a:endParaRPr>
          </a:p>
        </p:txBody>
      </p:sp>
      <p:sp>
        <p:nvSpPr>
          <p:cNvPr id="469" name="Google Shape;469;p52"/>
          <p:cNvSpPr txBox="1">
            <a:spLocks noGrp="1"/>
          </p:cNvSpPr>
          <p:nvPr>
            <p:ph type="subTitle" idx="8"/>
          </p:nvPr>
        </p:nvSpPr>
        <p:spPr>
          <a:xfrm>
            <a:off x="1234068" y="2224287"/>
            <a:ext cx="1559640" cy="5727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Gothic A1 Medium"/>
              </a:rPr>
              <a:t>Adjusted R²</a:t>
            </a:r>
            <a:endParaRPr>
              <a:latin typeface="Gothic A1 Medium"/>
            </a:endParaRPr>
          </a:p>
        </p:txBody>
      </p:sp>
      <p:sp>
        <p:nvSpPr>
          <p:cNvPr id="470" name="Google Shape;470;p52"/>
          <p:cNvSpPr txBox="1">
            <a:spLocks noGrp="1"/>
          </p:cNvSpPr>
          <p:nvPr>
            <p:ph type="subTitle" idx="9"/>
          </p:nvPr>
        </p:nvSpPr>
        <p:spPr>
          <a:xfrm>
            <a:off x="2793708" y="3027477"/>
            <a:ext cx="2558877" cy="7611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Gothic A1 Medium"/>
              </a:rPr>
              <a:t>Mean Squared Error (MSE)</a:t>
            </a:r>
          </a:p>
        </p:txBody>
      </p:sp>
      <p:sp>
        <p:nvSpPr>
          <p:cNvPr id="471" name="Google Shape;471;p52"/>
          <p:cNvSpPr txBox="1">
            <a:spLocks noGrp="1"/>
          </p:cNvSpPr>
          <p:nvPr>
            <p:ph type="subTitle" idx="13"/>
          </p:nvPr>
        </p:nvSpPr>
        <p:spPr>
          <a:xfrm>
            <a:off x="5352585" y="3788615"/>
            <a:ext cx="3652775" cy="8302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thic A1 Medium"/>
              </a:rPr>
              <a:t>Root Mean Squared Error (RMSE)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/>
          <p:nvPr/>
        </p:nvSpPr>
        <p:spPr>
          <a:xfrm rot="-5400000">
            <a:off x="354396" y="2788600"/>
            <a:ext cx="2175900" cy="10326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45"/>
          <p:cNvSpPr txBox="1">
            <a:spLocks noGrp="1"/>
          </p:cNvSpPr>
          <p:nvPr>
            <p:ph type="title"/>
          </p:nvPr>
        </p:nvSpPr>
        <p:spPr>
          <a:xfrm>
            <a:off x="2373700" y="3090650"/>
            <a:ext cx="3759300" cy="8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07" name="Google Shape;307;p45"/>
          <p:cNvSpPr txBox="1">
            <a:spLocks noGrp="1"/>
          </p:cNvSpPr>
          <p:nvPr>
            <p:ph type="title" idx="2"/>
          </p:nvPr>
        </p:nvSpPr>
        <p:spPr>
          <a:xfrm>
            <a:off x="847300" y="2705650"/>
            <a:ext cx="11901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08" name="Google Shape;308;p45"/>
          <p:cNvGrpSpPr/>
          <p:nvPr/>
        </p:nvGrpSpPr>
        <p:grpSpPr>
          <a:xfrm>
            <a:off x="6964675" y="539512"/>
            <a:ext cx="1466100" cy="2828838"/>
            <a:chOff x="6964675" y="539512"/>
            <a:chExt cx="1466100" cy="2828838"/>
          </a:xfrm>
        </p:grpSpPr>
        <p:sp>
          <p:nvSpPr>
            <p:cNvPr id="309" name="Google Shape;309;p45"/>
            <p:cNvSpPr/>
            <p:nvPr/>
          </p:nvSpPr>
          <p:spPr>
            <a:xfrm>
              <a:off x="6964675" y="539512"/>
              <a:ext cx="1466100" cy="5478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5"/>
            <p:cNvSpPr/>
            <p:nvPr/>
          </p:nvSpPr>
          <p:spPr>
            <a:xfrm flipH="1">
              <a:off x="6964675" y="1291450"/>
              <a:ext cx="1466100" cy="20769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92A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>
          <a:extLst>
            <a:ext uri="{FF2B5EF4-FFF2-40B4-BE49-F238E27FC236}">
              <a16:creationId xmlns:a16="http://schemas.microsoft.com/office/drawing/2014/main" id="{E824962D-EBCC-2C79-F771-78ADA136F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8">
            <a:extLst>
              <a:ext uri="{FF2B5EF4-FFF2-40B4-BE49-F238E27FC236}">
                <a16:creationId xmlns:a16="http://schemas.microsoft.com/office/drawing/2014/main" id="{FE70B5D0-8125-5DE0-DF69-2CEAD5B183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2651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Results</a:t>
            </a:r>
            <a:endParaRPr/>
          </a:p>
        </p:txBody>
      </p:sp>
      <p:sp>
        <p:nvSpPr>
          <p:cNvPr id="539" name="Google Shape;539;p58">
            <a:extLst>
              <a:ext uri="{FF2B5EF4-FFF2-40B4-BE49-F238E27FC236}">
                <a16:creationId xmlns:a16="http://schemas.microsoft.com/office/drawing/2014/main" id="{C3252DF1-0B18-35B1-3A98-B99C3E2F3F9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874906" y="957150"/>
            <a:ext cx="6069900" cy="4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/>
              <a:t>Advanced Machine Learning Models</a:t>
            </a:r>
            <a:endParaRPr/>
          </a:p>
        </p:txBody>
      </p:sp>
      <p:sp>
        <p:nvSpPr>
          <p:cNvPr id="540" name="Google Shape;540;p58">
            <a:extLst>
              <a:ext uri="{FF2B5EF4-FFF2-40B4-BE49-F238E27FC236}">
                <a16:creationId xmlns:a16="http://schemas.microsoft.com/office/drawing/2014/main" id="{BB1A6D40-D854-C9C3-44D9-11EA969CFA4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24181" y="1615148"/>
            <a:ext cx="6220625" cy="3273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Performance Observations: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-Both Random Forest and </a:t>
            </a:r>
            <a:r>
              <a:rPr lang="en-GB" err="1"/>
              <a:t>XGBoost</a:t>
            </a:r>
            <a:r>
              <a:rPr lang="en-GB"/>
              <a:t> showed lower R² and higher RMSE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-Evidence of overfitting and poor generalization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-Polynomial regression provided only minor improvements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Possible Causes: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  <a:p>
            <a:pPr marL="0" indent="0"/>
            <a:r>
              <a:rPr lang="en-GB"/>
              <a:t>-Small dataset (not ideal for data-hungry Advanced ML models)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-Limited non-linear relationships captured by features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8">
            <a:extLst>
              <a:ext uri="{FF2B5EF4-FFF2-40B4-BE49-F238E27FC236}">
                <a16:creationId xmlns:a16="http://schemas.microsoft.com/office/drawing/2014/main" id="{2E263ACD-00CF-4FDE-14B8-2F81DA35CD00}"/>
              </a:ext>
            </a:extLst>
          </p:cNvPr>
          <p:cNvSpPr/>
          <p:nvPr/>
        </p:nvSpPr>
        <p:spPr>
          <a:xfrm rot="-5400000">
            <a:off x="819075" y="826159"/>
            <a:ext cx="829500" cy="7935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8" name="Google Shape;548;p58">
            <a:extLst>
              <a:ext uri="{FF2B5EF4-FFF2-40B4-BE49-F238E27FC236}">
                <a16:creationId xmlns:a16="http://schemas.microsoft.com/office/drawing/2014/main" id="{9D187BE4-1C65-80EE-FDEA-97D0B8968AF1}"/>
              </a:ext>
            </a:extLst>
          </p:cNvPr>
          <p:cNvGrpSpPr/>
          <p:nvPr/>
        </p:nvGrpSpPr>
        <p:grpSpPr>
          <a:xfrm>
            <a:off x="971899" y="986573"/>
            <a:ext cx="523852" cy="472671"/>
            <a:chOff x="6275075" y="3816900"/>
            <a:chExt cx="349025" cy="314925"/>
          </a:xfrm>
        </p:grpSpPr>
        <p:sp>
          <p:nvSpPr>
            <p:cNvPr id="549" name="Google Shape;549;p58">
              <a:extLst>
                <a:ext uri="{FF2B5EF4-FFF2-40B4-BE49-F238E27FC236}">
                  <a16:creationId xmlns:a16="http://schemas.microsoft.com/office/drawing/2014/main" id="{BA894751-7605-823A-AACE-91E1E87F3F20}"/>
                </a:ext>
              </a:extLst>
            </p:cNvPr>
            <p:cNvSpPr/>
            <p:nvPr/>
          </p:nvSpPr>
          <p:spPr>
            <a:xfrm>
              <a:off x="6275075" y="3816900"/>
              <a:ext cx="349025" cy="314925"/>
            </a:xfrm>
            <a:custGeom>
              <a:avLst/>
              <a:gdLst/>
              <a:ahLst/>
              <a:cxnLst/>
              <a:rect l="l" t="t" r="r" b="b"/>
              <a:pathLst>
                <a:path w="13961" h="12597" extrusionOk="0">
                  <a:moveTo>
                    <a:pt x="6982" y="408"/>
                  </a:moveTo>
                  <a:cubicBezTo>
                    <a:pt x="7202" y="408"/>
                    <a:pt x="7400" y="542"/>
                    <a:pt x="7486" y="745"/>
                  </a:cubicBezTo>
                  <a:cubicBezTo>
                    <a:pt x="7570" y="949"/>
                    <a:pt x="7523" y="1184"/>
                    <a:pt x="7367" y="1339"/>
                  </a:cubicBezTo>
                  <a:cubicBezTo>
                    <a:pt x="7263" y="1444"/>
                    <a:pt x="7123" y="1499"/>
                    <a:pt x="6981" y="1499"/>
                  </a:cubicBezTo>
                  <a:cubicBezTo>
                    <a:pt x="6911" y="1499"/>
                    <a:pt x="6840" y="1486"/>
                    <a:pt x="6772" y="1457"/>
                  </a:cubicBezTo>
                  <a:cubicBezTo>
                    <a:pt x="6569" y="1373"/>
                    <a:pt x="6436" y="1174"/>
                    <a:pt x="6436" y="953"/>
                  </a:cubicBezTo>
                  <a:cubicBezTo>
                    <a:pt x="6436" y="653"/>
                    <a:pt x="6680" y="409"/>
                    <a:pt x="6982" y="408"/>
                  </a:cubicBezTo>
                  <a:close/>
                  <a:moveTo>
                    <a:pt x="7721" y="1556"/>
                  </a:moveTo>
                  <a:lnTo>
                    <a:pt x="9991" y="2699"/>
                  </a:lnTo>
                  <a:lnTo>
                    <a:pt x="3970" y="2699"/>
                  </a:lnTo>
                  <a:lnTo>
                    <a:pt x="6241" y="1556"/>
                  </a:lnTo>
                  <a:cubicBezTo>
                    <a:pt x="6432" y="1791"/>
                    <a:pt x="6707" y="1908"/>
                    <a:pt x="6981" y="1908"/>
                  </a:cubicBezTo>
                  <a:cubicBezTo>
                    <a:pt x="7256" y="1908"/>
                    <a:pt x="7530" y="1791"/>
                    <a:pt x="7721" y="1556"/>
                  </a:cubicBezTo>
                  <a:close/>
                  <a:moveTo>
                    <a:pt x="13486" y="3110"/>
                  </a:moveTo>
                  <a:cubicBezTo>
                    <a:pt x="13522" y="3110"/>
                    <a:pt x="13551" y="3141"/>
                    <a:pt x="13551" y="3177"/>
                  </a:cubicBezTo>
                  <a:lnTo>
                    <a:pt x="13551" y="3451"/>
                  </a:lnTo>
                  <a:cubicBezTo>
                    <a:pt x="13551" y="3488"/>
                    <a:pt x="13521" y="3519"/>
                    <a:pt x="13484" y="3519"/>
                  </a:cubicBezTo>
                  <a:lnTo>
                    <a:pt x="478" y="3519"/>
                  </a:lnTo>
                  <a:cubicBezTo>
                    <a:pt x="439" y="3519"/>
                    <a:pt x="409" y="3488"/>
                    <a:pt x="409" y="3451"/>
                  </a:cubicBezTo>
                  <a:lnTo>
                    <a:pt x="409" y="3177"/>
                  </a:lnTo>
                  <a:cubicBezTo>
                    <a:pt x="409" y="3141"/>
                    <a:pt x="439" y="3110"/>
                    <a:pt x="475" y="3110"/>
                  </a:cubicBezTo>
                  <a:cubicBezTo>
                    <a:pt x="476" y="3110"/>
                    <a:pt x="477" y="3110"/>
                    <a:pt x="478" y="3110"/>
                  </a:cubicBezTo>
                  <a:lnTo>
                    <a:pt x="13484" y="3110"/>
                  </a:lnTo>
                  <a:cubicBezTo>
                    <a:pt x="13485" y="3110"/>
                    <a:pt x="13486" y="3110"/>
                    <a:pt x="13486" y="3110"/>
                  </a:cubicBezTo>
                  <a:close/>
                  <a:moveTo>
                    <a:pt x="8330" y="10551"/>
                  </a:moveTo>
                  <a:cubicBezTo>
                    <a:pt x="8425" y="10551"/>
                    <a:pt x="8509" y="10618"/>
                    <a:pt x="8529" y="10712"/>
                  </a:cubicBezTo>
                  <a:lnTo>
                    <a:pt x="8676" y="11370"/>
                  </a:lnTo>
                  <a:lnTo>
                    <a:pt x="5286" y="11370"/>
                  </a:lnTo>
                  <a:lnTo>
                    <a:pt x="5432" y="10712"/>
                  </a:lnTo>
                  <a:cubicBezTo>
                    <a:pt x="5452" y="10618"/>
                    <a:pt x="5536" y="10551"/>
                    <a:pt x="5632" y="10551"/>
                  </a:cubicBezTo>
                  <a:close/>
                  <a:moveTo>
                    <a:pt x="13484" y="11778"/>
                  </a:moveTo>
                  <a:cubicBezTo>
                    <a:pt x="13521" y="11778"/>
                    <a:pt x="13551" y="11810"/>
                    <a:pt x="13551" y="11847"/>
                  </a:cubicBezTo>
                  <a:lnTo>
                    <a:pt x="13552" y="11847"/>
                  </a:lnTo>
                  <a:lnTo>
                    <a:pt x="13552" y="12120"/>
                  </a:lnTo>
                  <a:cubicBezTo>
                    <a:pt x="13552" y="12157"/>
                    <a:pt x="13521" y="12187"/>
                    <a:pt x="13484" y="12187"/>
                  </a:cubicBezTo>
                  <a:lnTo>
                    <a:pt x="478" y="12187"/>
                  </a:lnTo>
                  <a:cubicBezTo>
                    <a:pt x="441" y="12187"/>
                    <a:pt x="409" y="12157"/>
                    <a:pt x="409" y="12120"/>
                  </a:cubicBezTo>
                  <a:lnTo>
                    <a:pt x="409" y="11847"/>
                  </a:lnTo>
                  <a:cubicBezTo>
                    <a:pt x="409" y="11810"/>
                    <a:pt x="441" y="11778"/>
                    <a:pt x="478" y="11778"/>
                  </a:cubicBezTo>
                  <a:close/>
                  <a:moveTo>
                    <a:pt x="6980" y="1"/>
                  </a:moveTo>
                  <a:cubicBezTo>
                    <a:pt x="6357" y="1"/>
                    <a:pt x="5901" y="587"/>
                    <a:pt x="6056" y="1191"/>
                  </a:cubicBezTo>
                  <a:lnTo>
                    <a:pt x="3060" y="2700"/>
                  </a:lnTo>
                  <a:lnTo>
                    <a:pt x="478" y="2700"/>
                  </a:lnTo>
                  <a:cubicBezTo>
                    <a:pt x="214" y="2700"/>
                    <a:pt x="1" y="2914"/>
                    <a:pt x="1" y="3177"/>
                  </a:cubicBezTo>
                  <a:lnTo>
                    <a:pt x="1" y="3451"/>
                  </a:lnTo>
                  <a:cubicBezTo>
                    <a:pt x="1" y="3714"/>
                    <a:pt x="214" y="3928"/>
                    <a:pt x="478" y="3928"/>
                  </a:cubicBezTo>
                  <a:lnTo>
                    <a:pt x="600" y="3928"/>
                  </a:lnTo>
                  <a:lnTo>
                    <a:pt x="600" y="4541"/>
                  </a:lnTo>
                  <a:cubicBezTo>
                    <a:pt x="600" y="4654"/>
                    <a:pt x="691" y="4746"/>
                    <a:pt x="805" y="4746"/>
                  </a:cubicBezTo>
                  <a:cubicBezTo>
                    <a:pt x="918" y="4746"/>
                    <a:pt x="1009" y="4654"/>
                    <a:pt x="1009" y="4541"/>
                  </a:cubicBezTo>
                  <a:lnTo>
                    <a:pt x="1009" y="3928"/>
                  </a:lnTo>
                  <a:lnTo>
                    <a:pt x="12952" y="3928"/>
                  </a:lnTo>
                  <a:lnTo>
                    <a:pt x="12952" y="11370"/>
                  </a:lnTo>
                  <a:lnTo>
                    <a:pt x="9094" y="11370"/>
                  </a:lnTo>
                  <a:lnTo>
                    <a:pt x="9003" y="10961"/>
                  </a:lnTo>
                  <a:lnTo>
                    <a:pt x="12203" y="10961"/>
                  </a:lnTo>
                  <a:cubicBezTo>
                    <a:pt x="12391" y="10961"/>
                    <a:pt x="12543" y="10809"/>
                    <a:pt x="12543" y="10621"/>
                  </a:cubicBezTo>
                  <a:lnTo>
                    <a:pt x="12543" y="10158"/>
                  </a:lnTo>
                  <a:cubicBezTo>
                    <a:pt x="12543" y="10044"/>
                    <a:pt x="12452" y="9953"/>
                    <a:pt x="12338" y="9953"/>
                  </a:cubicBezTo>
                  <a:cubicBezTo>
                    <a:pt x="12225" y="9953"/>
                    <a:pt x="12133" y="10044"/>
                    <a:pt x="12133" y="10158"/>
                  </a:cubicBezTo>
                  <a:lnTo>
                    <a:pt x="12133" y="10551"/>
                  </a:lnTo>
                  <a:lnTo>
                    <a:pt x="8907" y="10551"/>
                  </a:lnTo>
                  <a:cubicBezTo>
                    <a:pt x="8821" y="10307"/>
                    <a:pt x="8591" y="10142"/>
                    <a:pt x="8332" y="10142"/>
                  </a:cubicBezTo>
                  <a:cubicBezTo>
                    <a:pt x="8331" y="10142"/>
                    <a:pt x="8330" y="10142"/>
                    <a:pt x="8328" y="10142"/>
                  </a:cubicBezTo>
                  <a:lnTo>
                    <a:pt x="5632" y="10142"/>
                  </a:lnTo>
                  <a:cubicBezTo>
                    <a:pt x="5631" y="10142"/>
                    <a:pt x="5630" y="10142"/>
                    <a:pt x="5628" y="10142"/>
                  </a:cubicBezTo>
                  <a:cubicBezTo>
                    <a:pt x="5369" y="10142"/>
                    <a:pt x="5139" y="10307"/>
                    <a:pt x="5054" y="10551"/>
                  </a:cubicBezTo>
                  <a:lnTo>
                    <a:pt x="1826" y="10551"/>
                  </a:lnTo>
                  <a:lnTo>
                    <a:pt x="1826" y="4743"/>
                  </a:lnTo>
                  <a:lnTo>
                    <a:pt x="12133" y="4743"/>
                  </a:lnTo>
                  <a:lnTo>
                    <a:pt x="12133" y="9203"/>
                  </a:lnTo>
                  <a:cubicBezTo>
                    <a:pt x="12133" y="9315"/>
                    <a:pt x="12225" y="9406"/>
                    <a:pt x="12338" y="9406"/>
                  </a:cubicBezTo>
                  <a:cubicBezTo>
                    <a:pt x="12452" y="9406"/>
                    <a:pt x="12543" y="9315"/>
                    <a:pt x="12543" y="9203"/>
                  </a:cubicBezTo>
                  <a:lnTo>
                    <a:pt x="12543" y="4677"/>
                  </a:lnTo>
                  <a:cubicBezTo>
                    <a:pt x="12543" y="4487"/>
                    <a:pt x="12391" y="4335"/>
                    <a:pt x="12203" y="4335"/>
                  </a:cubicBezTo>
                  <a:lnTo>
                    <a:pt x="1759" y="4335"/>
                  </a:lnTo>
                  <a:cubicBezTo>
                    <a:pt x="1571" y="4335"/>
                    <a:pt x="1419" y="4487"/>
                    <a:pt x="1419" y="4677"/>
                  </a:cubicBezTo>
                  <a:lnTo>
                    <a:pt x="1419" y="10621"/>
                  </a:lnTo>
                  <a:cubicBezTo>
                    <a:pt x="1419" y="10809"/>
                    <a:pt x="1571" y="10961"/>
                    <a:pt x="1759" y="10961"/>
                  </a:cubicBezTo>
                  <a:lnTo>
                    <a:pt x="4958" y="10961"/>
                  </a:lnTo>
                  <a:lnTo>
                    <a:pt x="4867" y="11370"/>
                  </a:lnTo>
                  <a:lnTo>
                    <a:pt x="1010" y="11370"/>
                  </a:lnTo>
                  <a:lnTo>
                    <a:pt x="1010" y="5495"/>
                  </a:lnTo>
                  <a:cubicBezTo>
                    <a:pt x="1010" y="5381"/>
                    <a:pt x="918" y="5290"/>
                    <a:pt x="805" y="5290"/>
                  </a:cubicBezTo>
                  <a:cubicBezTo>
                    <a:pt x="691" y="5290"/>
                    <a:pt x="600" y="5381"/>
                    <a:pt x="600" y="5495"/>
                  </a:cubicBezTo>
                  <a:lnTo>
                    <a:pt x="600" y="11370"/>
                  </a:lnTo>
                  <a:lnTo>
                    <a:pt x="478" y="11370"/>
                  </a:lnTo>
                  <a:cubicBezTo>
                    <a:pt x="214" y="11371"/>
                    <a:pt x="1" y="11583"/>
                    <a:pt x="1" y="11848"/>
                  </a:cubicBezTo>
                  <a:lnTo>
                    <a:pt x="1" y="12120"/>
                  </a:lnTo>
                  <a:cubicBezTo>
                    <a:pt x="1" y="12383"/>
                    <a:pt x="214" y="12597"/>
                    <a:pt x="478" y="12597"/>
                  </a:cubicBezTo>
                  <a:lnTo>
                    <a:pt x="13484" y="12597"/>
                  </a:lnTo>
                  <a:cubicBezTo>
                    <a:pt x="13746" y="12597"/>
                    <a:pt x="13960" y="12383"/>
                    <a:pt x="13961" y="12120"/>
                  </a:cubicBezTo>
                  <a:lnTo>
                    <a:pt x="13961" y="11848"/>
                  </a:lnTo>
                  <a:cubicBezTo>
                    <a:pt x="13960" y="11585"/>
                    <a:pt x="13746" y="11371"/>
                    <a:pt x="13484" y="11370"/>
                  </a:cubicBezTo>
                  <a:lnTo>
                    <a:pt x="13360" y="11370"/>
                  </a:lnTo>
                  <a:lnTo>
                    <a:pt x="13360" y="3926"/>
                  </a:lnTo>
                  <a:lnTo>
                    <a:pt x="13484" y="3926"/>
                  </a:lnTo>
                  <a:cubicBezTo>
                    <a:pt x="13746" y="3926"/>
                    <a:pt x="13960" y="3713"/>
                    <a:pt x="13961" y="3449"/>
                  </a:cubicBezTo>
                  <a:lnTo>
                    <a:pt x="13961" y="3177"/>
                  </a:lnTo>
                  <a:cubicBezTo>
                    <a:pt x="13960" y="2914"/>
                    <a:pt x="13746" y="2700"/>
                    <a:pt x="13484" y="2700"/>
                  </a:cubicBezTo>
                  <a:lnTo>
                    <a:pt x="10900" y="2700"/>
                  </a:lnTo>
                  <a:lnTo>
                    <a:pt x="7904" y="1191"/>
                  </a:lnTo>
                  <a:cubicBezTo>
                    <a:pt x="8059" y="587"/>
                    <a:pt x="7604" y="1"/>
                    <a:pt x="69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8">
              <a:extLst>
                <a:ext uri="{FF2B5EF4-FFF2-40B4-BE49-F238E27FC236}">
                  <a16:creationId xmlns:a16="http://schemas.microsoft.com/office/drawing/2014/main" id="{25DF93C0-9DBB-5279-2AB8-55CB8686D73D}"/>
                </a:ext>
              </a:extLst>
            </p:cNvPr>
            <p:cNvSpPr/>
            <p:nvPr/>
          </p:nvSpPr>
          <p:spPr>
            <a:xfrm>
              <a:off x="6460700" y="3957900"/>
              <a:ext cx="96825" cy="94300"/>
            </a:xfrm>
            <a:custGeom>
              <a:avLst/>
              <a:gdLst/>
              <a:ahLst/>
              <a:cxnLst/>
              <a:rect l="l" t="t" r="r" b="b"/>
              <a:pathLst>
                <a:path w="3873" h="3772" extrusionOk="0">
                  <a:moveTo>
                    <a:pt x="1778" y="416"/>
                  </a:moveTo>
                  <a:cubicBezTo>
                    <a:pt x="2662" y="514"/>
                    <a:pt x="3360" y="1212"/>
                    <a:pt x="3458" y="2095"/>
                  </a:cubicBezTo>
                  <a:lnTo>
                    <a:pt x="1778" y="2095"/>
                  </a:lnTo>
                  <a:lnTo>
                    <a:pt x="1778" y="416"/>
                  </a:lnTo>
                  <a:close/>
                  <a:moveTo>
                    <a:pt x="1369" y="1256"/>
                  </a:moveTo>
                  <a:lnTo>
                    <a:pt x="1369" y="2165"/>
                  </a:lnTo>
                  <a:cubicBezTo>
                    <a:pt x="1369" y="2352"/>
                    <a:pt x="1521" y="2505"/>
                    <a:pt x="1709" y="2505"/>
                  </a:cubicBezTo>
                  <a:lnTo>
                    <a:pt x="2618" y="2505"/>
                  </a:lnTo>
                  <a:cubicBezTo>
                    <a:pt x="2519" y="3005"/>
                    <a:pt x="2082" y="3363"/>
                    <a:pt x="1574" y="3363"/>
                  </a:cubicBezTo>
                  <a:cubicBezTo>
                    <a:pt x="1026" y="3363"/>
                    <a:pt x="567" y="2948"/>
                    <a:pt x="515" y="2402"/>
                  </a:cubicBezTo>
                  <a:cubicBezTo>
                    <a:pt x="462" y="1857"/>
                    <a:pt x="831" y="1362"/>
                    <a:pt x="1369" y="1256"/>
                  </a:cubicBezTo>
                  <a:close/>
                  <a:moveTo>
                    <a:pt x="1734" y="0"/>
                  </a:moveTo>
                  <a:cubicBezTo>
                    <a:pt x="1514" y="9"/>
                    <a:pt x="1392" y="121"/>
                    <a:pt x="1369" y="341"/>
                  </a:cubicBezTo>
                  <a:lnTo>
                    <a:pt x="1369" y="842"/>
                  </a:lnTo>
                  <a:cubicBezTo>
                    <a:pt x="817" y="919"/>
                    <a:pt x="355" y="1303"/>
                    <a:pt x="177" y="1831"/>
                  </a:cubicBezTo>
                  <a:cubicBezTo>
                    <a:pt x="1" y="2361"/>
                    <a:pt x="137" y="2946"/>
                    <a:pt x="533" y="3341"/>
                  </a:cubicBezTo>
                  <a:cubicBezTo>
                    <a:pt x="814" y="3621"/>
                    <a:pt x="1189" y="3772"/>
                    <a:pt x="1573" y="3772"/>
                  </a:cubicBezTo>
                  <a:cubicBezTo>
                    <a:pt x="1730" y="3772"/>
                    <a:pt x="1888" y="3747"/>
                    <a:pt x="2041" y="3695"/>
                  </a:cubicBezTo>
                  <a:cubicBezTo>
                    <a:pt x="2571" y="3519"/>
                    <a:pt x="2954" y="3056"/>
                    <a:pt x="3032" y="2503"/>
                  </a:cubicBezTo>
                  <a:lnTo>
                    <a:pt x="3532" y="2503"/>
                  </a:lnTo>
                  <a:cubicBezTo>
                    <a:pt x="3751" y="2481"/>
                    <a:pt x="3865" y="2360"/>
                    <a:pt x="3872" y="2139"/>
                  </a:cubicBezTo>
                  <a:cubicBezTo>
                    <a:pt x="3794" y="998"/>
                    <a:pt x="2875" y="79"/>
                    <a:pt x="1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8">
              <a:extLst>
                <a:ext uri="{FF2B5EF4-FFF2-40B4-BE49-F238E27FC236}">
                  <a16:creationId xmlns:a16="http://schemas.microsoft.com/office/drawing/2014/main" id="{52D94840-E872-0F7A-8F78-F4CF14164F04}"/>
                </a:ext>
              </a:extLst>
            </p:cNvPr>
            <p:cNvSpPr/>
            <p:nvPr/>
          </p:nvSpPr>
          <p:spPr>
            <a:xfrm>
              <a:off x="6340000" y="4009800"/>
              <a:ext cx="31900" cy="30700"/>
            </a:xfrm>
            <a:custGeom>
              <a:avLst/>
              <a:gdLst/>
              <a:ahLst/>
              <a:cxnLst/>
              <a:rect l="l" t="t" r="r" b="b"/>
              <a:pathLst>
                <a:path w="1276" h="1228" extrusionOk="0">
                  <a:moveTo>
                    <a:pt x="660" y="410"/>
                  </a:moveTo>
                  <a:cubicBezTo>
                    <a:pt x="765" y="410"/>
                    <a:pt x="866" y="492"/>
                    <a:pt x="866" y="615"/>
                  </a:cubicBezTo>
                  <a:cubicBezTo>
                    <a:pt x="866" y="728"/>
                    <a:pt x="775" y="819"/>
                    <a:pt x="663" y="819"/>
                  </a:cubicBezTo>
                  <a:cubicBezTo>
                    <a:pt x="481" y="819"/>
                    <a:pt x="388" y="600"/>
                    <a:pt x="518" y="470"/>
                  </a:cubicBezTo>
                  <a:cubicBezTo>
                    <a:pt x="559" y="429"/>
                    <a:pt x="610" y="410"/>
                    <a:pt x="660" y="410"/>
                  </a:cubicBezTo>
                  <a:close/>
                  <a:moveTo>
                    <a:pt x="663" y="0"/>
                  </a:moveTo>
                  <a:cubicBezTo>
                    <a:pt x="414" y="0"/>
                    <a:pt x="190" y="150"/>
                    <a:pt x="95" y="379"/>
                  </a:cubicBezTo>
                  <a:cubicBezTo>
                    <a:pt x="1" y="608"/>
                    <a:pt x="53" y="873"/>
                    <a:pt x="229" y="1048"/>
                  </a:cubicBezTo>
                  <a:cubicBezTo>
                    <a:pt x="346" y="1165"/>
                    <a:pt x="502" y="1228"/>
                    <a:pt x="661" y="1228"/>
                  </a:cubicBezTo>
                  <a:cubicBezTo>
                    <a:pt x="740" y="1228"/>
                    <a:pt x="820" y="1212"/>
                    <a:pt x="896" y="1181"/>
                  </a:cubicBezTo>
                  <a:cubicBezTo>
                    <a:pt x="1126" y="1087"/>
                    <a:pt x="1275" y="862"/>
                    <a:pt x="1275" y="614"/>
                  </a:cubicBezTo>
                  <a:cubicBezTo>
                    <a:pt x="1275" y="275"/>
                    <a:pt x="1000" y="2"/>
                    <a:pt x="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8">
              <a:extLst>
                <a:ext uri="{FF2B5EF4-FFF2-40B4-BE49-F238E27FC236}">
                  <a16:creationId xmlns:a16="http://schemas.microsoft.com/office/drawing/2014/main" id="{72833BAA-418F-2245-E163-330DBD3DB391}"/>
                </a:ext>
              </a:extLst>
            </p:cNvPr>
            <p:cNvSpPr/>
            <p:nvPr/>
          </p:nvSpPr>
          <p:spPr>
            <a:xfrm>
              <a:off x="6382125" y="4030250"/>
              <a:ext cx="45000" cy="10250"/>
            </a:xfrm>
            <a:custGeom>
              <a:avLst/>
              <a:gdLst/>
              <a:ahLst/>
              <a:cxnLst/>
              <a:rect l="l" t="t" r="r" b="b"/>
              <a:pathLst>
                <a:path w="1800" h="410" extrusionOk="0">
                  <a:moveTo>
                    <a:pt x="204" y="1"/>
                  </a:moveTo>
                  <a:cubicBezTo>
                    <a:pt x="91" y="1"/>
                    <a:pt x="0" y="92"/>
                    <a:pt x="0" y="206"/>
                  </a:cubicBezTo>
                  <a:cubicBezTo>
                    <a:pt x="0" y="318"/>
                    <a:pt x="91" y="410"/>
                    <a:pt x="204" y="410"/>
                  </a:cubicBezTo>
                  <a:lnTo>
                    <a:pt x="1595" y="410"/>
                  </a:lnTo>
                  <a:cubicBezTo>
                    <a:pt x="1707" y="410"/>
                    <a:pt x="1800" y="318"/>
                    <a:pt x="1800" y="206"/>
                  </a:cubicBezTo>
                  <a:cubicBezTo>
                    <a:pt x="1800" y="92"/>
                    <a:pt x="1707" y="1"/>
                    <a:pt x="1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8">
              <a:extLst>
                <a:ext uri="{FF2B5EF4-FFF2-40B4-BE49-F238E27FC236}">
                  <a16:creationId xmlns:a16="http://schemas.microsoft.com/office/drawing/2014/main" id="{3C62A6B8-4BE0-1A0D-8C46-BBC744C95B8C}"/>
                </a:ext>
              </a:extLst>
            </p:cNvPr>
            <p:cNvSpPr/>
            <p:nvPr/>
          </p:nvSpPr>
          <p:spPr>
            <a:xfrm>
              <a:off x="6382125" y="4009800"/>
              <a:ext cx="65425" cy="10275"/>
            </a:xfrm>
            <a:custGeom>
              <a:avLst/>
              <a:gdLst/>
              <a:ahLst/>
              <a:cxnLst/>
              <a:rect l="l" t="t" r="r" b="b"/>
              <a:pathLst>
                <a:path w="2617" h="411" extrusionOk="0">
                  <a:moveTo>
                    <a:pt x="204" y="0"/>
                  </a:moveTo>
                  <a:cubicBezTo>
                    <a:pt x="91" y="0"/>
                    <a:pt x="0" y="93"/>
                    <a:pt x="0" y="205"/>
                  </a:cubicBezTo>
                  <a:cubicBezTo>
                    <a:pt x="0" y="318"/>
                    <a:pt x="91" y="410"/>
                    <a:pt x="204" y="410"/>
                  </a:cubicBezTo>
                  <a:lnTo>
                    <a:pt x="2412" y="410"/>
                  </a:lnTo>
                  <a:cubicBezTo>
                    <a:pt x="2526" y="410"/>
                    <a:pt x="2617" y="318"/>
                    <a:pt x="2617" y="205"/>
                  </a:cubicBezTo>
                  <a:cubicBezTo>
                    <a:pt x="2617" y="93"/>
                    <a:pt x="2526" y="0"/>
                    <a:pt x="2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8">
              <a:extLst>
                <a:ext uri="{FF2B5EF4-FFF2-40B4-BE49-F238E27FC236}">
                  <a16:creationId xmlns:a16="http://schemas.microsoft.com/office/drawing/2014/main" id="{66A28461-C5C9-38C9-5F6B-13CF43785CBF}"/>
                </a:ext>
              </a:extLst>
            </p:cNvPr>
            <p:cNvSpPr/>
            <p:nvPr/>
          </p:nvSpPr>
          <p:spPr>
            <a:xfrm>
              <a:off x="6340000" y="3968900"/>
              <a:ext cx="31900" cy="30700"/>
            </a:xfrm>
            <a:custGeom>
              <a:avLst/>
              <a:gdLst/>
              <a:ahLst/>
              <a:cxnLst/>
              <a:rect l="l" t="t" r="r" b="b"/>
              <a:pathLst>
                <a:path w="1276" h="1228" extrusionOk="0">
                  <a:moveTo>
                    <a:pt x="660" y="410"/>
                  </a:moveTo>
                  <a:cubicBezTo>
                    <a:pt x="765" y="410"/>
                    <a:pt x="866" y="492"/>
                    <a:pt x="866" y="615"/>
                  </a:cubicBezTo>
                  <a:cubicBezTo>
                    <a:pt x="866" y="728"/>
                    <a:pt x="775" y="819"/>
                    <a:pt x="663" y="819"/>
                  </a:cubicBezTo>
                  <a:cubicBezTo>
                    <a:pt x="481" y="819"/>
                    <a:pt x="388" y="600"/>
                    <a:pt x="518" y="470"/>
                  </a:cubicBezTo>
                  <a:cubicBezTo>
                    <a:pt x="559" y="429"/>
                    <a:pt x="610" y="410"/>
                    <a:pt x="660" y="410"/>
                  </a:cubicBezTo>
                  <a:close/>
                  <a:moveTo>
                    <a:pt x="663" y="0"/>
                  </a:moveTo>
                  <a:cubicBezTo>
                    <a:pt x="414" y="0"/>
                    <a:pt x="190" y="150"/>
                    <a:pt x="95" y="379"/>
                  </a:cubicBezTo>
                  <a:cubicBezTo>
                    <a:pt x="1" y="608"/>
                    <a:pt x="53" y="873"/>
                    <a:pt x="229" y="1048"/>
                  </a:cubicBezTo>
                  <a:cubicBezTo>
                    <a:pt x="346" y="1165"/>
                    <a:pt x="502" y="1228"/>
                    <a:pt x="661" y="1228"/>
                  </a:cubicBezTo>
                  <a:cubicBezTo>
                    <a:pt x="740" y="1228"/>
                    <a:pt x="820" y="1212"/>
                    <a:pt x="896" y="1181"/>
                  </a:cubicBezTo>
                  <a:cubicBezTo>
                    <a:pt x="1126" y="1087"/>
                    <a:pt x="1275" y="862"/>
                    <a:pt x="1275" y="614"/>
                  </a:cubicBezTo>
                  <a:cubicBezTo>
                    <a:pt x="1275" y="275"/>
                    <a:pt x="1000" y="2"/>
                    <a:pt x="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8">
              <a:extLst>
                <a:ext uri="{FF2B5EF4-FFF2-40B4-BE49-F238E27FC236}">
                  <a16:creationId xmlns:a16="http://schemas.microsoft.com/office/drawing/2014/main" id="{F833EF33-34DD-F7CB-859C-92A9351B53A4}"/>
                </a:ext>
              </a:extLst>
            </p:cNvPr>
            <p:cNvSpPr/>
            <p:nvPr/>
          </p:nvSpPr>
          <p:spPr>
            <a:xfrm>
              <a:off x="6382125" y="3989375"/>
              <a:ext cx="45000" cy="10225"/>
            </a:xfrm>
            <a:custGeom>
              <a:avLst/>
              <a:gdLst/>
              <a:ahLst/>
              <a:cxnLst/>
              <a:rect l="l" t="t" r="r" b="b"/>
              <a:pathLst>
                <a:path w="1800" h="409" extrusionOk="0">
                  <a:moveTo>
                    <a:pt x="204" y="0"/>
                  </a:moveTo>
                  <a:cubicBezTo>
                    <a:pt x="91" y="0"/>
                    <a:pt x="0" y="91"/>
                    <a:pt x="0" y="204"/>
                  </a:cubicBezTo>
                  <a:cubicBezTo>
                    <a:pt x="0" y="318"/>
                    <a:pt x="91" y="409"/>
                    <a:pt x="204" y="409"/>
                  </a:cubicBezTo>
                  <a:lnTo>
                    <a:pt x="1595" y="409"/>
                  </a:lnTo>
                  <a:cubicBezTo>
                    <a:pt x="1707" y="409"/>
                    <a:pt x="1800" y="318"/>
                    <a:pt x="1800" y="204"/>
                  </a:cubicBezTo>
                  <a:cubicBezTo>
                    <a:pt x="1800" y="91"/>
                    <a:pt x="1707" y="0"/>
                    <a:pt x="1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8">
              <a:extLst>
                <a:ext uri="{FF2B5EF4-FFF2-40B4-BE49-F238E27FC236}">
                  <a16:creationId xmlns:a16="http://schemas.microsoft.com/office/drawing/2014/main" id="{34A2E55E-696B-672B-C4D6-9F3C74A3B5F8}"/>
                </a:ext>
              </a:extLst>
            </p:cNvPr>
            <p:cNvSpPr/>
            <p:nvPr/>
          </p:nvSpPr>
          <p:spPr>
            <a:xfrm>
              <a:off x="6382125" y="3968900"/>
              <a:ext cx="65425" cy="10275"/>
            </a:xfrm>
            <a:custGeom>
              <a:avLst/>
              <a:gdLst/>
              <a:ahLst/>
              <a:cxnLst/>
              <a:rect l="l" t="t" r="r" b="b"/>
              <a:pathLst>
                <a:path w="2617" h="411" extrusionOk="0">
                  <a:moveTo>
                    <a:pt x="204" y="0"/>
                  </a:moveTo>
                  <a:cubicBezTo>
                    <a:pt x="91" y="0"/>
                    <a:pt x="0" y="93"/>
                    <a:pt x="0" y="205"/>
                  </a:cubicBezTo>
                  <a:cubicBezTo>
                    <a:pt x="0" y="318"/>
                    <a:pt x="91" y="410"/>
                    <a:pt x="204" y="410"/>
                  </a:cubicBezTo>
                  <a:lnTo>
                    <a:pt x="2412" y="410"/>
                  </a:lnTo>
                  <a:cubicBezTo>
                    <a:pt x="2526" y="410"/>
                    <a:pt x="2617" y="318"/>
                    <a:pt x="2617" y="205"/>
                  </a:cubicBezTo>
                  <a:cubicBezTo>
                    <a:pt x="2617" y="93"/>
                    <a:pt x="2526" y="0"/>
                    <a:pt x="2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24321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8"/>
          <p:cNvSpPr txBox="1">
            <a:spLocks noGrp="1"/>
          </p:cNvSpPr>
          <p:nvPr>
            <p:ph type="title"/>
          </p:nvPr>
        </p:nvSpPr>
        <p:spPr>
          <a:xfrm>
            <a:off x="720000" y="2240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Results</a:t>
            </a:r>
            <a:endParaRPr/>
          </a:p>
        </p:txBody>
      </p:sp>
      <p:sp>
        <p:nvSpPr>
          <p:cNvPr id="539" name="Google Shape;539;p58"/>
          <p:cNvSpPr txBox="1">
            <a:spLocks noGrp="1"/>
          </p:cNvSpPr>
          <p:nvPr>
            <p:ph type="title" idx="2"/>
          </p:nvPr>
        </p:nvSpPr>
        <p:spPr>
          <a:xfrm>
            <a:off x="1874906" y="1089116"/>
            <a:ext cx="6069900" cy="4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Traditional Models – CAPM vs FF5</a:t>
            </a:r>
            <a:endParaRPr/>
          </a:p>
        </p:txBody>
      </p:sp>
      <p:sp>
        <p:nvSpPr>
          <p:cNvPr id="540" name="Google Shape;540;p58"/>
          <p:cNvSpPr txBox="1">
            <a:spLocks noGrp="1"/>
          </p:cNvSpPr>
          <p:nvPr>
            <p:ph type="subTitle" idx="1"/>
          </p:nvPr>
        </p:nvSpPr>
        <p:spPr>
          <a:xfrm>
            <a:off x="1874906" y="1591210"/>
            <a:ext cx="6069900" cy="2464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Fama-French Outperforms CAPM: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-Higher Adjusted R²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-Lower RMSE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-Better at capturing multidimensional risk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8"/>
          <p:cNvSpPr/>
          <p:nvPr/>
        </p:nvSpPr>
        <p:spPr>
          <a:xfrm rot="-5400000">
            <a:off x="819075" y="958125"/>
            <a:ext cx="829500" cy="7935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8" name="Google Shape;548;p58"/>
          <p:cNvGrpSpPr/>
          <p:nvPr/>
        </p:nvGrpSpPr>
        <p:grpSpPr>
          <a:xfrm>
            <a:off x="971899" y="1118539"/>
            <a:ext cx="523852" cy="472671"/>
            <a:chOff x="6275075" y="3816900"/>
            <a:chExt cx="349025" cy="314925"/>
          </a:xfrm>
        </p:grpSpPr>
        <p:sp>
          <p:nvSpPr>
            <p:cNvPr id="549" name="Google Shape;549;p58"/>
            <p:cNvSpPr/>
            <p:nvPr/>
          </p:nvSpPr>
          <p:spPr>
            <a:xfrm>
              <a:off x="6275075" y="3816900"/>
              <a:ext cx="349025" cy="314925"/>
            </a:xfrm>
            <a:custGeom>
              <a:avLst/>
              <a:gdLst/>
              <a:ahLst/>
              <a:cxnLst/>
              <a:rect l="l" t="t" r="r" b="b"/>
              <a:pathLst>
                <a:path w="13961" h="12597" extrusionOk="0">
                  <a:moveTo>
                    <a:pt x="6982" y="408"/>
                  </a:moveTo>
                  <a:cubicBezTo>
                    <a:pt x="7202" y="408"/>
                    <a:pt x="7400" y="542"/>
                    <a:pt x="7486" y="745"/>
                  </a:cubicBezTo>
                  <a:cubicBezTo>
                    <a:pt x="7570" y="949"/>
                    <a:pt x="7523" y="1184"/>
                    <a:pt x="7367" y="1339"/>
                  </a:cubicBezTo>
                  <a:cubicBezTo>
                    <a:pt x="7263" y="1444"/>
                    <a:pt x="7123" y="1499"/>
                    <a:pt x="6981" y="1499"/>
                  </a:cubicBezTo>
                  <a:cubicBezTo>
                    <a:pt x="6911" y="1499"/>
                    <a:pt x="6840" y="1486"/>
                    <a:pt x="6772" y="1457"/>
                  </a:cubicBezTo>
                  <a:cubicBezTo>
                    <a:pt x="6569" y="1373"/>
                    <a:pt x="6436" y="1174"/>
                    <a:pt x="6436" y="953"/>
                  </a:cubicBezTo>
                  <a:cubicBezTo>
                    <a:pt x="6436" y="653"/>
                    <a:pt x="6680" y="409"/>
                    <a:pt x="6982" y="408"/>
                  </a:cubicBezTo>
                  <a:close/>
                  <a:moveTo>
                    <a:pt x="7721" y="1556"/>
                  </a:moveTo>
                  <a:lnTo>
                    <a:pt x="9991" y="2699"/>
                  </a:lnTo>
                  <a:lnTo>
                    <a:pt x="3970" y="2699"/>
                  </a:lnTo>
                  <a:lnTo>
                    <a:pt x="6241" y="1556"/>
                  </a:lnTo>
                  <a:cubicBezTo>
                    <a:pt x="6432" y="1791"/>
                    <a:pt x="6707" y="1908"/>
                    <a:pt x="6981" y="1908"/>
                  </a:cubicBezTo>
                  <a:cubicBezTo>
                    <a:pt x="7256" y="1908"/>
                    <a:pt x="7530" y="1791"/>
                    <a:pt x="7721" y="1556"/>
                  </a:cubicBezTo>
                  <a:close/>
                  <a:moveTo>
                    <a:pt x="13486" y="3110"/>
                  </a:moveTo>
                  <a:cubicBezTo>
                    <a:pt x="13522" y="3110"/>
                    <a:pt x="13551" y="3141"/>
                    <a:pt x="13551" y="3177"/>
                  </a:cubicBezTo>
                  <a:lnTo>
                    <a:pt x="13551" y="3451"/>
                  </a:lnTo>
                  <a:cubicBezTo>
                    <a:pt x="13551" y="3488"/>
                    <a:pt x="13521" y="3519"/>
                    <a:pt x="13484" y="3519"/>
                  </a:cubicBezTo>
                  <a:lnTo>
                    <a:pt x="478" y="3519"/>
                  </a:lnTo>
                  <a:cubicBezTo>
                    <a:pt x="439" y="3519"/>
                    <a:pt x="409" y="3488"/>
                    <a:pt x="409" y="3451"/>
                  </a:cubicBezTo>
                  <a:lnTo>
                    <a:pt x="409" y="3177"/>
                  </a:lnTo>
                  <a:cubicBezTo>
                    <a:pt x="409" y="3141"/>
                    <a:pt x="439" y="3110"/>
                    <a:pt x="475" y="3110"/>
                  </a:cubicBezTo>
                  <a:cubicBezTo>
                    <a:pt x="476" y="3110"/>
                    <a:pt x="477" y="3110"/>
                    <a:pt x="478" y="3110"/>
                  </a:cubicBezTo>
                  <a:lnTo>
                    <a:pt x="13484" y="3110"/>
                  </a:lnTo>
                  <a:cubicBezTo>
                    <a:pt x="13485" y="3110"/>
                    <a:pt x="13486" y="3110"/>
                    <a:pt x="13486" y="3110"/>
                  </a:cubicBezTo>
                  <a:close/>
                  <a:moveTo>
                    <a:pt x="8330" y="10551"/>
                  </a:moveTo>
                  <a:cubicBezTo>
                    <a:pt x="8425" y="10551"/>
                    <a:pt x="8509" y="10618"/>
                    <a:pt x="8529" y="10712"/>
                  </a:cubicBezTo>
                  <a:lnTo>
                    <a:pt x="8676" y="11370"/>
                  </a:lnTo>
                  <a:lnTo>
                    <a:pt x="5286" y="11370"/>
                  </a:lnTo>
                  <a:lnTo>
                    <a:pt x="5432" y="10712"/>
                  </a:lnTo>
                  <a:cubicBezTo>
                    <a:pt x="5452" y="10618"/>
                    <a:pt x="5536" y="10551"/>
                    <a:pt x="5632" y="10551"/>
                  </a:cubicBezTo>
                  <a:close/>
                  <a:moveTo>
                    <a:pt x="13484" y="11778"/>
                  </a:moveTo>
                  <a:cubicBezTo>
                    <a:pt x="13521" y="11778"/>
                    <a:pt x="13551" y="11810"/>
                    <a:pt x="13551" y="11847"/>
                  </a:cubicBezTo>
                  <a:lnTo>
                    <a:pt x="13552" y="11847"/>
                  </a:lnTo>
                  <a:lnTo>
                    <a:pt x="13552" y="12120"/>
                  </a:lnTo>
                  <a:cubicBezTo>
                    <a:pt x="13552" y="12157"/>
                    <a:pt x="13521" y="12187"/>
                    <a:pt x="13484" y="12187"/>
                  </a:cubicBezTo>
                  <a:lnTo>
                    <a:pt x="478" y="12187"/>
                  </a:lnTo>
                  <a:cubicBezTo>
                    <a:pt x="441" y="12187"/>
                    <a:pt x="409" y="12157"/>
                    <a:pt x="409" y="12120"/>
                  </a:cubicBezTo>
                  <a:lnTo>
                    <a:pt x="409" y="11847"/>
                  </a:lnTo>
                  <a:cubicBezTo>
                    <a:pt x="409" y="11810"/>
                    <a:pt x="441" y="11778"/>
                    <a:pt x="478" y="11778"/>
                  </a:cubicBezTo>
                  <a:close/>
                  <a:moveTo>
                    <a:pt x="6980" y="1"/>
                  </a:moveTo>
                  <a:cubicBezTo>
                    <a:pt x="6357" y="1"/>
                    <a:pt x="5901" y="587"/>
                    <a:pt x="6056" y="1191"/>
                  </a:cubicBezTo>
                  <a:lnTo>
                    <a:pt x="3060" y="2700"/>
                  </a:lnTo>
                  <a:lnTo>
                    <a:pt x="478" y="2700"/>
                  </a:lnTo>
                  <a:cubicBezTo>
                    <a:pt x="214" y="2700"/>
                    <a:pt x="1" y="2914"/>
                    <a:pt x="1" y="3177"/>
                  </a:cubicBezTo>
                  <a:lnTo>
                    <a:pt x="1" y="3451"/>
                  </a:lnTo>
                  <a:cubicBezTo>
                    <a:pt x="1" y="3714"/>
                    <a:pt x="214" y="3928"/>
                    <a:pt x="478" y="3928"/>
                  </a:cubicBezTo>
                  <a:lnTo>
                    <a:pt x="600" y="3928"/>
                  </a:lnTo>
                  <a:lnTo>
                    <a:pt x="600" y="4541"/>
                  </a:lnTo>
                  <a:cubicBezTo>
                    <a:pt x="600" y="4654"/>
                    <a:pt x="691" y="4746"/>
                    <a:pt x="805" y="4746"/>
                  </a:cubicBezTo>
                  <a:cubicBezTo>
                    <a:pt x="918" y="4746"/>
                    <a:pt x="1009" y="4654"/>
                    <a:pt x="1009" y="4541"/>
                  </a:cubicBezTo>
                  <a:lnTo>
                    <a:pt x="1009" y="3928"/>
                  </a:lnTo>
                  <a:lnTo>
                    <a:pt x="12952" y="3928"/>
                  </a:lnTo>
                  <a:lnTo>
                    <a:pt x="12952" y="11370"/>
                  </a:lnTo>
                  <a:lnTo>
                    <a:pt x="9094" y="11370"/>
                  </a:lnTo>
                  <a:lnTo>
                    <a:pt x="9003" y="10961"/>
                  </a:lnTo>
                  <a:lnTo>
                    <a:pt x="12203" y="10961"/>
                  </a:lnTo>
                  <a:cubicBezTo>
                    <a:pt x="12391" y="10961"/>
                    <a:pt x="12543" y="10809"/>
                    <a:pt x="12543" y="10621"/>
                  </a:cubicBezTo>
                  <a:lnTo>
                    <a:pt x="12543" y="10158"/>
                  </a:lnTo>
                  <a:cubicBezTo>
                    <a:pt x="12543" y="10044"/>
                    <a:pt x="12452" y="9953"/>
                    <a:pt x="12338" y="9953"/>
                  </a:cubicBezTo>
                  <a:cubicBezTo>
                    <a:pt x="12225" y="9953"/>
                    <a:pt x="12133" y="10044"/>
                    <a:pt x="12133" y="10158"/>
                  </a:cubicBezTo>
                  <a:lnTo>
                    <a:pt x="12133" y="10551"/>
                  </a:lnTo>
                  <a:lnTo>
                    <a:pt x="8907" y="10551"/>
                  </a:lnTo>
                  <a:cubicBezTo>
                    <a:pt x="8821" y="10307"/>
                    <a:pt x="8591" y="10142"/>
                    <a:pt x="8332" y="10142"/>
                  </a:cubicBezTo>
                  <a:cubicBezTo>
                    <a:pt x="8331" y="10142"/>
                    <a:pt x="8330" y="10142"/>
                    <a:pt x="8328" y="10142"/>
                  </a:cubicBezTo>
                  <a:lnTo>
                    <a:pt x="5632" y="10142"/>
                  </a:lnTo>
                  <a:cubicBezTo>
                    <a:pt x="5631" y="10142"/>
                    <a:pt x="5630" y="10142"/>
                    <a:pt x="5628" y="10142"/>
                  </a:cubicBezTo>
                  <a:cubicBezTo>
                    <a:pt x="5369" y="10142"/>
                    <a:pt x="5139" y="10307"/>
                    <a:pt x="5054" y="10551"/>
                  </a:cubicBezTo>
                  <a:lnTo>
                    <a:pt x="1826" y="10551"/>
                  </a:lnTo>
                  <a:lnTo>
                    <a:pt x="1826" y="4743"/>
                  </a:lnTo>
                  <a:lnTo>
                    <a:pt x="12133" y="4743"/>
                  </a:lnTo>
                  <a:lnTo>
                    <a:pt x="12133" y="9203"/>
                  </a:lnTo>
                  <a:cubicBezTo>
                    <a:pt x="12133" y="9315"/>
                    <a:pt x="12225" y="9406"/>
                    <a:pt x="12338" y="9406"/>
                  </a:cubicBezTo>
                  <a:cubicBezTo>
                    <a:pt x="12452" y="9406"/>
                    <a:pt x="12543" y="9315"/>
                    <a:pt x="12543" y="9203"/>
                  </a:cubicBezTo>
                  <a:lnTo>
                    <a:pt x="12543" y="4677"/>
                  </a:lnTo>
                  <a:cubicBezTo>
                    <a:pt x="12543" y="4487"/>
                    <a:pt x="12391" y="4335"/>
                    <a:pt x="12203" y="4335"/>
                  </a:cubicBezTo>
                  <a:lnTo>
                    <a:pt x="1759" y="4335"/>
                  </a:lnTo>
                  <a:cubicBezTo>
                    <a:pt x="1571" y="4335"/>
                    <a:pt x="1419" y="4487"/>
                    <a:pt x="1419" y="4677"/>
                  </a:cubicBezTo>
                  <a:lnTo>
                    <a:pt x="1419" y="10621"/>
                  </a:lnTo>
                  <a:cubicBezTo>
                    <a:pt x="1419" y="10809"/>
                    <a:pt x="1571" y="10961"/>
                    <a:pt x="1759" y="10961"/>
                  </a:cubicBezTo>
                  <a:lnTo>
                    <a:pt x="4958" y="10961"/>
                  </a:lnTo>
                  <a:lnTo>
                    <a:pt x="4867" y="11370"/>
                  </a:lnTo>
                  <a:lnTo>
                    <a:pt x="1010" y="11370"/>
                  </a:lnTo>
                  <a:lnTo>
                    <a:pt x="1010" y="5495"/>
                  </a:lnTo>
                  <a:cubicBezTo>
                    <a:pt x="1010" y="5381"/>
                    <a:pt x="918" y="5290"/>
                    <a:pt x="805" y="5290"/>
                  </a:cubicBezTo>
                  <a:cubicBezTo>
                    <a:pt x="691" y="5290"/>
                    <a:pt x="600" y="5381"/>
                    <a:pt x="600" y="5495"/>
                  </a:cubicBezTo>
                  <a:lnTo>
                    <a:pt x="600" y="11370"/>
                  </a:lnTo>
                  <a:lnTo>
                    <a:pt x="478" y="11370"/>
                  </a:lnTo>
                  <a:cubicBezTo>
                    <a:pt x="214" y="11371"/>
                    <a:pt x="1" y="11583"/>
                    <a:pt x="1" y="11848"/>
                  </a:cubicBezTo>
                  <a:lnTo>
                    <a:pt x="1" y="12120"/>
                  </a:lnTo>
                  <a:cubicBezTo>
                    <a:pt x="1" y="12383"/>
                    <a:pt x="214" y="12597"/>
                    <a:pt x="478" y="12597"/>
                  </a:cubicBezTo>
                  <a:lnTo>
                    <a:pt x="13484" y="12597"/>
                  </a:lnTo>
                  <a:cubicBezTo>
                    <a:pt x="13746" y="12597"/>
                    <a:pt x="13960" y="12383"/>
                    <a:pt x="13961" y="12120"/>
                  </a:cubicBezTo>
                  <a:lnTo>
                    <a:pt x="13961" y="11848"/>
                  </a:lnTo>
                  <a:cubicBezTo>
                    <a:pt x="13960" y="11585"/>
                    <a:pt x="13746" y="11371"/>
                    <a:pt x="13484" y="11370"/>
                  </a:cubicBezTo>
                  <a:lnTo>
                    <a:pt x="13360" y="11370"/>
                  </a:lnTo>
                  <a:lnTo>
                    <a:pt x="13360" y="3926"/>
                  </a:lnTo>
                  <a:lnTo>
                    <a:pt x="13484" y="3926"/>
                  </a:lnTo>
                  <a:cubicBezTo>
                    <a:pt x="13746" y="3926"/>
                    <a:pt x="13960" y="3713"/>
                    <a:pt x="13961" y="3449"/>
                  </a:cubicBezTo>
                  <a:lnTo>
                    <a:pt x="13961" y="3177"/>
                  </a:lnTo>
                  <a:cubicBezTo>
                    <a:pt x="13960" y="2914"/>
                    <a:pt x="13746" y="2700"/>
                    <a:pt x="13484" y="2700"/>
                  </a:cubicBezTo>
                  <a:lnTo>
                    <a:pt x="10900" y="2700"/>
                  </a:lnTo>
                  <a:lnTo>
                    <a:pt x="7904" y="1191"/>
                  </a:lnTo>
                  <a:cubicBezTo>
                    <a:pt x="8059" y="587"/>
                    <a:pt x="7604" y="1"/>
                    <a:pt x="69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8"/>
            <p:cNvSpPr/>
            <p:nvPr/>
          </p:nvSpPr>
          <p:spPr>
            <a:xfrm>
              <a:off x="6460700" y="3957900"/>
              <a:ext cx="96825" cy="94300"/>
            </a:xfrm>
            <a:custGeom>
              <a:avLst/>
              <a:gdLst/>
              <a:ahLst/>
              <a:cxnLst/>
              <a:rect l="l" t="t" r="r" b="b"/>
              <a:pathLst>
                <a:path w="3873" h="3772" extrusionOk="0">
                  <a:moveTo>
                    <a:pt x="1778" y="416"/>
                  </a:moveTo>
                  <a:cubicBezTo>
                    <a:pt x="2662" y="514"/>
                    <a:pt x="3360" y="1212"/>
                    <a:pt x="3458" y="2095"/>
                  </a:cubicBezTo>
                  <a:lnTo>
                    <a:pt x="1778" y="2095"/>
                  </a:lnTo>
                  <a:lnTo>
                    <a:pt x="1778" y="416"/>
                  </a:lnTo>
                  <a:close/>
                  <a:moveTo>
                    <a:pt x="1369" y="1256"/>
                  </a:moveTo>
                  <a:lnTo>
                    <a:pt x="1369" y="2165"/>
                  </a:lnTo>
                  <a:cubicBezTo>
                    <a:pt x="1369" y="2352"/>
                    <a:pt x="1521" y="2505"/>
                    <a:pt x="1709" y="2505"/>
                  </a:cubicBezTo>
                  <a:lnTo>
                    <a:pt x="2618" y="2505"/>
                  </a:lnTo>
                  <a:cubicBezTo>
                    <a:pt x="2519" y="3005"/>
                    <a:pt x="2082" y="3363"/>
                    <a:pt x="1574" y="3363"/>
                  </a:cubicBezTo>
                  <a:cubicBezTo>
                    <a:pt x="1026" y="3363"/>
                    <a:pt x="567" y="2948"/>
                    <a:pt x="515" y="2402"/>
                  </a:cubicBezTo>
                  <a:cubicBezTo>
                    <a:pt x="462" y="1857"/>
                    <a:pt x="831" y="1362"/>
                    <a:pt x="1369" y="1256"/>
                  </a:cubicBezTo>
                  <a:close/>
                  <a:moveTo>
                    <a:pt x="1734" y="0"/>
                  </a:moveTo>
                  <a:cubicBezTo>
                    <a:pt x="1514" y="9"/>
                    <a:pt x="1392" y="121"/>
                    <a:pt x="1369" y="341"/>
                  </a:cubicBezTo>
                  <a:lnTo>
                    <a:pt x="1369" y="842"/>
                  </a:lnTo>
                  <a:cubicBezTo>
                    <a:pt x="817" y="919"/>
                    <a:pt x="355" y="1303"/>
                    <a:pt x="177" y="1831"/>
                  </a:cubicBezTo>
                  <a:cubicBezTo>
                    <a:pt x="1" y="2361"/>
                    <a:pt x="137" y="2946"/>
                    <a:pt x="533" y="3341"/>
                  </a:cubicBezTo>
                  <a:cubicBezTo>
                    <a:pt x="814" y="3621"/>
                    <a:pt x="1189" y="3772"/>
                    <a:pt x="1573" y="3772"/>
                  </a:cubicBezTo>
                  <a:cubicBezTo>
                    <a:pt x="1730" y="3772"/>
                    <a:pt x="1888" y="3747"/>
                    <a:pt x="2041" y="3695"/>
                  </a:cubicBezTo>
                  <a:cubicBezTo>
                    <a:pt x="2571" y="3519"/>
                    <a:pt x="2954" y="3056"/>
                    <a:pt x="3032" y="2503"/>
                  </a:cubicBezTo>
                  <a:lnTo>
                    <a:pt x="3532" y="2503"/>
                  </a:lnTo>
                  <a:cubicBezTo>
                    <a:pt x="3751" y="2481"/>
                    <a:pt x="3865" y="2360"/>
                    <a:pt x="3872" y="2139"/>
                  </a:cubicBezTo>
                  <a:cubicBezTo>
                    <a:pt x="3794" y="998"/>
                    <a:pt x="2875" y="79"/>
                    <a:pt x="1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8"/>
            <p:cNvSpPr/>
            <p:nvPr/>
          </p:nvSpPr>
          <p:spPr>
            <a:xfrm>
              <a:off x="6340000" y="4009800"/>
              <a:ext cx="31900" cy="30700"/>
            </a:xfrm>
            <a:custGeom>
              <a:avLst/>
              <a:gdLst/>
              <a:ahLst/>
              <a:cxnLst/>
              <a:rect l="l" t="t" r="r" b="b"/>
              <a:pathLst>
                <a:path w="1276" h="1228" extrusionOk="0">
                  <a:moveTo>
                    <a:pt x="660" y="410"/>
                  </a:moveTo>
                  <a:cubicBezTo>
                    <a:pt x="765" y="410"/>
                    <a:pt x="866" y="492"/>
                    <a:pt x="866" y="615"/>
                  </a:cubicBezTo>
                  <a:cubicBezTo>
                    <a:pt x="866" y="728"/>
                    <a:pt x="775" y="819"/>
                    <a:pt x="663" y="819"/>
                  </a:cubicBezTo>
                  <a:cubicBezTo>
                    <a:pt x="481" y="819"/>
                    <a:pt x="388" y="600"/>
                    <a:pt x="518" y="470"/>
                  </a:cubicBezTo>
                  <a:cubicBezTo>
                    <a:pt x="559" y="429"/>
                    <a:pt x="610" y="410"/>
                    <a:pt x="660" y="410"/>
                  </a:cubicBezTo>
                  <a:close/>
                  <a:moveTo>
                    <a:pt x="663" y="0"/>
                  </a:moveTo>
                  <a:cubicBezTo>
                    <a:pt x="414" y="0"/>
                    <a:pt x="190" y="150"/>
                    <a:pt x="95" y="379"/>
                  </a:cubicBezTo>
                  <a:cubicBezTo>
                    <a:pt x="1" y="608"/>
                    <a:pt x="53" y="873"/>
                    <a:pt x="229" y="1048"/>
                  </a:cubicBezTo>
                  <a:cubicBezTo>
                    <a:pt x="346" y="1165"/>
                    <a:pt x="502" y="1228"/>
                    <a:pt x="661" y="1228"/>
                  </a:cubicBezTo>
                  <a:cubicBezTo>
                    <a:pt x="740" y="1228"/>
                    <a:pt x="820" y="1212"/>
                    <a:pt x="896" y="1181"/>
                  </a:cubicBezTo>
                  <a:cubicBezTo>
                    <a:pt x="1126" y="1087"/>
                    <a:pt x="1275" y="862"/>
                    <a:pt x="1275" y="614"/>
                  </a:cubicBezTo>
                  <a:cubicBezTo>
                    <a:pt x="1275" y="275"/>
                    <a:pt x="1000" y="2"/>
                    <a:pt x="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8"/>
            <p:cNvSpPr/>
            <p:nvPr/>
          </p:nvSpPr>
          <p:spPr>
            <a:xfrm>
              <a:off x="6382125" y="4030250"/>
              <a:ext cx="45000" cy="10250"/>
            </a:xfrm>
            <a:custGeom>
              <a:avLst/>
              <a:gdLst/>
              <a:ahLst/>
              <a:cxnLst/>
              <a:rect l="l" t="t" r="r" b="b"/>
              <a:pathLst>
                <a:path w="1800" h="410" extrusionOk="0">
                  <a:moveTo>
                    <a:pt x="204" y="1"/>
                  </a:moveTo>
                  <a:cubicBezTo>
                    <a:pt x="91" y="1"/>
                    <a:pt x="0" y="92"/>
                    <a:pt x="0" y="206"/>
                  </a:cubicBezTo>
                  <a:cubicBezTo>
                    <a:pt x="0" y="318"/>
                    <a:pt x="91" y="410"/>
                    <a:pt x="204" y="410"/>
                  </a:cubicBezTo>
                  <a:lnTo>
                    <a:pt x="1595" y="410"/>
                  </a:lnTo>
                  <a:cubicBezTo>
                    <a:pt x="1707" y="410"/>
                    <a:pt x="1800" y="318"/>
                    <a:pt x="1800" y="206"/>
                  </a:cubicBezTo>
                  <a:cubicBezTo>
                    <a:pt x="1800" y="92"/>
                    <a:pt x="1707" y="1"/>
                    <a:pt x="1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8"/>
            <p:cNvSpPr/>
            <p:nvPr/>
          </p:nvSpPr>
          <p:spPr>
            <a:xfrm>
              <a:off x="6382125" y="4009800"/>
              <a:ext cx="65425" cy="10275"/>
            </a:xfrm>
            <a:custGeom>
              <a:avLst/>
              <a:gdLst/>
              <a:ahLst/>
              <a:cxnLst/>
              <a:rect l="l" t="t" r="r" b="b"/>
              <a:pathLst>
                <a:path w="2617" h="411" extrusionOk="0">
                  <a:moveTo>
                    <a:pt x="204" y="0"/>
                  </a:moveTo>
                  <a:cubicBezTo>
                    <a:pt x="91" y="0"/>
                    <a:pt x="0" y="93"/>
                    <a:pt x="0" y="205"/>
                  </a:cubicBezTo>
                  <a:cubicBezTo>
                    <a:pt x="0" y="318"/>
                    <a:pt x="91" y="410"/>
                    <a:pt x="204" y="410"/>
                  </a:cubicBezTo>
                  <a:lnTo>
                    <a:pt x="2412" y="410"/>
                  </a:lnTo>
                  <a:cubicBezTo>
                    <a:pt x="2526" y="410"/>
                    <a:pt x="2617" y="318"/>
                    <a:pt x="2617" y="205"/>
                  </a:cubicBezTo>
                  <a:cubicBezTo>
                    <a:pt x="2617" y="93"/>
                    <a:pt x="2526" y="0"/>
                    <a:pt x="2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8"/>
            <p:cNvSpPr/>
            <p:nvPr/>
          </p:nvSpPr>
          <p:spPr>
            <a:xfrm>
              <a:off x="6340000" y="3968900"/>
              <a:ext cx="31900" cy="30700"/>
            </a:xfrm>
            <a:custGeom>
              <a:avLst/>
              <a:gdLst/>
              <a:ahLst/>
              <a:cxnLst/>
              <a:rect l="l" t="t" r="r" b="b"/>
              <a:pathLst>
                <a:path w="1276" h="1228" extrusionOk="0">
                  <a:moveTo>
                    <a:pt x="660" y="410"/>
                  </a:moveTo>
                  <a:cubicBezTo>
                    <a:pt x="765" y="410"/>
                    <a:pt x="866" y="492"/>
                    <a:pt x="866" y="615"/>
                  </a:cubicBezTo>
                  <a:cubicBezTo>
                    <a:pt x="866" y="728"/>
                    <a:pt x="775" y="819"/>
                    <a:pt x="663" y="819"/>
                  </a:cubicBezTo>
                  <a:cubicBezTo>
                    <a:pt x="481" y="819"/>
                    <a:pt x="388" y="600"/>
                    <a:pt x="518" y="470"/>
                  </a:cubicBezTo>
                  <a:cubicBezTo>
                    <a:pt x="559" y="429"/>
                    <a:pt x="610" y="410"/>
                    <a:pt x="660" y="410"/>
                  </a:cubicBezTo>
                  <a:close/>
                  <a:moveTo>
                    <a:pt x="663" y="0"/>
                  </a:moveTo>
                  <a:cubicBezTo>
                    <a:pt x="414" y="0"/>
                    <a:pt x="190" y="150"/>
                    <a:pt x="95" y="379"/>
                  </a:cubicBezTo>
                  <a:cubicBezTo>
                    <a:pt x="1" y="608"/>
                    <a:pt x="53" y="873"/>
                    <a:pt x="229" y="1048"/>
                  </a:cubicBezTo>
                  <a:cubicBezTo>
                    <a:pt x="346" y="1165"/>
                    <a:pt x="502" y="1228"/>
                    <a:pt x="661" y="1228"/>
                  </a:cubicBezTo>
                  <a:cubicBezTo>
                    <a:pt x="740" y="1228"/>
                    <a:pt x="820" y="1212"/>
                    <a:pt x="896" y="1181"/>
                  </a:cubicBezTo>
                  <a:cubicBezTo>
                    <a:pt x="1126" y="1087"/>
                    <a:pt x="1275" y="862"/>
                    <a:pt x="1275" y="614"/>
                  </a:cubicBezTo>
                  <a:cubicBezTo>
                    <a:pt x="1275" y="275"/>
                    <a:pt x="1000" y="2"/>
                    <a:pt x="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8"/>
            <p:cNvSpPr/>
            <p:nvPr/>
          </p:nvSpPr>
          <p:spPr>
            <a:xfrm>
              <a:off x="6382125" y="3989375"/>
              <a:ext cx="45000" cy="10225"/>
            </a:xfrm>
            <a:custGeom>
              <a:avLst/>
              <a:gdLst/>
              <a:ahLst/>
              <a:cxnLst/>
              <a:rect l="l" t="t" r="r" b="b"/>
              <a:pathLst>
                <a:path w="1800" h="409" extrusionOk="0">
                  <a:moveTo>
                    <a:pt x="204" y="0"/>
                  </a:moveTo>
                  <a:cubicBezTo>
                    <a:pt x="91" y="0"/>
                    <a:pt x="0" y="91"/>
                    <a:pt x="0" y="204"/>
                  </a:cubicBezTo>
                  <a:cubicBezTo>
                    <a:pt x="0" y="318"/>
                    <a:pt x="91" y="409"/>
                    <a:pt x="204" y="409"/>
                  </a:cubicBezTo>
                  <a:lnTo>
                    <a:pt x="1595" y="409"/>
                  </a:lnTo>
                  <a:cubicBezTo>
                    <a:pt x="1707" y="409"/>
                    <a:pt x="1800" y="318"/>
                    <a:pt x="1800" y="204"/>
                  </a:cubicBezTo>
                  <a:cubicBezTo>
                    <a:pt x="1800" y="91"/>
                    <a:pt x="1707" y="0"/>
                    <a:pt x="1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8"/>
            <p:cNvSpPr/>
            <p:nvPr/>
          </p:nvSpPr>
          <p:spPr>
            <a:xfrm>
              <a:off x="6382125" y="3968900"/>
              <a:ext cx="65425" cy="10275"/>
            </a:xfrm>
            <a:custGeom>
              <a:avLst/>
              <a:gdLst/>
              <a:ahLst/>
              <a:cxnLst/>
              <a:rect l="l" t="t" r="r" b="b"/>
              <a:pathLst>
                <a:path w="2617" h="411" extrusionOk="0">
                  <a:moveTo>
                    <a:pt x="204" y="0"/>
                  </a:moveTo>
                  <a:cubicBezTo>
                    <a:pt x="91" y="0"/>
                    <a:pt x="0" y="93"/>
                    <a:pt x="0" y="205"/>
                  </a:cubicBezTo>
                  <a:cubicBezTo>
                    <a:pt x="0" y="318"/>
                    <a:pt x="91" y="410"/>
                    <a:pt x="204" y="410"/>
                  </a:cubicBezTo>
                  <a:lnTo>
                    <a:pt x="2412" y="410"/>
                  </a:lnTo>
                  <a:cubicBezTo>
                    <a:pt x="2526" y="410"/>
                    <a:pt x="2617" y="318"/>
                    <a:pt x="2617" y="205"/>
                  </a:cubicBezTo>
                  <a:cubicBezTo>
                    <a:pt x="2617" y="93"/>
                    <a:pt x="2526" y="0"/>
                    <a:pt x="2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E031-5939-7236-B17D-076C3231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225" y="496346"/>
            <a:ext cx="5182800" cy="792063"/>
          </a:xfrm>
        </p:spPr>
        <p:txBody>
          <a:bodyPr/>
          <a:lstStyle/>
          <a:p>
            <a:pPr algn="ctr"/>
            <a:r>
              <a:rPr lang="en-GB"/>
              <a:t>Results</a:t>
            </a:r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0D2D111-43CE-7943-9130-EEA21247C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901969"/>
              </p:ext>
            </p:extLst>
          </p:nvPr>
        </p:nvGraphicFramePr>
        <p:xfrm>
          <a:off x="1115920" y="1747389"/>
          <a:ext cx="7053930" cy="2399851"/>
        </p:xfrm>
        <a:graphic>
          <a:graphicData uri="http://schemas.openxmlformats.org/drawingml/2006/table">
            <a:tbl>
              <a:tblPr bandRow="1">
                <a:tableStyleId>{D26A5D3E-2B42-4D43-A84C-369B3B32B2A8}</a:tableStyleId>
              </a:tblPr>
              <a:tblGrid>
                <a:gridCol w="1713644">
                  <a:extLst>
                    <a:ext uri="{9D8B030D-6E8A-4147-A177-3AD203B41FA5}">
                      <a16:colId xmlns:a16="http://schemas.microsoft.com/office/drawing/2014/main" val="1829257253"/>
                    </a:ext>
                  </a:extLst>
                </a:gridCol>
                <a:gridCol w="827551">
                  <a:extLst>
                    <a:ext uri="{9D8B030D-6E8A-4147-A177-3AD203B41FA5}">
                      <a16:colId xmlns:a16="http://schemas.microsoft.com/office/drawing/2014/main" val="2188226456"/>
                    </a:ext>
                  </a:extLst>
                </a:gridCol>
                <a:gridCol w="827551">
                  <a:extLst>
                    <a:ext uri="{9D8B030D-6E8A-4147-A177-3AD203B41FA5}">
                      <a16:colId xmlns:a16="http://schemas.microsoft.com/office/drawing/2014/main" val="3704279958"/>
                    </a:ext>
                  </a:extLst>
                </a:gridCol>
                <a:gridCol w="982717">
                  <a:extLst>
                    <a:ext uri="{9D8B030D-6E8A-4147-A177-3AD203B41FA5}">
                      <a16:colId xmlns:a16="http://schemas.microsoft.com/office/drawing/2014/main" val="3418921264"/>
                    </a:ext>
                  </a:extLst>
                </a:gridCol>
                <a:gridCol w="892202">
                  <a:extLst>
                    <a:ext uri="{9D8B030D-6E8A-4147-A177-3AD203B41FA5}">
                      <a16:colId xmlns:a16="http://schemas.microsoft.com/office/drawing/2014/main" val="2735643269"/>
                    </a:ext>
                  </a:extLst>
                </a:gridCol>
                <a:gridCol w="892202">
                  <a:extLst>
                    <a:ext uri="{9D8B030D-6E8A-4147-A177-3AD203B41FA5}">
                      <a16:colId xmlns:a16="http://schemas.microsoft.com/office/drawing/2014/main" val="1073678950"/>
                    </a:ext>
                  </a:extLst>
                </a:gridCol>
                <a:gridCol w="918063">
                  <a:extLst>
                    <a:ext uri="{9D8B030D-6E8A-4147-A177-3AD203B41FA5}">
                      <a16:colId xmlns:a16="http://schemas.microsoft.com/office/drawing/2014/main" val="165548132"/>
                    </a:ext>
                  </a:extLst>
                </a:gridCol>
              </a:tblGrid>
              <a:tr h="389976">
                <a:tc>
                  <a:txBody>
                    <a:bodyPr/>
                    <a:lstStyle/>
                    <a:p>
                      <a:pPr marR="0" algn="ctr" rtl="0" fontAlgn="b">
                        <a:buNone/>
                      </a:pPr>
                      <a:r>
                        <a:rPr lang="en-US" sz="1600" b="0" i="0" u="none" strike="noStrike" dirty="0">
                          <a:effectLst/>
                          <a:latin typeface="Gothic A1 Medium"/>
                        </a:rPr>
                        <a:t>MODELS</a:t>
                      </a:r>
                    </a:p>
                  </a:txBody>
                  <a:tcPr marL="6350" marR="6350" marT="6350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R="0" algn="ctr" rtl="0" fontAlgn="b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 panose="020B0604020202020204" pitchFamily="34" charset="0"/>
                          <a:cs typeface="Arial"/>
                        </a:rPr>
                        <a:t>CAPM</a:t>
                      </a:r>
                      <a:endParaRPr lang="en-US" sz="1800" b="0" i="0" u="none" strike="noStrike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6350" marR="6350" marT="6350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R="0" algn="ctr" rtl="0" fontAlgn="b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 panose="020B0604020202020204" pitchFamily="34" charset="0"/>
                          <a:cs typeface="Arial"/>
                        </a:rPr>
                        <a:t>Fama French</a:t>
                      </a:r>
                      <a:endParaRPr lang="en-US" sz="1800" b="0" i="0" u="none" strike="noStrike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6350" marR="6350" marT="6350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602321"/>
                  </a:ext>
                </a:extLst>
              </a:tr>
              <a:tr h="434973">
                <a:tc>
                  <a:txBody>
                    <a:bodyPr/>
                    <a:lstStyle/>
                    <a:p>
                      <a:pPr marR="0" lvl="0" algn="ctr">
                        <a:buNone/>
                      </a:pPr>
                      <a:r>
                        <a:rPr lang="en-US" sz="1600" b="0" i="0" u="none" strike="noStrike" dirty="0">
                          <a:effectLst/>
                          <a:latin typeface="Gothic A1 Medium"/>
                        </a:rPr>
                        <a:t>METRICS</a:t>
                      </a:r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 </a:t>
                      </a:r>
                    </a:p>
                  </a:txBody>
                  <a:tcPr marL="6350" marR="6350" marT="6350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 panose="020B0604020202020204" pitchFamily="34" charset="0"/>
                          <a:cs typeface="Arial"/>
                        </a:rPr>
                        <a:t>MSE</a:t>
                      </a:r>
                      <a:endParaRPr lang="en-US" sz="1800" b="0" i="0" u="none" strike="noStrike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6350" marR="6350" marT="6350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 panose="020B0604020202020204" pitchFamily="34" charset="0"/>
                          <a:cs typeface="Arial"/>
                        </a:rPr>
                        <a:t>RMSE</a:t>
                      </a:r>
                      <a:endParaRPr lang="en-US" sz="1800" b="0" i="0" u="none" strike="noStrike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6350" marR="6350" marT="6350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 panose="020B0604020202020204" pitchFamily="34" charset="0"/>
                          <a:cs typeface="Arial"/>
                        </a:rPr>
                        <a:t>Adjusted R2</a:t>
                      </a:r>
                      <a:endParaRPr lang="en-US" sz="1800" b="0" i="0" u="none" strike="noStrike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6350" marR="6350" marT="6350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 panose="020B0604020202020204" pitchFamily="34" charset="0"/>
                          <a:cs typeface="Arial"/>
                        </a:rPr>
                        <a:t>MSE</a:t>
                      </a:r>
                      <a:endParaRPr lang="en-US" sz="1800" b="0" i="0" u="none" strike="noStrike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6350" marR="6350" marT="6350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 panose="020B0604020202020204" pitchFamily="34" charset="0"/>
                          <a:cs typeface="Arial"/>
                        </a:rPr>
                        <a:t>RMSE</a:t>
                      </a:r>
                      <a:endParaRPr lang="en-US" sz="1800" b="0" i="0" u="none" strike="noStrike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6350" marR="6350" marT="6350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 panose="020B0604020202020204" pitchFamily="34" charset="0"/>
                          <a:cs typeface="Arial"/>
                        </a:rPr>
                        <a:t>Adjusted R2</a:t>
                      </a:r>
                      <a:endParaRPr lang="en-US" sz="1800" b="0" i="0" u="none" strike="noStrike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6350" marR="6350" marT="6350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577744"/>
                  </a:ext>
                </a:extLst>
              </a:tr>
              <a:tr h="584964">
                <a:tc>
                  <a:txBody>
                    <a:bodyPr/>
                    <a:lstStyle/>
                    <a:p>
                      <a:pPr marR="0" algn="ctr" rtl="0" fontAlgn="b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 panose="020B0604020202020204" pitchFamily="34" charset="0"/>
                          <a:cs typeface="Arial"/>
                        </a:rPr>
                        <a:t>Regression Model</a:t>
                      </a:r>
                      <a:endParaRPr lang="en-US" sz="1800" b="0" i="0" u="none" strike="noStrike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6350" marR="6350" marT="6350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 panose="020B0604020202020204" pitchFamily="34" charset="0"/>
                          <a:cs typeface="Arial"/>
                        </a:rPr>
                        <a:t>0.00056</a:t>
                      </a:r>
                      <a:endParaRPr lang="en-US" sz="1800" b="0" i="0" u="none" strike="noStrike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6350" marR="6350" marT="6350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 panose="020B0604020202020204" pitchFamily="34" charset="0"/>
                          <a:cs typeface="Arial"/>
                        </a:rPr>
                        <a:t>0.023619</a:t>
                      </a:r>
                      <a:endParaRPr lang="en-US" sz="1800" b="0" i="0" u="none" strike="noStrike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6350" marR="6350" marT="6350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 panose="020B0604020202020204" pitchFamily="34" charset="0"/>
                          <a:cs typeface="Arial"/>
                        </a:rPr>
                        <a:t>0.40469</a:t>
                      </a:r>
                      <a:endParaRPr lang="en-US" sz="1800" b="0" i="0" u="none" strike="noStrike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6350" marR="6350" marT="6350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 panose="020B0604020202020204" pitchFamily="34" charset="0"/>
                          <a:cs typeface="Arial"/>
                        </a:rPr>
                        <a:t>0.00053</a:t>
                      </a:r>
                      <a:endParaRPr lang="en-US" sz="1200" b="0" i="0" u="none" strike="noStrike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6350" marR="6350" marT="6350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 panose="020B0604020202020204" pitchFamily="34" charset="0"/>
                          <a:cs typeface="Arial"/>
                        </a:rPr>
                        <a:t>0.02302</a:t>
                      </a:r>
                      <a:endParaRPr lang="en-US" sz="1200" b="0" i="0" u="none" strike="noStrike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6350" marR="6350" marT="6350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 panose="020B0604020202020204" pitchFamily="34" charset="0"/>
                          <a:cs typeface="Arial"/>
                        </a:rPr>
                        <a:t>0.46167</a:t>
                      </a:r>
                      <a:endParaRPr lang="en-US" sz="1200" b="0" i="0" u="none" strike="noStrike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6350" marR="6350" marT="6350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463283"/>
                  </a:ext>
                </a:extLst>
              </a:tr>
              <a:tr h="509968">
                <a:tc>
                  <a:txBody>
                    <a:bodyPr/>
                    <a:lstStyle/>
                    <a:p>
                      <a:pPr marR="0" algn="ctr" rtl="0" fontAlgn="b">
                        <a:buNone/>
                      </a:pPr>
                      <a:r>
                        <a:rPr lang="en-US" sz="1100" b="1" i="0" u="none" strike="noStrike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 panose="020B0604020202020204" pitchFamily="34" charset="0"/>
                          <a:cs typeface="Arial"/>
                        </a:rPr>
                        <a:t>XGBoost</a:t>
                      </a:r>
                      <a:endParaRPr lang="en-US" sz="1800" b="0" i="0" u="none" strike="noStrike" err="1">
                        <a:effectLst/>
                        <a:latin typeface="Arial"/>
                        <a:cs typeface="Arial"/>
                      </a:endParaRPr>
                    </a:p>
                  </a:txBody>
                  <a:tcPr marL="6350" marR="6350" marT="6350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 panose="020B0604020202020204" pitchFamily="34" charset="0"/>
                          <a:cs typeface="Arial"/>
                        </a:rPr>
                        <a:t>0.00068</a:t>
                      </a:r>
                      <a:endParaRPr lang="en-US" sz="1800" b="0" i="0" u="none" strike="noStrike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6350" marR="6350" marT="6350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 panose="020B0604020202020204" pitchFamily="34" charset="0"/>
                          <a:cs typeface="Arial"/>
                        </a:rPr>
                        <a:t>0.02600</a:t>
                      </a:r>
                      <a:endParaRPr lang="en-US" sz="1800" b="0" i="0" u="none" strike="noStrike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6350" marR="6350" marT="6350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 panose="020B0604020202020204" pitchFamily="34" charset="0"/>
                          <a:cs typeface="Arial"/>
                        </a:rPr>
                        <a:t>0.32770</a:t>
                      </a:r>
                      <a:endParaRPr lang="en-US" sz="1800" b="0" i="0" u="none" strike="noStrike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6350" marR="6350" marT="6350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 panose="020B0604020202020204" pitchFamily="34" charset="0"/>
                          <a:cs typeface="Arial"/>
                        </a:rPr>
                        <a:t>0.00087</a:t>
                      </a:r>
                      <a:endParaRPr lang="en-US" sz="1800" b="0" i="0" u="none" strike="noStrike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6350" marR="6350" marT="6350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 panose="020B0604020202020204" pitchFamily="34" charset="0"/>
                          <a:cs typeface="Arial"/>
                        </a:rPr>
                        <a:t>0.02942</a:t>
                      </a:r>
                      <a:endParaRPr lang="en-US" sz="1800" b="0" i="0" u="none" strike="noStrike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6350" marR="6350" marT="6350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 panose="020B0604020202020204" pitchFamily="34" charset="0"/>
                          <a:cs typeface="Arial"/>
                        </a:rPr>
                        <a:t>0.14205</a:t>
                      </a:r>
                      <a:endParaRPr lang="en-US" sz="1800" b="0" i="0" u="none" strike="noStrike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6350" marR="6350" marT="6350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987498"/>
                  </a:ext>
                </a:extLst>
              </a:tr>
              <a:tr h="479970">
                <a:tc>
                  <a:txBody>
                    <a:bodyPr/>
                    <a:lstStyle/>
                    <a:p>
                      <a:pPr marR="0" algn="ctr" rtl="0" fontAlgn="b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 panose="020B0604020202020204" pitchFamily="34" charset="0"/>
                          <a:cs typeface="Arial"/>
                        </a:rPr>
                        <a:t>Random Forest</a:t>
                      </a:r>
                      <a:endParaRPr lang="en-US" sz="1800" b="0" i="0" u="none" strike="noStrike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6350" marR="6350" marT="6350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 panose="020B0604020202020204" pitchFamily="34" charset="0"/>
                          <a:cs typeface="Arial"/>
                        </a:rPr>
                        <a:t>0.00087</a:t>
                      </a:r>
                      <a:endParaRPr lang="en-US" sz="1800" b="0" i="0" u="none" strike="noStrike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6350" marR="6350" marT="6350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 panose="020B0604020202020204" pitchFamily="34" charset="0"/>
                          <a:cs typeface="Arial"/>
                        </a:rPr>
                        <a:t>0.02951</a:t>
                      </a:r>
                      <a:endParaRPr lang="en-US" sz="1800" b="0" i="0" u="none" strike="noStrike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6350" marR="6350" marT="6350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 panose="020B0604020202020204" pitchFamily="34" charset="0"/>
                          <a:cs typeface="Arial"/>
                        </a:rPr>
                        <a:t>0.13406</a:t>
                      </a:r>
                      <a:endParaRPr lang="en-US" sz="1800" b="0" i="0" u="none" strike="noStrike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6350" marR="6350" marT="6350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 panose="020B0604020202020204" pitchFamily="34" charset="0"/>
                          <a:cs typeface="Arial"/>
                        </a:rPr>
                        <a:t>0.00088</a:t>
                      </a:r>
                      <a:endParaRPr lang="en-US" sz="1800" b="0" i="0" u="none" strike="noStrike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6350" marR="6350" marT="6350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 panose="020B0604020202020204" pitchFamily="34" charset="0"/>
                          <a:cs typeface="Arial"/>
                        </a:rPr>
                        <a:t>0.13623</a:t>
                      </a:r>
                      <a:endParaRPr lang="en-US" sz="1800" b="0" i="0" u="none" strike="noStrike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6350" marR="6350" marT="6350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 panose="020B0604020202020204" pitchFamily="34" charset="0"/>
                          <a:cs typeface="Arial"/>
                        </a:rPr>
                        <a:t>0.12754</a:t>
                      </a:r>
                      <a:endParaRPr lang="en-US" sz="1800" b="0" i="0" u="none" strike="noStrike" dirty="0">
                        <a:effectLst/>
                        <a:latin typeface="Arial"/>
                        <a:cs typeface="Arial"/>
                      </a:endParaRPr>
                    </a:p>
                  </a:txBody>
                  <a:tcPr marL="6350" marR="6350" marT="6350" marB="0" anchor="b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423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950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Key Takeaways</a:t>
            </a:r>
            <a:endParaRPr/>
          </a:p>
        </p:txBody>
      </p:sp>
      <p:sp>
        <p:nvSpPr>
          <p:cNvPr id="722" name="Google Shape;722;p66"/>
          <p:cNvSpPr txBox="1"/>
          <p:nvPr/>
        </p:nvSpPr>
        <p:spPr>
          <a:xfrm flipH="1">
            <a:off x="886234" y="1285819"/>
            <a:ext cx="7018711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>
              <a:lnSpc>
                <a:spcPct val="300000"/>
              </a:lnSpc>
            </a:pPr>
            <a:r>
              <a:rPr lang="en-GB" dirty="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Fama-French 5-Factor model outperformed both CAPM and Advanced ML models</a:t>
            </a:r>
            <a:endParaRPr lang="en-US" dirty="0">
              <a:solidFill>
                <a:schemeClr val="dk1"/>
              </a:solidFill>
              <a:latin typeface="Gothic A1 Medium"/>
              <a:ea typeface="Gothic A1 Medium"/>
              <a:cs typeface="Gothic A1 Medium"/>
            </a:endParaRPr>
          </a:p>
        </p:txBody>
      </p:sp>
      <p:sp>
        <p:nvSpPr>
          <p:cNvPr id="723" name="Google Shape;723;p66"/>
          <p:cNvSpPr txBox="1"/>
          <p:nvPr/>
        </p:nvSpPr>
        <p:spPr>
          <a:xfrm flipH="1">
            <a:off x="907799" y="3029705"/>
            <a:ext cx="4526561" cy="32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Simpler models still retain practical value in finance</a:t>
            </a:r>
            <a:endParaRPr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</p:txBody>
      </p:sp>
      <p:sp>
        <p:nvSpPr>
          <p:cNvPr id="724" name="Google Shape;724;p66"/>
          <p:cNvSpPr txBox="1"/>
          <p:nvPr/>
        </p:nvSpPr>
        <p:spPr>
          <a:xfrm flipH="1">
            <a:off x="700274" y="2048549"/>
            <a:ext cx="5766009" cy="514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>
              <a:lnSpc>
                <a:spcPct val="300000"/>
              </a:lnSpc>
            </a:pPr>
            <a:r>
              <a:rPr lang="en-GB" dirty="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Advanced ML models underperformed under current constraints</a:t>
            </a:r>
            <a:endParaRPr dirty="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</p:txBody>
      </p:sp>
      <p:sp>
        <p:nvSpPr>
          <p:cNvPr id="728" name="Google Shape;728;p66"/>
          <p:cNvSpPr/>
          <p:nvPr/>
        </p:nvSpPr>
        <p:spPr>
          <a:xfrm rot="-5400000">
            <a:off x="650597" y="2477850"/>
            <a:ext cx="288600" cy="1878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66"/>
          <p:cNvSpPr/>
          <p:nvPr/>
        </p:nvSpPr>
        <p:spPr>
          <a:xfrm rot="-5400000">
            <a:off x="669321" y="1645417"/>
            <a:ext cx="288600" cy="1878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66"/>
          <p:cNvSpPr/>
          <p:nvPr/>
        </p:nvSpPr>
        <p:spPr>
          <a:xfrm rot="-5400000">
            <a:off x="669600" y="3494746"/>
            <a:ext cx="288600" cy="1878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5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-168" b="6814"/>
          <a:stretch/>
        </p:blipFill>
        <p:spPr>
          <a:xfrm>
            <a:off x="5682343" y="587828"/>
            <a:ext cx="2748432" cy="4021821"/>
          </a:xfrm>
          <a:prstGeom prst="round2DiagRect">
            <a:avLst>
              <a:gd name="adj1" fmla="val 50000"/>
              <a:gd name="adj2" fmla="val 0"/>
            </a:avLst>
          </a:prstGeom>
        </p:spPr>
      </p:pic>
      <p:sp>
        <p:nvSpPr>
          <p:cNvPr id="583" name="Google Shape;583;p59"/>
          <p:cNvSpPr txBox="1">
            <a:spLocks noGrp="1"/>
          </p:cNvSpPr>
          <p:nvPr>
            <p:ph type="title"/>
          </p:nvPr>
        </p:nvSpPr>
        <p:spPr>
          <a:xfrm>
            <a:off x="713225" y="423746"/>
            <a:ext cx="4374000" cy="12128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Interpretation of Results</a:t>
            </a:r>
            <a:endParaRPr/>
          </a:p>
        </p:txBody>
      </p:sp>
      <p:sp>
        <p:nvSpPr>
          <p:cNvPr id="584" name="Google Shape;584;p59"/>
          <p:cNvSpPr txBox="1">
            <a:spLocks noGrp="1"/>
          </p:cNvSpPr>
          <p:nvPr>
            <p:ph type="subTitle" idx="1"/>
          </p:nvPr>
        </p:nvSpPr>
        <p:spPr>
          <a:xfrm>
            <a:off x="713225" y="1919132"/>
            <a:ext cx="4374000" cy="2355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-FF5 remains a robust, interpretable model for financial return prediction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  <a:p>
            <a:pPr marL="0" indent="0"/>
            <a:r>
              <a:rPr lang="en-GB"/>
              <a:t>-Advanced ML models may require larger datasets or alternative features (macroeconomic indicators, sentiment scores)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-FF5’s strength lies in economic intuition and parsimony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74"/>
          <p:cNvSpPr txBox="1">
            <a:spLocks noGrp="1"/>
          </p:cNvSpPr>
          <p:nvPr>
            <p:ph type="title"/>
          </p:nvPr>
        </p:nvSpPr>
        <p:spPr>
          <a:xfrm>
            <a:off x="429208" y="617388"/>
            <a:ext cx="5466817" cy="8101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Conclusions</a:t>
            </a:r>
            <a:endParaRPr/>
          </a:p>
        </p:txBody>
      </p:sp>
      <p:sp>
        <p:nvSpPr>
          <p:cNvPr id="849" name="Google Shape;849;p74"/>
          <p:cNvSpPr/>
          <p:nvPr/>
        </p:nvSpPr>
        <p:spPr>
          <a:xfrm rot="-5400000">
            <a:off x="6817675" y="2960975"/>
            <a:ext cx="841800" cy="5478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0" name="Google Shape;850;p74"/>
          <p:cNvGrpSpPr/>
          <p:nvPr/>
        </p:nvGrpSpPr>
        <p:grpSpPr>
          <a:xfrm>
            <a:off x="6964675" y="-341650"/>
            <a:ext cx="1466100" cy="4867762"/>
            <a:chOff x="6964675" y="-341650"/>
            <a:chExt cx="1466100" cy="4867762"/>
          </a:xfrm>
        </p:grpSpPr>
        <p:sp>
          <p:nvSpPr>
            <p:cNvPr id="851" name="Google Shape;851;p74"/>
            <p:cNvSpPr/>
            <p:nvPr/>
          </p:nvSpPr>
          <p:spPr>
            <a:xfrm>
              <a:off x="6964675" y="-341650"/>
              <a:ext cx="1466100" cy="20769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74"/>
            <p:cNvSpPr/>
            <p:nvPr/>
          </p:nvSpPr>
          <p:spPr>
            <a:xfrm>
              <a:off x="6964675" y="1943637"/>
              <a:ext cx="1466100" cy="5478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74"/>
            <p:cNvSpPr/>
            <p:nvPr/>
          </p:nvSpPr>
          <p:spPr>
            <a:xfrm flipH="1">
              <a:off x="6964675" y="3978312"/>
              <a:ext cx="1466100" cy="5478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3AE96-12EC-65CA-DB47-2F26124590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29209" y="2109445"/>
            <a:ext cx="620485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lata"/>
              </a:rPr>
              <a:t>-Fama-French and CAPM are still helpful for financial intuition.</a:t>
            </a:r>
            <a:endParaRPr lang="en-US" altLang="en-US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lata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en-US" altLang="en-US" i="0" u="none" strike="noStrike" cap="none" normalizeH="0" baseline="0">
                <a:ln>
                  <a:noFill/>
                </a:ln>
                <a:effectLst/>
                <a:cs typeface="Alata" panose="020B0604020202020204" charset="0"/>
              </a:rPr>
            </a:b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lata"/>
              </a:rPr>
              <a:t>-Some  prediction power is provided by Random Forest and </a:t>
            </a:r>
            <a:r>
              <a:rPr kumimoji="0" lang="en-US" altLang="en-US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cs typeface="Alata"/>
              </a:rPr>
              <a:t>XGBoost</a:t>
            </a: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lata"/>
              </a:rPr>
              <a:t>.</a:t>
            </a:r>
            <a:endParaRPr lang="en-US" altLang="en-US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lata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en-US" altLang="en-US" i="0" u="none" strike="noStrike" cap="none" normalizeH="0" baseline="0">
                <a:ln>
                  <a:noFill/>
                </a:ln>
                <a:effectLst/>
                <a:cs typeface="Alata" panose="020B0604020202020204" charset="0"/>
              </a:rPr>
            </a:b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lata"/>
              </a:rPr>
              <a:t>-Comprehending both models improves financial judgment.</a:t>
            </a:r>
            <a:endParaRPr lang="en-US" altLang="en-US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lata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en-US" altLang="en-US" i="0" u="none" strike="noStrike" cap="none" normalizeH="0" baseline="0">
                <a:ln>
                  <a:noFill/>
                </a:ln>
                <a:effectLst/>
                <a:cs typeface="Alata" panose="020B0604020202020204" charset="0"/>
              </a:rPr>
            </a:b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lata"/>
              </a:rPr>
              <a:t>-Future research should incorporate macroeconomic   factors and Sentiment analysis</a:t>
            </a: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lang="en-US" altLang="en-US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72"/>
          <p:cNvSpPr txBox="1">
            <a:spLocks noGrp="1"/>
          </p:cNvSpPr>
          <p:nvPr>
            <p:ph type="title"/>
          </p:nvPr>
        </p:nvSpPr>
        <p:spPr>
          <a:xfrm>
            <a:off x="494522" y="445024"/>
            <a:ext cx="7929478" cy="2792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Thank You </a:t>
            </a:r>
            <a:endParaRPr sz="66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843F889-5E17-1F45-8CD2-8636EE85E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0" y="1642188"/>
            <a:ext cx="7556500" cy="30504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>
          <a:extLst>
            <a:ext uri="{FF2B5EF4-FFF2-40B4-BE49-F238E27FC236}">
              <a16:creationId xmlns:a16="http://schemas.microsoft.com/office/drawing/2014/main" id="{2E1032A2-D22A-5CCE-B61A-B1078ADA3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5C1D17-1CCF-2C0A-15DB-59B25F499500}"/>
              </a:ext>
            </a:extLst>
          </p:cNvPr>
          <p:cNvSpPr txBox="1"/>
          <p:nvPr/>
        </p:nvSpPr>
        <p:spPr>
          <a:xfrm>
            <a:off x="615461" y="163286"/>
            <a:ext cx="7480995" cy="335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233347"/>
                </a:solidFill>
                <a:latin typeface="Alata"/>
                <a:cs typeface="Alata"/>
              </a:rPr>
              <a:t>What is stock market ?</a:t>
            </a:r>
            <a:endParaRPr lang="en-US" sz="3600">
              <a:latin typeface="Alata"/>
            </a:endParaRPr>
          </a:p>
          <a:p>
            <a:endParaRPr lang="en-US" sz="3600">
              <a:solidFill>
                <a:schemeClr val="tx1"/>
              </a:solidFill>
              <a:latin typeface="Alata"/>
              <a:ea typeface="Gothic A1 Medium"/>
              <a:cs typeface="Alata"/>
            </a:endParaRPr>
          </a:p>
          <a:p>
            <a:pPr marL="342900" indent="-342900">
              <a:buChar char="•"/>
            </a:pPr>
            <a:r>
              <a:rPr lang="en-US" sz="1800">
                <a:solidFill>
                  <a:schemeClr val="tx1"/>
                </a:solidFill>
                <a:latin typeface="Gothic A1 Medium"/>
                <a:ea typeface="Gothic A1 Medium"/>
                <a:cs typeface="Gothic A1 Medium"/>
              </a:rPr>
              <a:t>Buying and Selling of share of a company </a:t>
            </a:r>
          </a:p>
          <a:p>
            <a:endParaRPr lang="en-US" sz="1800">
              <a:solidFill>
                <a:schemeClr val="tx1"/>
              </a:solidFill>
              <a:latin typeface="Gothic A1 Medium"/>
              <a:ea typeface="Gothic A1 Medium"/>
              <a:cs typeface="Gothic A1 Medium"/>
            </a:endParaRPr>
          </a:p>
          <a:p>
            <a:endParaRPr lang="en-US" sz="1800">
              <a:solidFill>
                <a:schemeClr val="tx1"/>
              </a:solidFill>
              <a:latin typeface="Gothic A1 Medium"/>
              <a:ea typeface="Gothic A1 Medium"/>
              <a:cs typeface="Gothic A1 Medium"/>
            </a:endParaRPr>
          </a:p>
          <a:p>
            <a:pPr marL="342900" indent="-342900">
              <a:buChar char="•"/>
            </a:pPr>
            <a:r>
              <a:rPr lang="en-US" sz="1800">
                <a:solidFill>
                  <a:schemeClr val="tx1"/>
                </a:solidFill>
                <a:latin typeface="Gothic A1 Medium"/>
                <a:ea typeface="Gothic A1 Medium"/>
                <a:cs typeface="Gothic A1 Medium"/>
              </a:rPr>
              <a:t>Stock market is like a heartbeat of a company</a:t>
            </a:r>
          </a:p>
          <a:p>
            <a:pPr marL="342900" indent="-342900">
              <a:buChar char="•"/>
            </a:pPr>
            <a:endParaRPr lang="en-US" sz="1800">
              <a:solidFill>
                <a:schemeClr val="tx1"/>
              </a:solidFill>
              <a:latin typeface="Gothic A1 Medium"/>
              <a:ea typeface="Gothic A1 Medium"/>
              <a:cs typeface="Gothic A1 Medium"/>
            </a:endParaRPr>
          </a:p>
          <a:p>
            <a:endParaRPr lang="en-US" sz="1800">
              <a:solidFill>
                <a:schemeClr val="tx1"/>
              </a:solidFill>
              <a:latin typeface="Gothic A1 Medium"/>
              <a:ea typeface="Gothic A1 Medium"/>
              <a:cs typeface="Gothic A1 Medium"/>
            </a:endParaRPr>
          </a:p>
          <a:p>
            <a:pPr marL="342900" indent="-342900">
              <a:buChar char="•"/>
            </a:pPr>
            <a:r>
              <a:rPr lang="en-US" sz="1800">
                <a:solidFill>
                  <a:schemeClr val="tx1"/>
                </a:solidFill>
                <a:latin typeface="Gothic A1 Medium"/>
                <a:ea typeface="Gothic A1 Medium"/>
                <a:cs typeface="Gothic A1 Medium"/>
              </a:rPr>
              <a:t>Trade war  impact on global economy </a:t>
            </a:r>
            <a:endParaRPr lang="en-US" sz="1800">
              <a:solidFill>
                <a:schemeClr val="tx1"/>
              </a:solidFill>
              <a:ea typeface="Gothic A1 Medium"/>
            </a:endParaRPr>
          </a:p>
          <a:p>
            <a:endParaRPr lang="en-US"/>
          </a:p>
        </p:txBody>
      </p:sp>
      <p:pic>
        <p:nvPicPr>
          <p:cNvPr id="3" name="Picture 2" descr="A graph with a line&#10;&#10;AI-generated content may be incorrect.">
            <a:extLst>
              <a:ext uri="{FF2B5EF4-FFF2-40B4-BE49-F238E27FC236}">
                <a16:creationId xmlns:a16="http://schemas.microsoft.com/office/drawing/2014/main" id="{0AA0293C-71EF-E2B1-FAC0-92AAF0980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47" y="3422090"/>
            <a:ext cx="8070737" cy="15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3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>
          <a:extLst>
            <a:ext uri="{FF2B5EF4-FFF2-40B4-BE49-F238E27FC236}">
              <a16:creationId xmlns:a16="http://schemas.microsoft.com/office/drawing/2014/main" id="{BB9B7E78-2B66-DC75-3181-A3B399DA8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>
            <a:extLst>
              <a:ext uri="{FF2B5EF4-FFF2-40B4-BE49-F238E27FC236}">
                <a16:creationId xmlns:a16="http://schemas.microsoft.com/office/drawing/2014/main" id="{B1F12899-23BA-0470-29D1-DD3B0021D1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 </a:t>
            </a:r>
            <a:endParaRPr/>
          </a:p>
        </p:txBody>
      </p:sp>
      <p:sp>
        <p:nvSpPr>
          <p:cNvPr id="317" name="Google Shape;317;p46">
            <a:extLst>
              <a:ext uri="{FF2B5EF4-FFF2-40B4-BE49-F238E27FC236}">
                <a16:creationId xmlns:a16="http://schemas.microsoft.com/office/drawing/2014/main" id="{ADEFE443-BDB3-5F07-E3CC-9863F30520C8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667961" y="1240626"/>
            <a:ext cx="7197746" cy="32847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</a:t>
            </a:r>
            <a:r>
              <a:rPr lang="en-US" sz="1800"/>
              <a:t>Can machine learning outperform conventional financial models in return prediction?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-How do ML models compare in terms of interpretability and accuracy?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-Is there a trade-off between model complexity and predictive performance?</a:t>
            </a:r>
          </a:p>
          <a:p>
            <a:pPr marL="0" indent="0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6484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ACD93-3DBD-D8FD-8450-A60F0041B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81" y="1280929"/>
            <a:ext cx="8083066" cy="1102487"/>
          </a:xfrm>
        </p:spPr>
        <p:txBody>
          <a:bodyPr/>
          <a:lstStyle/>
          <a:p>
            <a:r>
              <a:rPr lang="en-US"/>
              <a:t>Graphics processing and artificial intelligence (AI)</a:t>
            </a:r>
          </a:p>
          <a:p>
            <a:pPr>
              <a:lnSpc>
                <a:spcPct val="114999"/>
              </a:lnSpc>
            </a:pPr>
            <a:r>
              <a:rPr lang="en-US"/>
              <a:t>GPU Development, CUDA Platform, AI Leadership</a:t>
            </a:r>
          </a:p>
          <a:p>
            <a:pPr>
              <a:lnSpc>
                <a:spcPct val="114999"/>
              </a:lnSpc>
            </a:pPr>
            <a:r>
              <a:rPr lang="en-US"/>
              <a:t>Nvidia achieved a market capitalization of $3.45 trillion</a:t>
            </a:r>
          </a:p>
          <a:p>
            <a:pPr>
              <a:lnSpc>
                <a:spcPct val="114999"/>
              </a:lnSpc>
            </a:pPr>
            <a:r>
              <a:rPr lang="en-US"/>
              <a:t>Revenue of $39.3 billion and a net income of $22.1 billion. </a:t>
            </a:r>
          </a:p>
          <a:p>
            <a:pPr marL="139700" indent="0">
              <a:lnSpc>
                <a:spcPct val="114999"/>
              </a:lnSpc>
              <a:buNone/>
            </a:pPr>
            <a:endParaRPr lang="en-US" sz="1800"/>
          </a:p>
          <a:p>
            <a:pPr>
              <a:lnSpc>
                <a:spcPct val="114999"/>
              </a:lnSpc>
            </a:pPr>
            <a:endParaRPr lang="en-US" sz="2000">
              <a:latin typeface="Times New Roman"/>
            </a:endParaRPr>
          </a:p>
          <a:p>
            <a:pPr marL="139700" indent="0">
              <a:lnSpc>
                <a:spcPct val="114999"/>
              </a:lnSpc>
              <a:buNone/>
            </a:pPr>
            <a:endParaRPr lang="en-US" sz="2000">
              <a:latin typeface="Times New Roman"/>
            </a:endParaRPr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0FB2F2A9-3046-C1EF-CBF0-35D022951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84" y="401375"/>
            <a:ext cx="3520469" cy="765176"/>
          </a:xfrm>
          <a:prstGeom prst="rect">
            <a:avLst/>
          </a:prstGeom>
        </p:spPr>
      </p:pic>
      <p:pic>
        <p:nvPicPr>
          <p:cNvPr id="6" name="Picture 5" descr="A graph showing the growth of a company&#10;&#10;Description automatically generated">
            <a:extLst>
              <a:ext uri="{FF2B5EF4-FFF2-40B4-BE49-F238E27FC236}">
                <a16:creationId xmlns:a16="http://schemas.microsoft.com/office/drawing/2014/main" id="{5A1CF9E0-5B3F-CF49-F6C6-30D8A60F3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340" y="2582983"/>
            <a:ext cx="7350980" cy="235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5C183-0F58-665D-E0A5-03667AD95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34FB8-9D64-10A3-ADEC-BC3365DD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1268951"/>
            <a:ext cx="5182800" cy="510677"/>
          </a:xfrm>
        </p:spPr>
        <p:txBody>
          <a:bodyPr/>
          <a:lstStyle/>
          <a:p>
            <a:br>
              <a:rPr lang="en-US"/>
            </a:b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6313C-75A1-A807-4B15-CF9EC9BB2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841652"/>
            <a:ext cx="6671358" cy="2739158"/>
          </a:xfrm>
        </p:spPr>
        <p:txBody>
          <a:bodyPr/>
          <a:lstStyle/>
          <a:p>
            <a:r>
              <a:rPr lang="en-US"/>
              <a:t> Explosive Growth &amp; Volatility = Rich Data</a:t>
            </a:r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r>
              <a:rPr lang="en-US"/>
              <a:t>AI and Tech Sector Representation</a:t>
            </a:r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r>
              <a:rPr lang="en-US"/>
              <a:t>Investor Attention and Media Coverage</a:t>
            </a:r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r>
              <a:rPr lang="en-US"/>
              <a:t>Strong Financials = Rich Feature Space</a:t>
            </a:r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r>
              <a:rPr lang="en-US"/>
              <a:t>Macro Impact and Sector Leadership</a:t>
            </a:r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r>
              <a:rPr lang="en-US"/>
              <a:t>Public Data Availability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8AF952-B743-B0B8-9BA5-78A89C9FB12A}"/>
              </a:ext>
            </a:extLst>
          </p:cNvPr>
          <p:cNvSpPr txBox="1"/>
          <p:nvPr/>
        </p:nvSpPr>
        <p:spPr>
          <a:xfrm>
            <a:off x="826920" y="1338780"/>
            <a:ext cx="39118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Gothic A1 Medium"/>
                <a:ea typeface="Gothic A1 Medium"/>
                <a:cs typeface="Gothic A1 Medium"/>
              </a:rPr>
              <a:t>Why NVIDIA ?</a:t>
            </a:r>
          </a:p>
        </p:txBody>
      </p:sp>
      <p:pic>
        <p:nvPicPr>
          <p:cNvPr id="7" name="Picture 6" descr="A black and white logo&#10;&#10;AI-generated content may be incorrect.">
            <a:extLst>
              <a:ext uri="{FF2B5EF4-FFF2-40B4-BE49-F238E27FC236}">
                <a16:creationId xmlns:a16="http://schemas.microsoft.com/office/drawing/2014/main" id="{C0E09D6E-6550-2CA3-ACE2-D6611FD00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30" y="430683"/>
            <a:ext cx="3520469" cy="7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70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>
          <a:extLst>
            <a:ext uri="{FF2B5EF4-FFF2-40B4-BE49-F238E27FC236}">
              <a16:creationId xmlns:a16="http://schemas.microsoft.com/office/drawing/2014/main" id="{790B9A31-014B-5614-AF81-54A4D1ADD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74CE63-758D-83C2-5C36-5125C2073A98}"/>
              </a:ext>
            </a:extLst>
          </p:cNvPr>
          <p:cNvSpPr/>
          <p:nvPr/>
        </p:nvSpPr>
        <p:spPr>
          <a:xfrm>
            <a:off x="5295843" y="587830"/>
            <a:ext cx="3278990" cy="42360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5" name="Google Shape;315;p46">
            <a:extLst>
              <a:ext uri="{FF2B5EF4-FFF2-40B4-BE49-F238E27FC236}">
                <a16:creationId xmlns:a16="http://schemas.microsoft.com/office/drawing/2014/main" id="{A9B6BFB7-48D0-23B9-1115-FDDBED216A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316" name="Google Shape;316;p46">
            <a:extLst>
              <a:ext uri="{FF2B5EF4-FFF2-40B4-BE49-F238E27FC236}">
                <a16:creationId xmlns:a16="http://schemas.microsoft.com/office/drawing/2014/main" id="{5FEE9E79-A182-315A-37E0-8D72D0C878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9167" y="2248677"/>
            <a:ext cx="4523806" cy="25752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Compared: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Capital Asset Pricing Model (CAPM)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Fama-French 5-Factor Model (FF5)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 Models: Random Forest, </a:t>
            </a:r>
            <a:r>
              <a:rPr lang="en-GB" err="1"/>
              <a:t>XGBoost</a:t>
            </a:r>
            <a:endParaRPr/>
          </a:p>
        </p:txBody>
      </p:sp>
      <p:sp>
        <p:nvSpPr>
          <p:cNvPr id="317" name="Google Shape;317;p46">
            <a:extLst>
              <a:ext uri="{FF2B5EF4-FFF2-40B4-BE49-F238E27FC236}">
                <a16:creationId xmlns:a16="http://schemas.microsoft.com/office/drawing/2014/main" id="{2DF4C653-02EE-FBB5-1428-FC1AD80C8B9D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69167" y="1240625"/>
            <a:ext cx="4575844" cy="14431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/>
              <a:t>Investigate whether machine learning (ML) models outperform traditional financial models in predicting Nvidia’s stock returns.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89CAD6-8F10-2512-76F3-F2B4FCC2A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086" y="711276"/>
            <a:ext cx="3002914" cy="394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1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>
            <a:spLocks noGrp="1"/>
          </p:cNvSpPr>
          <p:nvPr>
            <p:ph type="title"/>
          </p:nvPr>
        </p:nvSpPr>
        <p:spPr>
          <a:xfrm>
            <a:off x="1149300" y="259692"/>
            <a:ext cx="3787500" cy="12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Why this comparison?</a:t>
            </a:r>
            <a:endParaRPr/>
          </a:p>
        </p:txBody>
      </p:sp>
      <p:sp>
        <p:nvSpPr>
          <p:cNvPr id="323" name="Google Shape;323;p47"/>
          <p:cNvSpPr txBox="1">
            <a:spLocks noGrp="1"/>
          </p:cNvSpPr>
          <p:nvPr>
            <p:ph type="subTitle" idx="1"/>
          </p:nvPr>
        </p:nvSpPr>
        <p:spPr>
          <a:xfrm>
            <a:off x="1069612" y="1514892"/>
            <a:ext cx="4506083" cy="32355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Alata"/>
              <a:buChar char="●"/>
            </a:pPr>
            <a:r>
              <a:rPr lang="en-GB"/>
              <a:t>CAPM and FF5 are canonical models in financial economics.</a:t>
            </a:r>
            <a:endParaRPr/>
          </a:p>
          <a:p>
            <a:pPr>
              <a:lnSpc>
                <a:spcPct val="114999"/>
              </a:lnSpc>
              <a:spcBef>
                <a:spcPts val="1000"/>
              </a:spcBef>
              <a:buSzPts val="1400"/>
              <a:buFont typeface="Alata"/>
              <a:buChar char="●"/>
            </a:pP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lata"/>
              <a:buChar char="●"/>
            </a:pPr>
            <a:r>
              <a:rPr lang="en-GB"/>
              <a:t>There is growing interest in ML for financial forecasting.</a:t>
            </a:r>
            <a:endParaRPr/>
          </a:p>
          <a:p>
            <a:pPr>
              <a:lnSpc>
                <a:spcPct val="114999"/>
              </a:lnSpc>
              <a:buSzPts val="1400"/>
              <a:buFont typeface="Alata"/>
              <a:buChar char="●"/>
            </a:pP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lata"/>
              <a:buChar char="●"/>
            </a:pPr>
            <a:r>
              <a:rPr lang="en-GB"/>
              <a:t>Nvidia represents a volatile, tech-driven stock, suitable for testing predictive power.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/>
          </a:p>
        </p:txBody>
      </p:sp>
      <p:grpSp>
        <p:nvGrpSpPr>
          <p:cNvPr id="324" name="Google Shape;324;p47"/>
          <p:cNvGrpSpPr/>
          <p:nvPr/>
        </p:nvGrpSpPr>
        <p:grpSpPr>
          <a:xfrm>
            <a:off x="5806067" y="597160"/>
            <a:ext cx="2886009" cy="4814654"/>
            <a:chOff x="5963675" y="686712"/>
            <a:chExt cx="2720400" cy="4687779"/>
          </a:xfrm>
        </p:grpSpPr>
        <p:sp>
          <p:nvSpPr>
            <p:cNvPr id="325" name="Google Shape;325;p47"/>
            <p:cNvSpPr/>
            <p:nvPr/>
          </p:nvSpPr>
          <p:spPr>
            <a:xfrm rot="5400000">
              <a:off x="6740675" y="3431091"/>
              <a:ext cx="1166400" cy="27204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7"/>
            <p:cNvSpPr/>
            <p:nvPr/>
          </p:nvSpPr>
          <p:spPr>
            <a:xfrm>
              <a:off x="6964675" y="3474762"/>
              <a:ext cx="1466100" cy="5478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7"/>
            <p:cNvSpPr/>
            <p:nvPr/>
          </p:nvSpPr>
          <p:spPr>
            <a:xfrm rot="-5400000">
              <a:off x="7550725" y="2594412"/>
              <a:ext cx="841800" cy="5478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7"/>
            <p:cNvSpPr/>
            <p:nvPr/>
          </p:nvSpPr>
          <p:spPr>
            <a:xfrm rot="-5400000">
              <a:off x="7002925" y="1567062"/>
              <a:ext cx="841800" cy="5478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7"/>
            <p:cNvSpPr/>
            <p:nvPr/>
          </p:nvSpPr>
          <p:spPr>
            <a:xfrm>
              <a:off x="6964675" y="686712"/>
              <a:ext cx="1466100" cy="5478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B0C05D1-1EE9-D6B3-F383-08960D832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616" y="1211834"/>
            <a:ext cx="3145727" cy="29067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4CEC865F-BD57-9873-4D4F-7D74F9278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0738BF-EB40-ED99-9F04-DE17DC4BD285}"/>
              </a:ext>
            </a:extLst>
          </p:cNvPr>
          <p:cNvSpPr/>
          <p:nvPr/>
        </p:nvSpPr>
        <p:spPr>
          <a:xfrm>
            <a:off x="468074" y="850610"/>
            <a:ext cx="7704000" cy="41257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6" name="Google Shape;336;p48">
            <a:extLst>
              <a:ext uri="{FF2B5EF4-FFF2-40B4-BE49-F238E27FC236}">
                <a16:creationId xmlns:a16="http://schemas.microsoft.com/office/drawing/2014/main" id="{D6E39F52-94CD-83C1-AE81-98DC0DBDD6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9596" y="16711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1211D7-1532-612B-66B4-B7125D0EB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56" y="1091680"/>
            <a:ext cx="6841845" cy="3704696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257453960"/>
      </p:ext>
    </p:extLst>
  </p:cSld>
  <p:clrMapOvr>
    <a:masterClrMapping/>
  </p:clrMapOvr>
</p:sld>
</file>

<file path=ppt/theme/theme1.xml><?xml version="1.0" encoding="utf-8"?>
<a:theme xmlns:a="http://schemas.openxmlformats.org/drawingml/2006/main" name="Economy Major for College: Financial Management by Slidesgo">
  <a:themeElements>
    <a:clrScheme name="Simple Light">
      <a:dk1>
        <a:srgbClr val="233347"/>
      </a:dk1>
      <a:lt1>
        <a:srgbClr val="92AECE"/>
      </a:lt1>
      <a:dk2>
        <a:srgbClr val="F4F9FF"/>
      </a:dk2>
      <a:lt2>
        <a:srgbClr val="657F9E"/>
      </a:lt2>
      <a:accent1>
        <a:srgbClr val="C38080"/>
      </a:accent1>
      <a:accent2>
        <a:srgbClr val="E7ACA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333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DC06FE2B88A749AA9A12AC06675761" ma:contentTypeVersion="4" ma:contentTypeDescription="Create a new document." ma:contentTypeScope="" ma:versionID="3cfdcee9edc4b9ce687024084ea65aee">
  <xsd:schema xmlns:xsd="http://www.w3.org/2001/XMLSchema" xmlns:xs="http://www.w3.org/2001/XMLSchema" xmlns:p="http://schemas.microsoft.com/office/2006/metadata/properties" xmlns:ns2="dfbb669c-35cd-4f3f-997f-57813d3f38b2" targetNamespace="http://schemas.microsoft.com/office/2006/metadata/properties" ma:root="true" ma:fieldsID="07718502d3f0950b92448c694a84383c" ns2:_="">
    <xsd:import namespace="dfbb669c-35cd-4f3f-997f-57813d3f38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bb669c-35cd-4f3f-997f-57813d3f38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2A01B5-1E0D-4CA4-AA6A-8165F6D85A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722825-EA90-4054-AFF6-CC9CF197FD3D}">
  <ds:schemaRefs>
    <ds:schemaRef ds:uri="dfbb669c-35cd-4f3f-997f-57813d3f38b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0E127C4-891E-4A5A-9AC6-3892FC80589C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dfbb669c-35cd-4f3f-997f-57813d3f38b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1040</Words>
  <Application>Microsoft Office PowerPoint</Application>
  <PresentationFormat>On-screen Show (16:9)</PresentationFormat>
  <Paragraphs>191</Paragraphs>
  <Slides>26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Economy Major for College: Financial Management by Slidesgo</vt:lpstr>
      <vt:lpstr>Modernizing Risk and Return Analysis with Machine Learning</vt:lpstr>
      <vt:lpstr>Introduction</vt:lpstr>
      <vt:lpstr>PowerPoint Presentation</vt:lpstr>
      <vt:lpstr>Problem Statement </vt:lpstr>
      <vt:lpstr>PowerPoint Presentation</vt:lpstr>
      <vt:lpstr> </vt:lpstr>
      <vt:lpstr>Objective</vt:lpstr>
      <vt:lpstr>Why this comparison?</vt:lpstr>
      <vt:lpstr>Data Collection</vt:lpstr>
      <vt:lpstr>Data Collection</vt:lpstr>
      <vt:lpstr>Data Description</vt:lpstr>
      <vt:lpstr>Data</vt:lpstr>
      <vt:lpstr>Return Comparison </vt:lpstr>
      <vt:lpstr>EDA</vt:lpstr>
      <vt:lpstr>How variables are related to each other</vt:lpstr>
      <vt:lpstr>Methods </vt:lpstr>
      <vt:lpstr>Advanced Machine Learning Models</vt:lpstr>
      <vt:lpstr>Traditional Models</vt:lpstr>
      <vt:lpstr>Evaluation Metrics:</vt:lpstr>
      <vt:lpstr>Results</vt:lpstr>
      <vt:lpstr>Results</vt:lpstr>
      <vt:lpstr>Results</vt:lpstr>
      <vt:lpstr>Key Takeaways</vt:lpstr>
      <vt:lpstr>Interpretation of Results</vt:lpstr>
      <vt:lpstr>Our Conclusions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Modernizing Risk and Return Analysis with Machine Learning</dc:title>
  <dc:creator>Joash Nahum Kawal</dc:creator>
  <cp:lastModifiedBy>Kubra Banu, Kubra Banu</cp:lastModifiedBy>
  <cp:revision>29</cp:revision>
  <dcterms:modified xsi:type="dcterms:W3CDTF">2025-10-19T03:12:54Z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0x0101003EDC06FE2B88A749AA9A12AC06675761</vt:lpwstr>
  </property>
  <property fmtid="{D5CDD505-2E9C-101B-9397-08002B2CF9AE}" pid="3" name="_MarkAsFinal">
    <vt:bool>true</vt:bool>
  </property>
</Properties>
</file>