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11"/>
  </p:notesMasterIdLst>
  <p:sldIdLst>
    <p:sldId id="256" r:id="rId3"/>
    <p:sldId id="257" r:id="rId4"/>
    <p:sldId id="258" r:id="rId5"/>
    <p:sldId id="260" r:id="rId6"/>
    <p:sldId id="259" r:id="rId7"/>
    <p:sldId id="262" r:id="rId8"/>
    <p:sldId id="261"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957503-5331-42C2-85E5-0CC767130B1C}" type="datetimeFigureOut">
              <a:rPr lang="en-IN" smtClean="0"/>
              <a:t>25-03-2021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41A3E2-85E5-4C5A-AB87-B84ECAEF76E8}" type="slidenum">
              <a:rPr lang="en-IN" smtClean="0"/>
              <a:t>‹#›</a:t>
            </a:fld>
            <a:endParaRPr lang="en-IN"/>
          </a:p>
        </p:txBody>
      </p:sp>
    </p:spTree>
    <p:extLst>
      <p:ext uri="{BB962C8B-B14F-4D97-AF65-F5344CB8AC3E}">
        <p14:creationId xmlns:p14="http://schemas.microsoft.com/office/powerpoint/2010/main" val="4286595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CE262-B7FF-4684-B3BE-15327A960E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6B23379-729C-480E-957C-A85E7DF386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AA13A0-C2B5-4C2B-8A33-67D2A19835D2}"/>
              </a:ext>
            </a:extLst>
          </p:cNvPr>
          <p:cNvSpPr>
            <a:spLocks noGrp="1"/>
          </p:cNvSpPr>
          <p:nvPr>
            <p:ph type="dt" sz="half" idx="10"/>
          </p:nvPr>
        </p:nvSpPr>
        <p:spPr/>
        <p:txBody>
          <a:bodyPr/>
          <a:lstStyle/>
          <a:p>
            <a:fld id="{4B780532-A9FC-4266-9C37-5B6D0E94C2CE}" type="datetimeFigureOut">
              <a:rPr lang="en-IN" smtClean="0"/>
              <a:t>25-03-2021</a:t>
            </a:fld>
            <a:endParaRPr lang="en-IN"/>
          </a:p>
        </p:txBody>
      </p:sp>
      <p:sp>
        <p:nvSpPr>
          <p:cNvPr id="5" name="Footer Placeholder 4">
            <a:extLst>
              <a:ext uri="{FF2B5EF4-FFF2-40B4-BE49-F238E27FC236}">
                <a16:creationId xmlns:a16="http://schemas.microsoft.com/office/drawing/2014/main" id="{9BA6033A-6CAF-4526-B24B-BCE7036F47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0D4A2D-921B-4B09-9161-BC7A10376908}"/>
              </a:ext>
            </a:extLst>
          </p:cNvPr>
          <p:cNvSpPr>
            <a:spLocks noGrp="1"/>
          </p:cNvSpPr>
          <p:nvPr>
            <p:ph type="sldNum" sz="quarter" idx="12"/>
          </p:nvPr>
        </p:nvSpPr>
        <p:spPr/>
        <p:txBody>
          <a:bodyPr/>
          <a:lstStyle/>
          <a:p>
            <a:fld id="{0A4FB846-AFF2-494C-ADDE-675B6CFBE4DF}" type="slidenum">
              <a:rPr lang="en-IN" smtClean="0"/>
              <a:t>‹#›</a:t>
            </a:fld>
            <a:endParaRPr lang="en-IN"/>
          </a:p>
        </p:txBody>
      </p:sp>
    </p:spTree>
    <p:extLst>
      <p:ext uri="{BB962C8B-B14F-4D97-AF65-F5344CB8AC3E}">
        <p14:creationId xmlns:p14="http://schemas.microsoft.com/office/powerpoint/2010/main" val="3034985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0204B-CBFC-45EB-8237-0816FCF929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9FDD9C-D0F2-4E6F-8ECF-8B43DD82A0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CCA8FD-24A5-4622-9DFA-857867A71C3C}"/>
              </a:ext>
            </a:extLst>
          </p:cNvPr>
          <p:cNvSpPr>
            <a:spLocks noGrp="1"/>
          </p:cNvSpPr>
          <p:nvPr>
            <p:ph type="dt" sz="half" idx="10"/>
          </p:nvPr>
        </p:nvSpPr>
        <p:spPr/>
        <p:txBody>
          <a:bodyPr/>
          <a:lstStyle/>
          <a:p>
            <a:fld id="{4B780532-A9FC-4266-9C37-5B6D0E94C2CE}" type="datetimeFigureOut">
              <a:rPr lang="en-IN" smtClean="0"/>
              <a:t>25-03-2021</a:t>
            </a:fld>
            <a:endParaRPr lang="en-IN"/>
          </a:p>
        </p:txBody>
      </p:sp>
      <p:sp>
        <p:nvSpPr>
          <p:cNvPr id="5" name="Footer Placeholder 4">
            <a:extLst>
              <a:ext uri="{FF2B5EF4-FFF2-40B4-BE49-F238E27FC236}">
                <a16:creationId xmlns:a16="http://schemas.microsoft.com/office/drawing/2014/main" id="{A43FC472-CBDB-4DE0-A850-C0AC452CA8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074364-2FDD-439C-95A5-DFC926B840D8}"/>
              </a:ext>
            </a:extLst>
          </p:cNvPr>
          <p:cNvSpPr>
            <a:spLocks noGrp="1"/>
          </p:cNvSpPr>
          <p:nvPr>
            <p:ph type="sldNum" sz="quarter" idx="12"/>
          </p:nvPr>
        </p:nvSpPr>
        <p:spPr/>
        <p:txBody>
          <a:bodyPr/>
          <a:lstStyle/>
          <a:p>
            <a:fld id="{0A4FB846-AFF2-494C-ADDE-675B6CFBE4DF}" type="slidenum">
              <a:rPr lang="en-IN" smtClean="0"/>
              <a:t>‹#›</a:t>
            </a:fld>
            <a:endParaRPr lang="en-IN"/>
          </a:p>
        </p:txBody>
      </p:sp>
    </p:spTree>
    <p:extLst>
      <p:ext uri="{BB962C8B-B14F-4D97-AF65-F5344CB8AC3E}">
        <p14:creationId xmlns:p14="http://schemas.microsoft.com/office/powerpoint/2010/main" val="1140350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68F459-51B4-49AE-8308-E04457A2C9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2E8D4C-2455-43BE-8FF6-C0711E6027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3901E6-458F-49B1-91FE-859C9DBB9403}"/>
              </a:ext>
            </a:extLst>
          </p:cNvPr>
          <p:cNvSpPr>
            <a:spLocks noGrp="1"/>
          </p:cNvSpPr>
          <p:nvPr>
            <p:ph type="dt" sz="half" idx="10"/>
          </p:nvPr>
        </p:nvSpPr>
        <p:spPr/>
        <p:txBody>
          <a:bodyPr/>
          <a:lstStyle/>
          <a:p>
            <a:fld id="{4B780532-A9FC-4266-9C37-5B6D0E94C2CE}" type="datetimeFigureOut">
              <a:rPr lang="en-IN" smtClean="0"/>
              <a:t>25-03-2021</a:t>
            </a:fld>
            <a:endParaRPr lang="en-IN"/>
          </a:p>
        </p:txBody>
      </p:sp>
      <p:sp>
        <p:nvSpPr>
          <p:cNvPr id="5" name="Footer Placeholder 4">
            <a:extLst>
              <a:ext uri="{FF2B5EF4-FFF2-40B4-BE49-F238E27FC236}">
                <a16:creationId xmlns:a16="http://schemas.microsoft.com/office/drawing/2014/main" id="{A3DC14FB-6C66-4238-A369-DC2B00699E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133593-035A-4890-8681-7E1C696A13A2}"/>
              </a:ext>
            </a:extLst>
          </p:cNvPr>
          <p:cNvSpPr>
            <a:spLocks noGrp="1"/>
          </p:cNvSpPr>
          <p:nvPr>
            <p:ph type="sldNum" sz="quarter" idx="12"/>
          </p:nvPr>
        </p:nvSpPr>
        <p:spPr/>
        <p:txBody>
          <a:bodyPr/>
          <a:lstStyle/>
          <a:p>
            <a:fld id="{0A4FB846-AFF2-494C-ADDE-675B6CFBE4DF}" type="slidenum">
              <a:rPr lang="en-IN" smtClean="0"/>
              <a:t>‹#›</a:t>
            </a:fld>
            <a:endParaRPr lang="en-IN"/>
          </a:p>
        </p:txBody>
      </p:sp>
    </p:spTree>
    <p:extLst>
      <p:ext uri="{BB962C8B-B14F-4D97-AF65-F5344CB8AC3E}">
        <p14:creationId xmlns:p14="http://schemas.microsoft.com/office/powerpoint/2010/main" val="2721781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780532-A9FC-4266-9C37-5B6D0E94C2CE}" type="datetimeFigureOut">
              <a:rPr lang="en-IN" smtClean="0"/>
              <a:t>25-03-2021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0A4FB846-AFF2-494C-ADDE-675B6CFBE4DF}"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69919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780532-A9FC-4266-9C37-5B6D0E94C2CE}" type="datetimeFigureOut">
              <a:rPr lang="en-IN" smtClean="0"/>
              <a:t>25-03-2021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4FB846-AFF2-494C-ADDE-675B6CFBE4DF}"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3087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780532-A9FC-4266-9C37-5B6D0E94C2CE}" type="datetimeFigureOut">
              <a:rPr lang="en-IN" smtClean="0"/>
              <a:t>25-03-2021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4FB846-AFF2-494C-ADDE-675B6CFBE4DF}"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0191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780532-A9FC-4266-9C37-5B6D0E94C2CE}" type="datetimeFigureOut">
              <a:rPr lang="en-IN" smtClean="0"/>
              <a:t>25-03-2021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4FB846-AFF2-494C-ADDE-675B6CFBE4DF}"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3061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780532-A9FC-4266-9C37-5B6D0E94C2CE}" type="datetimeFigureOut">
              <a:rPr lang="en-IN" smtClean="0"/>
              <a:t>25-03-2021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4FB846-AFF2-494C-ADDE-675B6CFBE4DF}"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3319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780532-A9FC-4266-9C37-5B6D0E94C2CE}" type="datetimeFigureOut">
              <a:rPr lang="en-IN" smtClean="0"/>
              <a:t>25-03-2021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4FB846-AFF2-494C-ADDE-675B6CFBE4DF}"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71835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780532-A9FC-4266-9C37-5B6D0E94C2CE}" type="datetimeFigureOut">
              <a:rPr lang="en-IN" smtClean="0"/>
              <a:t>25-03-2021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A4FB846-AFF2-494C-ADDE-675B6CFBE4DF}" type="slidenum">
              <a:rPr lang="en-IN" smtClean="0"/>
              <a:t>‹#›</a:t>
            </a:fld>
            <a:endParaRPr lang="en-IN"/>
          </a:p>
        </p:txBody>
      </p:sp>
    </p:spTree>
    <p:extLst>
      <p:ext uri="{BB962C8B-B14F-4D97-AF65-F5344CB8AC3E}">
        <p14:creationId xmlns:p14="http://schemas.microsoft.com/office/powerpoint/2010/main" val="27514232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780532-A9FC-4266-9C37-5B6D0E94C2CE}" type="datetimeFigureOut">
              <a:rPr lang="en-IN" smtClean="0"/>
              <a:t>25-03-2021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4FB846-AFF2-494C-ADDE-675B6CFBE4DF}"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2801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AFE0A-FC0C-45B1-972E-5F6DA27E21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36D582-AA0B-4C80-ABCE-F9BB944C1F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A7B163-40B4-4C4F-8863-FED07879CBCF}"/>
              </a:ext>
            </a:extLst>
          </p:cNvPr>
          <p:cNvSpPr>
            <a:spLocks noGrp="1"/>
          </p:cNvSpPr>
          <p:nvPr>
            <p:ph type="dt" sz="half" idx="10"/>
          </p:nvPr>
        </p:nvSpPr>
        <p:spPr/>
        <p:txBody>
          <a:bodyPr/>
          <a:lstStyle/>
          <a:p>
            <a:fld id="{4B780532-A9FC-4266-9C37-5B6D0E94C2CE}" type="datetimeFigureOut">
              <a:rPr lang="en-IN" smtClean="0"/>
              <a:t>25-03-2021</a:t>
            </a:fld>
            <a:endParaRPr lang="en-IN"/>
          </a:p>
        </p:txBody>
      </p:sp>
      <p:sp>
        <p:nvSpPr>
          <p:cNvPr id="5" name="Footer Placeholder 4">
            <a:extLst>
              <a:ext uri="{FF2B5EF4-FFF2-40B4-BE49-F238E27FC236}">
                <a16:creationId xmlns:a16="http://schemas.microsoft.com/office/drawing/2014/main" id="{860BBFB1-B23E-46FE-AB1F-F24C462854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08BF5D-6E61-4582-A540-02A1F20F41BC}"/>
              </a:ext>
            </a:extLst>
          </p:cNvPr>
          <p:cNvSpPr>
            <a:spLocks noGrp="1"/>
          </p:cNvSpPr>
          <p:nvPr>
            <p:ph type="sldNum" sz="quarter" idx="12"/>
          </p:nvPr>
        </p:nvSpPr>
        <p:spPr/>
        <p:txBody>
          <a:bodyPr/>
          <a:lstStyle/>
          <a:p>
            <a:fld id="{0A4FB846-AFF2-494C-ADDE-675B6CFBE4DF}" type="slidenum">
              <a:rPr lang="en-IN" smtClean="0"/>
              <a:t>‹#›</a:t>
            </a:fld>
            <a:endParaRPr lang="en-IN"/>
          </a:p>
        </p:txBody>
      </p:sp>
    </p:spTree>
    <p:extLst>
      <p:ext uri="{BB962C8B-B14F-4D97-AF65-F5344CB8AC3E}">
        <p14:creationId xmlns:p14="http://schemas.microsoft.com/office/powerpoint/2010/main" val="39457203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B780532-A9FC-4266-9C37-5B6D0E94C2CE}" type="datetimeFigureOut">
              <a:rPr lang="en-IN" smtClean="0"/>
              <a:t>25-03-2021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0A4FB846-AFF2-494C-ADDE-675B6CFBE4DF}"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65753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780532-A9FC-4266-9C37-5B6D0E94C2CE}" type="datetimeFigureOut">
              <a:rPr lang="en-IN" smtClean="0"/>
              <a:t>25-03-2021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4FB846-AFF2-494C-ADDE-675B6CFBE4DF}"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70698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780532-A9FC-4266-9C37-5B6D0E94C2CE}" type="datetimeFigureOut">
              <a:rPr lang="en-IN" smtClean="0"/>
              <a:t>25-03-2021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4FB846-AFF2-494C-ADDE-675B6CFBE4DF}"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7428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1B6E8-34A5-4FD0-BDAF-5DB9167BBB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4EE7630-039B-4511-9998-4CAA528EA2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9A705C-8FC1-4756-8145-4C7686EF7FBC}"/>
              </a:ext>
            </a:extLst>
          </p:cNvPr>
          <p:cNvSpPr>
            <a:spLocks noGrp="1"/>
          </p:cNvSpPr>
          <p:nvPr>
            <p:ph type="dt" sz="half" idx="10"/>
          </p:nvPr>
        </p:nvSpPr>
        <p:spPr/>
        <p:txBody>
          <a:bodyPr/>
          <a:lstStyle/>
          <a:p>
            <a:fld id="{4B780532-A9FC-4266-9C37-5B6D0E94C2CE}" type="datetimeFigureOut">
              <a:rPr lang="en-IN" smtClean="0"/>
              <a:t>25-03-2021</a:t>
            </a:fld>
            <a:endParaRPr lang="en-IN"/>
          </a:p>
        </p:txBody>
      </p:sp>
      <p:sp>
        <p:nvSpPr>
          <p:cNvPr id="5" name="Footer Placeholder 4">
            <a:extLst>
              <a:ext uri="{FF2B5EF4-FFF2-40B4-BE49-F238E27FC236}">
                <a16:creationId xmlns:a16="http://schemas.microsoft.com/office/drawing/2014/main" id="{373022D5-3A15-420A-B0BF-821088F1F6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393AB5-6B41-400E-90DD-E7EE2F598160}"/>
              </a:ext>
            </a:extLst>
          </p:cNvPr>
          <p:cNvSpPr>
            <a:spLocks noGrp="1"/>
          </p:cNvSpPr>
          <p:nvPr>
            <p:ph type="sldNum" sz="quarter" idx="12"/>
          </p:nvPr>
        </p:nvSpPr>
        <p:spPr/>
        <p:txBody>
          <a:bodyPr/>
          <a:lstStyle/>
          <a:p>
            <a:fld id="{0A4FB846-AFF2-494C-ADDE-675B6CFBE4DF}" type="slidenum">
              <a:rPr lang="en-IN" smtClean="0"/>
              <a:t>‹#›</a:t>
            </a:fld>
            <a:endParaRPr lang="en-IN"/>
          </a:p>
        </p:txBody>
      </p:sp>
    </p:spTree>
    <p:extLst>
      <p:ext uri="{BB962C8B-B14F-4D97-AF65-F5344CB8AC3E}">
        <p14:creationId xmlns:p14="http://schemas.microsoft.com/office/powerpoint/2010/main" val="3824483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CAB95-A807-4A4C-B33E-7FE240E24F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CB5152-EECD-4900-9DBF-A5171DDDED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4A8B23-CAFD-4C5C-9DB4-05452850A9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B8F88C7-3F7F-4570-90B1-17C31FD2EC77}"/>
              </a:ext>
            </a:extLst>
          </p:cNvPr>
          <p:cNvSpPr>
            <a:spLocks noGrp="1"/>
          </p:cNvSpPr>
          <p:nvPr>
            <p:ph type="dt" sz="half" idx="10"/>
          </p:nvPr>
        </p:nvSpPr>
        <p:spPr/>
        <p:txBody>
          <a:bodyPr/>
          <a:lstStyle/>
          <a:p>
            <a:fld id="{4B780532-A9FC-4266-9C37-5B6D0E94C2CE}" type="datetimeFigureOut">
              <a:rPr lang="en-IN" smtClean="0"/>
              <a:t>25-03-2021</a:t>
            </a:fld>
            <a:endParaRPr lang="en-IN"/>
          </a:p>
        </p:txBody>
      </p:sp>
      <p:sp>
        <p:nvSpPr>
          <p:cNvPr id="6" name="Footer Placeholder 5">
            <a:extLst>
              <a:ext uri="{FF2B5EF4-FFF2-40B4-BE49-F238E27FC236}">
                <a16:creationId xmlns:a16="http://schemas.microsoft.com/office/drawing/2014/main" id="{2CAA70F0-46BB-4FBD-9CCE-8EBFB15731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4BEBD5-046E-4D70-987F-3987A50AAAD0}"/>
              </a:ext>
            </a:extLst>
          </p:cNvPr>
          <p:cNvSpPr>
            <a:spLocks noGrp="1"/>
          </p:cNvSpPr>
          <p:nvPr>
            <p:ph type="sldNum" sz="quarter" idx="12"/>
          </p:nvPr>
        </p:nvSpPr>
        <p:spPr/>
        <p:txBody>
          <a:bodyPr/>
          <a:lstStyle/>
          <a:p>
            <a:fld id="{0A4FB846-AFF2-494C-ADDE-675B6CFBE4DF}" type="slidenum">
              <a:rPr lang="en-IN" smtClean="0"/>
              <a:t>‹#›</a:t>
            </a:fld>
            <a:endParaRPr lang="en-IN"/>
          </a:p>
        </p:txBody>
      </p:sp>
    </p:spTree>
    <p:extLst>
      <p:ext uri="{BB962C8B-B14F-4D97-AF65-F5344CB8AC3E}">
        <p14:creationId xmlns:p14="http://schemas.microsoft.com/office/powerpoint/2010/main" val="1975700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91B83-F352-43F7-9506-1269714D18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C22B6D-F5D1-4C80-9292-72477AD036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8C57F0-1CE5-4E57-9E73-E723C0253F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95E165F-C943-4BBF-8FA1-FAD88126BD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7ADF37-00E6-43F4-99BB-D822A57B2F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5D93DEC-F8B8-477B-B483-A40350E2E425}"/>
              </a:ext>
            </a:extLst>
          </p:cNvPr>
          <p:cNvSpPr>
            <a:spLocks noGrp="1"/>
          </p:cNvSpPr>
          <p:nvPr>
            <p:ph type="dt" sz="half" idx="10"/>
          </p:nvPr>
        </p:nvSpPr>
        <p:spPr/>
        <p:txBody>
          <a:bodyPr/>
          <a:lstStyle/>
          <a:p>
            <a:fld id="{4B780532-A9FC-4266-9C37-5B6D0E94C2CE}" type="datetimeFigureOut">
              <a:rPr lang="en-IN" smtClean="0"/>
              <a:t>25-03-2021</a:t>
            </a:fld>
            <a:endParaRPr lang="en-IN"/>
          </a:p>
        </p:txBody>
      </p:sp>
      <p:sp>
        <p:nvSpPr>
          <p:cNvPr id="8" name="Footer Placeholder 7">
            <a:extLst>
              <a:ext uri="{FF2B5EF4-FFF2-40B4-BE49-F238E27FC236}">
                <a16:creationId xmlns:a16="http://schemas.microsoft.com/office/drawing/2014/main" id="{6F78B2EE-07A4-4833-98CA-A1C49732AEE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5DB226F-8C5C-4842-B7DE-BC18DEACD6CA}"/>
              </a:ext>
            </a:extLst>
          </p:cNvPr>
          <p:cNvSpPr>
            <a:spLocks noGrp="1"/>
          </p:cNvSpPr>
          <p:nvPr>
            <p:ph type="sldNum" sz="quarter" idx="12"/>
          </p:nvPr>
        </p:nvSpPr>
        <p:spPr/>
        <p:txBody>
          <a:bodyPr/>
          <a:lstStyle/>
          <a:p>
            <a:fld id="{0A4FB846-AFF2-494C-ADDE-675B6CFBE4DF}" type="slidenum">
              <a:rPr lang="en-IN" smtClean="0"/>
              <a:t>‹#›</a:t>
            </a:fld>
            <a:endParaRPr lang="en-IN"/>
          </a:p>
        </p:txBody>
      </p:sp>
    </p:spTree>
    <p:extLst>
      <p:ext uri="{BB962C8B-B14F-4D97-AF65-F5344CB8AC3E}">
        <p14:creationId xmlns:p14="http://schemas.microsoft.com/office/powerpoint/2010/main" val="1595909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8E04-B5B8-49C6-9045-B0453A02B7D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A6EBD77-AE75-4C8E-A63D-0DC4E335A8AD}"/>
              </a:ext>
            </a:extLst>
          </p:cNvPr>
          <p:cNvSpPr>
            <a:spLocks noGrp="1"/>
          </p:cNvSpPr>
          <p:nvPr>
            <p:ph type="dt" sz="half" idx="10"/>
          </p:nvPr>
        </p:nvSpPr>
        <p:spPr/>
        <p:txBody>
          <a:bodyPr/>
          <a:lstStyle/>
          <a:p>
            <a:fld id="{4B780532-A9FC-4266-9C37-5B6D0E94C2CE}" type="datetimeFigureOut">
              <a:rPr lang="en-IN" smtClean="0"/>
              <a:t>25-03-2021</a:t>
            </a:fld>
            <a:endParaRPr lang="en-IN"/>
          </a:p>
        </p:txBody>
      </p:sp>
      <p:sp>
        <p:nvSpPr>
          <p:cNvPr id="4" name="Footer Placeholder 3">
            <a:extLst>
              <a:ext uri="{FF2B5EF4-FFF2-40B4-BE49-F238E27FC236}">
                <a16:creationId xmlns:a16="http://schemas.microsoft.com/office/drawing/2014/main" id="{0AD0BD5C-F5CA-405A-A53B-210709E38B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89DE424-258F-4435-B5CC-32A4F26B74DB}"/>
              </a:ext>
            </a:extLst>
          </p:cNvPr>
          <p:cNvSpPr>
            <a:spLocks noGrp="1"/>
          </p:cNvSpPr>
          <p:nvPr>
            <p:ph type="sldNum" sz="quarter" idx="12"/>
          </p:nvPr>
        </p:nvSpPr>
        <p:spPr/>
        <p:txBody>
          <a:bodyPr/>
          <a:lstStyle/>
          <a:p>
            <a:fld id="{0A4FB846-AFF2-494C-ADDE-675B6CFBE4DF}" type="slidenum">
              <a:rPr lang="en-IN" smtClean="0"/>
              <a:t>‹#›</a:t>
            </a:fld>
            <a:endParaRPr lang="en-IN"/>
          </a:p>
        </p:txBody>
      </p:sp>
    </p:spTree>
    <p:extLst>
      <p:ext uri="{BB962C8B-B14F-4D97-AF65-F5344CB8AC3E}">
        <p14:creationId xmlns:p14="http://schemas.microsoft.com/office/powerpoint/2010/main" val="1508765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68CEBB-B2C6-45FA-A7E0-8D357A5B8456}"/>
              </a:ext>
            </a:extLst>
          </p:cNvPr>
          <p:cNvSpPr>
            <a:spLocks noGrp="1"/>
          </p:cNvSpPr>
          <p:nvPr>
            <p:ph type="dt" sz="half" idx="10"/>
          </p:nvPr>
        </p:nvSpPr>
        <p:spPr/>
        <p:txBody>
          <a:bodyPr/>
          <a:lstStyle/>
          <a:p>
            <a:fld id="{4B780532-A9FC-4266-9C37-5B6D0E94C2CE}" type="datetimeFigureOut">
              <a:rPr lang="en-IN" smtClean="0"/>
              <a:t>25-03-2021</a:t>
            </a:fld>
            <a:endParaRPr lang="en-IN"/>
          </a:p>
        </p:txBody>
      </p:sp>
      <p:sp>
        <p:nvSpPr>
          <p:cNvPr id="3" name="Footer Placeholder 2">
            <a:extLst>
              <a:ext uri="{FF2B5EF4-FFF2-40B4-BE49-F238E27FC236}">
                <a16:creationId xmlns:a16="http://schemas.microsoft.com/office/drawing/2014/main" id="{C4FB9A63-17FC-41A3-9EFF-A1A352809C7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8CF6E55-1BAE-4F92-B58E-2925407575DF}"/>
              </a:ext>
            </a:extLst>
          </p:cNvPr>
          <p:cNvSpPr>
            <a:spLocks noGrp="1"/>
          </p:cNvSpPr>
          <p:nvPr>
            <p:ph type="sldNum" sz="quarter" idx="12"/>
          </p:nvPr>
        </p:nvSpPr>
        <p:spPr/>
        <p:txBody>
          <a:bodyPr/>
          <a:lstStyle/>
          <a:p>
            <a:fld id="{0A4FB846-AFF2-494C-ADDE-675B6CFBE4DF}" type="slidenum">
              <a:rPr lang="en-IN" smtClean="0"/>
              <a:t>‹#›</a:t>
            </a:fld>
            <a:endParaRPr lang="en-IN"/>
          </a:p>
        </p:txBody>
      </p:sp>
    </p:spTree>
    <p:extLst>
      <p:ext uri="{BB962C8B-B14F-4D97-AF65-F5344CB8AC3E}">
        <p14:creationId xmlns:p14="http://schemas.microsoft.com/office/powerpoint/2010/main" val="398427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A15CD-A9A9-430B-90DE-9BF2FD7609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C1A59DB-F731-41A7-A31D-B223D36E4A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748A0DA-839E-40CD-ADC1-2782A00DD0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F6A142-F05F-4E9A-9AE2-B6BE5F521D62}"/>
              </a:ext>
            </a:extLst>
          </p:cNvPr>
          <p:cNvSpPr>
            <a:spLocks noGrp="1"/>
          </p:cNvSpPr>
          <p:nvPr>
            <p:ph type="dt" sz="half" idx="10"/>
          </p:nvPr>
        </p:nvSpPr>
        <p:spPr/>
        <p:txBody>
          <a:bodyPr/>
          <a:lstStyle/>
          <a:p>
            <a:fld id="{4B780532-A9FC-4266-9C37-5B6D0E94C2CE}" type="datetimeFigureOut">
              <a:rPr lang="en-IN" smtClean="0"/>
              <a:t>25-03-2021</a:t>
            </a:fld>
            <a:endParaRPr lang="en-IN"/>
          </a:p>
        </p:txBody>
      </p:sp>
      <p:sp>
        <p:nvSpPr>
          <p:cNvPr id="6" name="Footer Placeholder 5">
            <a:extLst>
              <a:ext uri="{FF2B5EF4-FFF2-40B4-BE49-F238E27FC236}">
                <a16:creationId xmlns:a16="http://schemas.microsoft.com/office/drawing/2014/main" id="{ECFDDF81-74C3-4B27-BC99-EE47BFD9F5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BEE027-C3E0-4E43-B3E4-D0A987CE269D}"/>
              </a:ext>
            </a:extLst>
          </p:cNvPr>
          <p:cNvSpPr>
            <a:spLocks noGrp="1"/>
          </p:cNvSpPr>
          <p:nvPr>
            <p:ph type="sldNum" sz="quarter" idx="12"/>
          </p:nvPr>
        </p:nvSpPr>
        <p:spPr/>
        <p:txBody>
          <a:bodyPr/>
          <a:lstStyle/>
          <a:p>
            <a:fld id="{0A4FB846-AFF2-494C-ADDE-675B6CFBE4DF}" type="slidenum">
              <a:rPr lang="en-IN" smtClean="0"/>
              <a:t>‹#›</a:t>
            </a:fld>
            <a:endParaRPr lang="en-IN"/>
          </a:p>
        </p:txBody>
      </p:sp>
    </p:spTree>
    <p:extLst>
      <p:ext uri="{BB962C8B-B14F-4D97-AF65-F5344CB8AC3E}">
        <p14:creationId xmlns:p14="http://schemas.microsoft.com/office/powerpoint/2010/main" val="2777059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1C8DD-C447-4199-BA0C-04451E1882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E1E132-4140-486B-B934-EA9EAFF030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EA6BF2C-0B65-4FD9-A81F-B51AFCB253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9420B1-2EA4-4741-A11E-742224BA0D6B}"/>
              </a:ext>
            </a:extLst>
          </p:cNvPr>
          <p:cNvSpPr>
            <a:spLocks noGrp="1"/>
          </p:cNvSpPr>
          <p:nvPr>
            <p:ph type="dt" sz="half" idx="10"/>
          </p:nvPr>
        </p:nvSpPr>
        <p:spPr/>
        <p:txBody>
          <a:bodyPr/>
          <a:lstStyle/>
          <a:p>
            <a:fld id="{4B780532-A9FC-4266-9C37-5B6D0E94C2CE}" type="datetimeFigureOut">
              <a:rPr lang="en-IN" smtClean="0"/>
              <a:t>25-03-2021</a:t>
            </a:fld>
            <a:endParaRPr lang="en-IN"/>
          </a:p>
        </p:txBody>
      </p:sp>
      <p:sp>
        <p:nvSpPr>
          <p:cNvPr id="6" name="Footer Placeholder 5">
            <a:extLst>
              <a:ext uri="{FF2B5EF4-FFF2-40B4-BE49-F238E27FC236}">
                <a16:creationId xmlns:a16="http://schemas.microsoft.com/office/drawing/2014/main" id="{27221B77-212E-4B8E-8FE1-51CAA819FD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E53ED9-6D57-4B76-A41C-A69C2E02E952}"/>
              </a:ext>
            </a:extLst>
          </p:cNvPr>
          <p:cNvSpPr>
            <a:spLocks noGrp="1"/>
          </p:cNvSpPr>
          <p:nvPr>
            <p:ph type="sldNum" sz="quarter" idx="12"/>
          </p:nvPr>
        </p:nvSpPr>
        <p:spPr/>
        <p:txBody>
          <a:bodyPr/>
          <a:lstStyle/>
          <a:p>
            <a:fld id="{0A4FB846-AFF2-494C-ADDE-675B6CFBE4DF}" type="slidenum">
              <a:rPr lang="en-IN" smtClean="0"/>
              <a:t>‹#›</a:t>
            </a:fld>
            <a:endParaRPr lang="en-IN"/>
          </a:p>
        </p:txBody>
      </p:sp>
    </p:spTree>
    <p:extLst>
      <p:ext uri="{BB962C8B-B14F-4D97-AF65-F5344CB8AC3E}">
        <p14:creationId xmlns:p14="http://schemas.microsoft.com/office/powerpoint/2010/main" val="1113323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27B31B-7184-4232-821F-29E8D653C5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211C3C-9A44-4C08-B76C-6CC67B6867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A6DF77-9991-487C-A550-FA953F9097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780532-A9FC-4266-9C37-5B6D0E94C2CE}" type="datetimeFigureOut">
              <a:rPr lang="en-IN" smtClean="0"/>
              <a:t>25-03-2021</a:t>
            </a:fld>
            <a:endParaRPr lang="en-IN"/>
          </a:p>
        </p:txBody>
      </p:sp>
      <p:sp>
        <p:nvSpPr>
          <p:cNvPr id="5" name="Footer Placeholder 4">
            <a:extLst>
              <a:ext uri="{FF2B5EF4-FFF2-40B4-BE49-F238E27FC236}">
                <a16:creationId xmlns:a16="http://schemas.microsoft.com/office/drawing/2014/main" id="{4C839D0D-C44C-46B9-927D-DD0860C626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A8E91F-51A9-4DA1-90B1-79D6F23C2B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4FB846-AFF2-494C-ADDE-675B6CFBE4DF}" type="slidenum">
              <a:rPr lang="en-IN" smtClean="0"/>
              <a:t>‹#›</a:t>
            </a:fld>
            <a:endParaRPr lang="en-IN"/>
          </a:p>
        </p:txBody>
      </p:sp>
    </p:spTree>
    <p:extLst>
      <p:ext uri="{BB962C8B-B14F-4D97-AF65-F5344CB8AC3E}">
        <p14:creationId xmlns:p14="http://schemas.microsoft.com/office/powerpoint/2010/main" val="38826534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B780532-A9FC-4266-9C37-5B6D0E94C2CE}" type="datetimeFigureOut">
              <a:rPr lang="en-IN" smtClean="0"/>
              <a:t>25-03-2021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A4FB846-AFF2-494C-ADDE-675B6CFBE4DF}"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215678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hyperlink" Target="http://bobmckerrow.blogspot.com/2011/01/saving-lives-during-severe-floods-in.html" TargetMode="External"/><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Footer">
            <a:extLst>
              <a:ext uri="{FF2B5EF4-FFF2-40B4-BE49-F238E27FC236}">
                <a16:creationId xmlns:a16="http://schemas.microsoft.com/office/drawing/2014/main" id="{641B222B-D6E6-4342-BAE8-08622B66CBDC}"/>
              </a:ext>
            </a:extLst>
          </p:cNvPr>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0" y="6119446"/>
            <a:ext cx="12192000" cy="837028"/>
          </a:xfrm>
          <a:prstGeom prst="rect">
            <a:avLst/>
          </a:prstGeom>
          <a:noFill/>
          <a:ln>
            <a:noFill/>
          </a:ln>
        </p:spPr>
      </p:pic>
      <p:pic>
        <p:nvPicPr>
          <p:cNvPr id="10" name="Picture 9">
            <a:extLst>
              <a:ext uri="{FF2B5EF4-FFF2-40B4-BE49-F238E27FC236}">
                <a16:creationId xmlns:a16="http://schemas.microsoft.com/office/drawing/2014/main" id="{164E9462-C3C0-418A-875C-C303738A5939}"/>
              </a:ext>
            </a:extLst>
          </p:cNvPr>
          <p:cNvPicPr>
            <a:picLocks noChangeAspect="1"/>
          </p:cNvPicPr>
          <p:nvPr/>
        </p:nvPicPr>
        <p:blipFill>
          <a:blip r:embed="rId3"/>
          <a:stretch>
            <a:fillRect/>
          </a:stretch>
        </p:blipFill>
        <p:spPr>
          <a:xfrm>
            <a:off x="-1" y="-1"/>
            <a:ext cx="12158664" cy="1430431"/>
          </a:xfrm>
          <a:prstGeom prst="rect">
            <a:avLst/>
          </a:prstGeom>
          <a:solidFill>
            <a:schemeClr val="bg1">
              <a:alpha val="84000"/>
            </a:schemeClr>
          </a:solidFill>
          <a:effectLst>
            <a:outerShdw sx="1000" sy="1000" algn="ctr" rotWithShape="0">
              <a:srgbClr val="000000"/>
            </a:outerShdw>
          </a:effectLst>
        </p:spPr>
      </p:pic>
      <p:sp>
        <p:nvSpPr>
          <p:cNvPr id="11" name="Rectangle 10">
            <a:extLst>
              <a:ext uri="{FF2B5EF4-FFF2-40B4-BE49-F238E27FC236}">
                <a16:creationId xmlns:a16="http://schemas.microsoft.com/office/drawing/2014/main" id="{3BAD8166-61C9-4D38-B80B-59D638ADBC04}"/>
              </a:ext>
            </a:extLst>
          </p:cNvPr>
          <p:cNvSpPr/>
          <p:nvPr/>
        </p:nvSpPr>
        <p:spPr>
          <a:xfrm>
            <a:off x="2221381" y="2505670"/>
            <a:ext cx="7749237"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latin typeface="Berlin Sans FB Demi" panose="020E0802020502020306" pitchFamily="34" charset="0"/>
              </a:rPr>
              <a:t>Flood Monitoring System</a:t>
            </a:r>
            <a:endParaRPr lang="en-US" sz="5400" b="0" cap="none" spc="0" dirty="0">
              <a:ln w="0"/>
              <a:solidFill>
                <a:schemeClr val="tx1"/>
              </a:solidFill>
              <a:effectLst>
                <a:outerShdw blurRad="38100" dist="19050" dir="2700000" algn="tl" rotWithShape="0">
                  <a:schemeClr val="dk1">
                    <a:alpha val="40000"/>
                  </a:schemeClr>
                </a:outerShdw>
              </a:effectLst>
              <a:latin typeface="Berlin Sans FB Demi" panose="020E0802020502020306" pitchFamily="34" charset="0"/>
            </a:endParaRPr>
          </a:p>
        </p:txBody>
      </p:sp>
      <p:sp>
        <p:nvSpPr>
          <p:cNvPr id="12" name="Rectangle 11">
            <a:extLst>
              <a:ext uri="{FF2B5EF4-FFF2-40B4-BE49-F238E27FC236}">
                <a16:creationId xmlns:a16="http://schemas.microsoft.com/office/drawing/2014/main" id="{F898570C-4F8A-4755-A365-E3BB7076651C}"/>
              </a:ext>
            </a:extLst>
          </p:cNvPr>
          <p:cNvSpPr/>
          <p:nvPr/>
        </p:nvSpPr>
        <p:spPr>
          <a:xfrm>
            <a:off x="7929675" y="3817778"/>
            <a:ext cx="2079415" cy="523220"/>
          </a:xfrm>
          <a:prstGeom prst="rect">
            <a:avLst/>
          </a:prstGeom>
          <a:noFill/>
        </p:spPr>
        <p:txBody>
          <a:bodyPr wrap="none" lIns="91440" tIns="45720" rIns="91440" bIns="45720">
            <a:spAutoFit/>
          </a:bodyPr>
          <a:lstStyle/>
          <a:p>
            <a:pPr algn="ctr"/>
            <a:r>
              <a:rPr lang="en-US" sz="280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By </a:t>
            </a:r>
            <a:r>
              <a:rPr lang="en-US" sz="2800" b="1" cap="none" spc="0" dirty="0">
                <a:ln w="0"/>
                <a:solidFill>
                  <a:schemeClr val="tx1"/>
                </a:solidFill>
                <a:latin typeface="Arial" panose="020B0604020202020204" pitchFamily="34" charset="0"/>
                <a:cs typeface="Arial" panose="020B0604020202020204" pitchFamily="34" charset="0"/>
              </a:rPr>
              <a:t>Group 9</a:t>
            </a:r>
          </a:p>
        </p:txBody>
      </p:sp>
      <p:graphicFrame>
        <p:nvGraphicFramePr>
          <p:cNvPr id="13" name="Table 13">
            <a:extLst>
              <a:ext uri="{FF2B5EF4-FFF2-40B4-BE49-F238E27FC236}">
                <a16:creationId xmlns:a16="http://schemas.microsoft.com/office/drawing/2014/main" id="{A105F6AE-D5FD-4B95-9C3B-88A0CC4EB524}"/>
              </a:ext>
            </a:extLst>
          </p:cNvPr>
          <p:cNvGraphicFramePr>
            <a:graphicFrameLocks noGrp="1"/>
          </p:cNvGraphicFramePr>
          <p:nvPr>
            <p:extLst>
              <p:ext uri="{D42A27DB-BD31-4B8C-83A1-F6EECF244321}">
                <p14:modId xmlns:p14="http://schemas.microsoft.com/office/powerpoint/2010/main" val="906688996"/>
              </p:ext>
            </p:extLst>
          </p:nvPr>
        </p:nvGraphicFramePr>
        <p:xfrm>
          <a:off x="8714153" y="4340998"/>
          <a:ext cx="3271521" cy="1854200"/>
        </p:xfrm>
        <a:graphic>
          <a:graphicData uri="http://schemas.openxmlformats.org/drawingml/2006/table">
            <a:tbl>
              <a:tblPr firstRow="1" bandRow="1">
                <a:tableStyleId>{5940675A-B579-460E-94D1-54222C63F5DA}</a:tableStyleId>
              </a:tblPr>
              <a:tblGrid>
                <a:gridCol w="1400518">
                  <a:extLst>
                    <a:ext uri="{9D8B030D-6E8A-4147-A177-3AD203B41FA5}">
                      <a16:colId xmlns:a16="http://schemas.microsoft.com/office/drawing/2014/main" val="1420279195"/>
                    </a:ext>
                  </a:extLst>
                </a:gridCol>
                <a:gridCol w="1871003">
                  <a:extLst>
                    <a:ext uri="{9D8B030D-6E8A-4147-A177-3AD203B41FA5}">
                      <a16:colId xmlns:a16="http://schemas.microsoft.com/office/drawing/2014/main" val="3252291739"/>
                    </a:ext>
                  </a:extLst>
                </a:gridCol>
              </a:tblGrid>
              <a:tr h="370840">
                <a:tc>
                  <a:txBody>
                    <a:bodyPr/>
                    <a:lstStyle/>
                    <a:p>
                      <a:r>
                        <a:rPr lang="en-US" b="1" dirty="0"/>
                        <a:t>UIDs</a:t>
                      </a:r>
                      <a:endParaRPr lang="en-IN" b="1" dirty="0"/>
                    </a:p>
                  </a:txBody>
                  <a:tcPr/>
                </a:tc>
                <a:tc>
                  <a:txBody>
                    <a:bodyPr/>
                    <a:lstStyle/>
                    <a:p>
                      <a:r>
                        <a:rPr lang="en-US" b="1" dirty="0"/>
                        <a:t>Name</a:t>
                      </a:r>
                      <a:endParaRPr lang="en-IN" b="1" dirty="0"/>
                    </a:p>
                  </a:txBody>
                  <a:tcPr/>
                </a:tc>
                <a:extLst>
                  <a:ext uri="{0D108BD9-81ED-4DB2-BD59-A6C34878D82A}">
                    <a16:rowId xmlns:a16="http://schemas.microsoft.com/office/drawing/2014/main" val="157015815"/>
                  </a:ext>
                </a:extLst>
              </a:tr>
              <a:tr h="370840">
                <a:tc>
                  <a:txBody>
                    <a:bodyPr/>
                    <a:lstStyle/>
                    <a:p>
                      <a:r>
                        <a:rPr lang="en-US" sz="1600" dirty="0">
                          <a:latin typeface="Arial" panose="020B0604020202020204" pitchFamily="34" charset="0"/>
                          <a:cs typeface="Arial" panose="020B0604020202020204" pitchFamily="34" charset="0"/>
                        </a:rPr>
                        <a:t>20BCS6700</a:t>
                      </a:r>
                      <a:endParaRPr lang="en-IN"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Karuna Gulati</a:t>
                      </a:r>
                      <a:endParaRPr lang="en-IN"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30167110"/>
                  </a:ext>
                </a:extLst>
              </a:tr>
              <a:tr h="370840">
                <a:tc>
                  <a:txBody>
                    <a:bodyPr/>
                    <a:lstStyle/>
                    <a:p>
                      <a:r>
                        <a:rPr lang="en-US" sz="1600" dirty="0">
                          <a:latin typeface="Arial" panose="020B0604020202020204" pitchFamily="34" charset="0"/>
                          <a:cs typeface="Arial" panose="020B0604020202020204" pitchFamily="34" charset="0"/>
                        </a:rPr>
                        <a:t>20BCS6702</a:t>
                      </a:r>
                      <a:endParaRPr lang="en-IN"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Amanjot Singh</a:t>
                      </a:r>
                      <a:endParaRPr lang="en-IN"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8593849"/>
                  </a:ext>
                </a:extLst>
              </a:tr>
              <a:tr h="370840">
                <a:tc>
                  <a:txBody>
                    <a:bodyPr/>
                    <a:lstStyle/>
                    <a:p>
                      <a:r>
                        <a:rPr lang="en-US" sz="1600" dirty="0">
                          <a:latin typeface="Arial" panose="020B0604020202020204" pitchFamily="34" charset="0"/>
                          <a:cs typeface="Arial" panose="020B0604020202020204" pitchFamily="34" charset="0"/>
                        </a:rPr>
                        <a:t>20BCS6704</a:t>
                      </a:r>
                      <a:endParaRPr lang="en-IN"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Shweta Arora</a:t>
                      </a:r>
                      <a:endParaRPr lang="en-IN"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51250951"/>
                  </a:ext>
                </a:extLst>
              </a:tr>
              <a:tr h="370840">
                <a:tc>
                  <a:txBody>
                    <a:bodyPr/>
                    <a:lstStyle/>
                    <a:p>
                      <a:r>
                        <a:rPr lang="en-US" sz="1600" dirty="0">
                          <a:latin typeface="Arial" panose="020B0604020202020204" pitchFamily="34" charset="0"/>
                          <a:cs typeface="Arial" panose="020B0604020202020204" pitchFamily="34" charset="0"/>
                        </a:rPr>
                        <a:t>20BCS6731</a:t>
                      </a:r>
                      <a:endParaRPr lang="en-IN"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Aahish Aahan</a:t>
                      </a:r>
                      <a:endParaRPr lang="en-IN"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716655429"/>
                  </a:ext>
                </a:extLst>
              </a:tr>
            </a:tbl>
          </a:graphicData>
        </a:graphic>
      </p:graphicFrame>
      <p:pic>
        <p:nvPicPr>
          <p:cNvPr id="2" name="Picture 1">
            <a:extLst>
              <a:ext uri="{FF2B5EF4-FFF2-40B4-BE49-F238E27FC236}">
                <a16:creationId xmlns:a16="http://schemas.microsoft.com/office/drawing/2014/main" id="{FE67B1A0-68FF-453E-94E6-D4EB85538A10}"/>
              </a:ext>
            </a:extLst>
          </p:cNvPr>
          <p:cNvPicPr>
            <a:picLocks noChangeAspect="1"/>
          </p:cNvPicPr>
          <p:nvPr/>
        </p:nvPicPr>
        <p:blipFill>
          <a:blip r:embed="rId4"/>
          <a:stretch>
            <a:fillRect/>
          </a:stretch>
        </p:blipFill>
        <p:spPr>
          <a:xfrm>
            <a:off x="206326" y="3817778"/>
            <a:ext cx="4236100" cy="2151670"/>
          </a:xfrm>
          <a:prstGeom prst="rect">
            <a:avLst/>
          </a:prstGeom>
          <a:ln>
            <a:noFill/>
          </a:ln>
          <a:effectLst>
            <a:softEdge rad="112500"/>
          </a:effectLst>
        </p:spPr>
      </p:pic>
    </p:spTree>
    <p:extLst>
      <p:ext uri="{BB962C8B-B14F-4D97-AF65-F5344CB8AC3E}">
        <p14:creationId xmlns:p14="http://schemas.microsoft.com/office/powerpoint/2010/main" val="4090636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B0E629-8F85-4A8B-B430-D24199D76E0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65962" y="1890726"/>
            <a:ext cx="4103695" cy="3076548"/>
          </a:xfrm>
          <a:prstGeom prst="rect">
            <a:avLst/>
          </a:prstGeom>
          <a:ln>
            <a:noFill/>
          </a:ln>
          <a:effectLst>
            <a:softEdge rad="127000"/>
          </a:effectLst>
        </p:spPr>
      </p:pic>
      <p:sp>
        <p:nvSpPr>
          <p:cNvPr id="4" name="Rectangle 3">
            <a:extLst>
              <a:ext uri="{FF2B5EF4-FFF2-40B4-BE49-F238E27FC236}">
                <a16:creationId xmlns:a16="http://schemas.microsoft.com/office/drawing/2014/main" id="{95286620-E399-4B03-84A9-E94C2ECC17F6}"/>
              </a:ext>
            </a:extLst>
          </p:cNvPr>
          <p:cNvSpPr/>
          <p:nvPr/>
        </p:nvSpPr>
        <p:spPr>
          <a:xfrm>
            <a:off x="1460845" y="1152183"/>
            <a:ext cx="9593842" cy="646331"/>
          </a:xfrm>
          <a:prstGeom prst="rect">
            <a:avLst/>
          </a:prstGeom>
          <a:noFill/>
        </p:spPr>
        <p:txBody>
          <a:bodyPr wrap="square" lIns="91440" tIns="45720" rIns="91440" bIns="45720">
            <a:spAutoFit/>
          </a:bodyPr>
          <a:lstStyle/>
          <a:p>
            <a:pPr algn="ctr"/>
            <a:r>
              <a:rPr lang="en-US" sz="3600" b="1" dirty="0">
                <a:ln w="0"/>
                <a:effectLst>
                  <a:outerShdw blurRad="38100" dist="19050" dir="2700000" algn="tl" rotWithShape="0">
                    <a:schemeClr val="dk1">
                      <a:alpha val="40000"/>
                    </a:schemeClr>
                  </a:outerShdw>
                </a:effectLst>
                <a:latin typeface="Segoe UI Black" panose="020B0A02040204020203" pitchFamily="34" charset="0"/>
                <a:ea typeface="Segoe UI Black" panose="020B0A02040204020203" pitchFamily="34" charset="0"/>
              </a:rPr>
              <a:t>Why must floods be monitored?</a:t>
            </a:r>
            <a:endParaRPr lang="en-US" sz="3600" b="1" cap="none" spc="0" dirty="0">
              <a:ln w="0"/>
              <a:solidFill>
                <a:schemeClr val="tx1"/>
              </a:solidFill>
              <a:effectLst>
                <a:outerShdw blurRad="38100" dist="19050" dir="2700000" algn="tl" rotWithShape="0">
                  <a:schemeClr val="dk1">
                    <a:alpha val="40000"/>
                  </a:schemeClr>
                </a:outerShdw>
              </a:effectLst>
              <a:latin typeface="Segoe UI Black" panose="020B0A02040204020203" pitchFamily="34" charset="0"/>
              <a:ea typeface="Segoe UI Black" panose="020B0A02040204020203" pitchFamily="34" charset="0"/>
            </a:endParaRPr>
          </a:p>
        </p:txBody>
      </p:sp>
      <p:sp>
        <p:nvSpPr>
          <p:cNvPr id="5" name="Rectangle 4">
            <a:extLst>
              <a:ext uri="{FF2B5EF4-FFF2-40B4-BE49-F238E27FC236}">
                <a16:creationId xmlns:a16="http://schemas.microsoft.com/office/drawing/2014/main" id="{0A813209-B539-45FF-8E5B-8036878A652D}"/>
              </a:ext>
            </a:extLst>
          </p:cNvPr>
          <p:cNvSpPr/>
          <p:nvPr/>
        </p:nvSpPr>
        <p:spPr>
          <a:xfrm>
            <a:off x="4569657" y="1920286"/>
            <a:ext cx="6864684" cy="3046988"/>
          </a:xfrm>
          <a:prstGeom prst="rect">
            <a:avLst/>
          </a:prstGeom>
          <a:noFill/>
        </p:spPr>
        <p:txBody>
          <a:bodyPr wrap="square" lIns="91440" tIns="45720" rIns="91440" bIns="45720">
            <a:spAutoFit/>
          </a:bodyPr>
          <a:lstStyle/>
          <a:p>
            <a:r>
              <a:rPr lang="en-US" sz="2400" b="0" i="0" dirty="0">
                <a:effectLst/>
                <a:latin typeface="Arial" panose="020B0604020202020204" pitchFamily="34" charset="0"/>
                <a:cs typeface="Arial" panose="020B0604020202020204" pitchFamily="34" charset="0"/>
              </a:rPr>
              <a:t>Flood is a major known natural disaster that causes a huge amount of loss to the environment and living beings. So in these conditions, it is most crucial to get the emergency alerts of water level status at river beds in different conditions.</a:t>
            </a:r>
          </a:p>
          <a:p>
            <a:r>
              <a:rPr lang="en-US" sz="2400" b="0" i="0" dirty="0">
                <a:effectLst/>
                <a:latin typeface="Arial" panose="020B0604020202020204" pitchFamily="34" charset="0"/>
                <a:cs typeface="Arial" panose="020B0604020202020204" pitchFamily="34" charset="0"/>
              </a:rPr>
              <a:t>In this project, the objective is to sense the water levels at river beds and check whether they are at a normal condition or not. </a:t>
            </a:r>
          </a:p>
        </p:txBody>
      </p:sp>
    </p:spTree>
    <p:extLst>
      <p:ext uri="{BB962C8B-B14F-4D97-AF65-F5344CB8AC3E}">
        <p14:creationId xmlns:p14="http://schemas.microsoft.com/office/powerpoint/2010/main" val="316800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4AB9664-8C03-466A-A3B8-C85D935EA090}"/>
              </a:ext>
            </a:extLst>
          </p:cNvPr>
          <p:cNvSpPr/>
          <p:nvPr/>
        </p:nvSpPr>
        <p:spPr>
          <a:xfrm>
            <a:off x="583914" y="1179478"/>
            <a:ext cx="11024172" cy="646331"/>
          </a:xfrm>
          <a:prstGeom prst="rect">
            <a:avLst/>
          </a:prstGeom>
          <a:noFill/>
        </p:spPr>
        <p:txBody>
          <a:bodyPr wrap="non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latin typeface="Segoe UI Black" panose="020B0A02040204020203" pitchFamily="34" charset="0"/>
                <a:ea typeface="Segoe UI Black" panose="020B0A02040204020203" pitchFamily="34" charset="0"/>
              </a:rPr>
              <a:t>Working of IOT based Flood monitoring system</a:t>
            </a:r>
          </a:p>
        </p:txBody>
      </p:sp>
      <p:sp>
        <p:nvSpPr>
          <p:cNvPr id="5" name="Rectangle 4">
            <a:extLst>
              <a:ext uri="{FF2B5EF4-FFF2-40B4-BE49-F238E27FC236}">
                <a16:creationId xmlns:a16="http://schemas.microsoft.com/office/drawing/2014/main" id="{8811D3AF-D7BE-4C31-9AA6-2CC870BFB264}"/>
              </a:ext>
            </a:extLst>
          </p:cNvPr>
          <p:cNvSpPr/>
          <p:nvPr/>
        </p:nvSpPr>
        <p:spPr>
          <a:xfrm>
            <a:off x="692220" y="1946280"/>
            <a:ext cx="4107086" cy="2677656"/>
          </a:xfrm>
          <a:prstGeom prst="rect">
            <a:avLst/>
          </a:prstGeom>
          <a:noFill/>
        </p:spPr>
        <p:txBody>
          <a:bodyPr wrap="none" lIns="91440" tIns="45720" rIns="91440" bIns="45720">
            <a:spAutoFit/>
          </a:bodyPr>
          <a:lstStyle/>
          <a:p>
            <a:pPr algn="ctr"/>
            <a:r>
              <a:rPr lang="en-US" sz="2800" cap="none" spc="0" dirty="0">
                <a:ln w="0"/>
                <a:solidFill>
                  <a:schemeClr val="tx1"/>
                </a:solidFill>
                <a:latin typeface="Arial Rounded MT Bold" panose="020F0704030504030204" pitchFamily="34" charset="0"/>
              </a:rPr>
              <a:t>Components Required</a:t>
            </a:r>
          </a:p>
          <a:p>
            <a:pPr marL="342900" indent="-342900">
              <a:buFont typeface="Arial" panose="020B0604020202020204" pitchFamily="34" charset="0"/>
              <a:buChar char="•"/>
            </a:pPr>
            <a:r>
              <a:rPr lang="en-US" sz="2000" dirty="0">
                <a:ln w="0"/>
                <a:latin typeface="Arial" panose="020B0604020202020204" pitchFamily="34" charset="0"/>
                <a:cs typeface="Arial" panose="020B0604020202020204" pitchFamily="34" charset="0"/>
              </a:rPr>
              <a:t>ESP8266 NodeMCU</a:t>
            </a:r>
          </a:p>
          <a:p>
            <a:pPr marL="342900" indent="-342900">
              <a:buFont typeface="Arial" panose="020B0604020202020204" pitchFamily="34" charset="0"/>
              <a:buChar char="•"/>
            </a:pPr>
            <a:r>
              <a:rPr lang="en-US" sz="2000" cap="none" spc="0" dirty="0">
                <a:ln w="0"/>
                <a:solidFill>
                  <a:schemeClr val="tx1"/>
                </a:solidFill>
                <a:latin typeface="Arial" panose="020B0604020202020204" pitchFamily="34" charset="0"/>
                <a:cs typeface="Arial" panose="020B0604020202020204" pitchFamily="34" charset="0"/>
              </a:rPr>
              <a:t>Ultrasonic Sensor</a:t>
            </a:r>
          </a:p>
          <a:p>
            <a:pPr marL="342900" indent="-342900">
              <a:buFont typeface="Arial" panose="020B0604020202020204" pitchFamily="34" charset="0"/>
              <a:buChar char="•"/>
            </a:pPr>
            <a:r>
              <a:rPr lang="en-US" sz="2000" dirty="0">
                <a:ln w="0"/>
                <a:latin typeface="Arial" panose="020B0604020202020204" pitchFamily="34" charset="0"/>
                <a:cs typeface="Arial" panose="020B0604020202020204" pitchFamily="34" charset="0"/>
              </a:rPr>
              <a:t>Power supply</a:t>
            </a:r>
          </a:p>
          <a:p>
            <a:pPr marL="342900" indent="-342900">
              <a:buFont typeface="Arial" panose="020B0604020202020204" pitchFamily="34" charset="0"/>
              <a:buChar char="•"/>
            </a:pPr>
            <a:r>
              <a:rPr lang="en-US" sz="2000" cap="none" spc="0" dirty="0">
                <a:ln w="0"/>
                <a:solidFill>
                  <a:schemeClr val="tx1"/>
                </a:solidFill>
                <a:latin typeface="Arial" panose="020B0604020202020204" pitchFamily="34" charset="0"/>
                <a:cs typeface="Arial" panose="020B0604020202020204" pitchFamily="34" charset="0"/>
              </a:rPr>
              <a:t>LEDs(Green &amp; Red)</a:t>
            </a:r>
          </a:p>
          <a:p>
            <a:pPr marL="342900" indent="-342900">
              <a:buFont typeface="Arial" panose="020B0604020202020204" pitchFamily="34" charset="0"/>
              <a:buChar char="•"/>
            </a:pPr>
            <a:r>
              <a:rPr lang="en-US" sz="2000" cap="none" spc="0" dirty="0">
                <a:ln w="0"/>
                <a:solidFill>
                  <a:schemeClr val="tx1"/>
                </a:solidFill>
                <a:latin typeface="Arial" panose="020B0604020202020204" pitchFamily="34" charset="0"/>
                <a:cs typeface="Arial" panose="020B0604020202020204" pitchFamily="34" charset="0"/>
              </a:rPr>
              <a:t>Jumpers</a:t>
            </a:r>
          </a:p>
          <a:p>
            <a:pPr marL="342900" indent="-342900">
              <a:buFont typeface="Arial" panose="020B0604020202020204" pitchFamily="34" charset="0"/>
              <a:buChar char="•"/>
            </a:pPr>
            <a:r>
              <a:rPr lang="en-US" sz="2000" dirty="0">
                <a:ln w="0"/>
                <a:latin typeface="Arial" panose="020B0604020202020204" pitchFamily="34" charset="0"/>
                <a:cs typeface="Arial" panose="020B0604020202020204" pitchFamily="34" charset="0"/>
              </a:rPr>
              <a:t>Breadboard</a:t>
            </a:r>
          </a:p>
          <a:p>
            <a:pPr marL="342900" indent="-342900">
              <a:buFont typeface="Arial" panose="020B0604020202020204" pitchFamily="34" charset="0"/>
              <a:buChar char="•"/>
            </a:pPr>
            <a:r>
              <a:rPr lang="en-US" sz="2000" cap="none" spc="0" dirty="0">
                <a:ln w="0"/>
                <a:solidFill>
                  <a:schemeClr val="tx1"/>
                </a:solidFill>
                <a:latin typeface="Arial" panose="020B0604020202020204" pitchFamily="34" charset="0"/>
                <a:cs typeface="Arial" panose="020B0604020202020204" pitchFamily="34" charset="0"/>
              </a:rPr>
              <a:t>Wires and resistors</a:t>
            </a:r>
          </a:p>
        </p:txBody>
      </p:sp>
      <p:pic>
        <p:nvPicPr>
          <p:cNvPr id="6" name="Picture 5">
            <a:extLst>
              <a:ext uri="{FF2B5EF4-FFF2-40B4-BE49-F238E27FC236}">
                <a16:creationId xmlns:a16="http://schemas.microsoft.com/office/drawing/2014/main" id="{0DB4BDF9-3A8B-41C9-8872-20A31A5BE02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6991611" y="1946280"/>
            <a:ext cx="4752070" cy="1976861"/>
          </a:xfrm>
          <a:prstGeom prst="rect">
            <a:avLst/>
          </a:prstGeom>
        </p:spPr>
      </p:pic>
      <p:sp>
        <p:nvSpPr>
          <p:cNvPr id="7" name="Rectangle 6">
            <a:extLst>
              <a:ext uri="{FF2B5EF4-FFF2-40B4-BE49-F238E27FC236}">
                <a16:creationId xmlns:a16="http://schemas.microsoft.com/office/drawing/2014/main" id="{C1476533-BB31-4759-B84C-524BA6EC9AEB}"/>
              </a:ext>
            </a:extLst>
          </p:cNvPr>
          <p:cNvSpPr/>
          <p:nvPr/>
        </p:nvSpPr>
        <p:spPr>
          <a:xfrm>
            <a:off x="4865123" y="1894341"/>
            <a:ext cx="2060670" cy="2308324"/>
          </a:xfrm>
          <a:prstGeom prst="rect">
            <a:avLst/>
          </a:prstGeom>
          <a:noFill/>
        </p:spPr>
        <p:txBody>
          <a:bodyPr wrap="square" lIns="91440" tIns="45720" rIns="91440" bIns="45720">
            <a:spAutoFit/>
          </a:bodyPr>
          <a:lstStyle/>
          <a:p>
            <a:pPr algn="just"/>
            <a:r>
              <a:rPr lang="en-US" dirty="0">
                <a:latin typeface="Open Sans" panose="020B0606030504020204" pitchFamily="34" charset="0"/>
              </a:rPr>
              <a:t>T</a:t>
            </a:r>
            <a:r>
              <a:rPr lang="en-US" b="0" i="0" dirty="0">
                <a:effectLst/>
                <a:latin typeface="Open Sans" panose="020B0606030504020204" pitchFamily="34" charset="0"/>
              </a:rPr>
              <a:t>he ultrasonic sensor is used to sense the water level of the river. The Data output from the ultrasonic sensor </a:t>
            </a:r>
            <a:r>
              <a:rPr lang="en-US" dirty="0">
                <a:ln w="0"/>
                <a:latin typeface="Open Sans" panose="020B0606030504020204" pitchFamily="34" charset="0"/>
              </a:rPr>
              <a:t>i</a:t>
            </a:r>
            <a:r>
              <a:rPr lang="en-US" cap="none" spc="0" dirty="0">
                <a:ln w="0"/>
                <a:latin typeface="Open Sans" panose="020B0606030504020204" pitchFamily="34" charset="0"/>
              </a:rPr>
              <a:t>s    fed</a:t>
            </a:r>
            <a:r>
              <a:rPr lang="en-US" dirty="0">
                <a:ln w="0"/>
                <a:latin typeface="Open Sans" panose="020B0606030504020204" pitchFamily="34" charset="0"/>
              </a:rPr>
              <a:t>    </a:t>
            </a:r>
            <a:r>
              <a:rPr lang="en-US" cap="none" spc="0" dirty="0">
                <a:ln w="0"/>
                <a:latin typeface="Open Sans" panose="020B0606030504020204" pitchFamily="34" charset="0"/>
              </a:rPr>
              <a:t>to    the</a:t>
            </a:r>
            <a:endParaRPr lang="en-US" b="0" cap="none" spc="0" dirty="0">
              <a:ln w="0"/>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C1CD5785-8067-462E-95FB-B47F8A3E6C66}"/>
              </a:ext>
            </a:extLst>
          </p:cNvPr>
          <p:cNvSpPr/>
          <p:nvPr/>
        </p:nvSpPr>
        <p:spPr>
          <a:xfrm>
            <a:off x="4865123" y="4097358"/>
            <a:ext cx="7083184" cy="1200329"/>
          </a:xfrm>
          <a:prstGeom prst="rect">
            <a:avLst/>
          </a:prstGeom>
          <a:noFill/>
        </p:spPr>
        <p:txBody>
          <a:bodyPr wrap="square" lIns="91440" tIns="45720" rIns="91440" bIns="45720">
            <a:spAutoFit/>
          </a:bodyPr>
          <a:lstStyle/>
          <a:p>
            <a:pPr algn="just"/>
            <a:r>
              <a:rPr lang="en-US" b="0" i="0" dirty="0">
                <a:effectLst/>
                <a:latin typeface="Open Sans" panose="020B0606030504020204" pitchFamily="34" charset="0"/>
              </a:rPr>
              <a:t>NodeMCU, where it is processed and sent to ThingSpeak for Graphical monitoring and Critical alert. Here, a red LED is used o alert during the critical flood conditions, and the Green LED is used to indicate the normal condition.</a:t>
            </a:r>
            <a:endParaRPr lang="en-US" b="0" cap="none" spc="0" dirty="0">
              <a:ln w="0"/>
              <a:effectLst>
                <a:outerShdw blurRad="38100" dist="19050" dir="2700000" algn="tl" rotWithShape="0">
                  <a:schemeClr val="dk1">
                    <a:alpha val="40000"/>
                  </a:schemeClr>
                </a:outerShdw>
              </a:effectLst>
            </a:endParaRPr>
          </a:p>
        </p:txBody>
      </p:sp>
      <p:cxnSp>
        <p:nvCxnSpPr>
          <p:cNvPr id="10" name="Straight Connector 9">
            <a:extLst>
              <a:ext uri="{FF2B5EF4-FFF2-40B4-BE49-F238E27FC236}">
                <a16:creationId xmlns:a16="http://schemas.microsoft.com/office/drawing/2014/main" id="{7FB25626-CD19-453F-86C7-CF19DA70EC92}"/>
              </a:ext>
            </a:extLst>
          </p:cNvPr>
          <p:cNvCxnSpPr>
            <a:cxnSpLocks/>
          </p:cNvCxnSpPr>
          <p:nvPr/>
        </p:nvCxnSpPr>
        <p:spPr>
          <a:xfrm>
            <a:off x="4799305" y="1859338"/>
            <a:ext cx="0" cy="2942019"/>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5554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ACD5AA1-8E03-480D-8FE7-40AEC120859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6949269" y="1865953"/>
            <a:ext cx="4762500" cy="2752725"/>
          </a:xfrm>
          <a:prstGeom prst="rect">
            <a:avLst/>
          </a:prstGeom>
        </p:spPr>
      </p:pic>
      <p:sp>
        <p:nvSpPr>
          <p:cNvPr id="4" name="Rectangle 3">
            <a:extLst>
              <a:ext uri="{FF2B5EF4-FFF2-40B4-BE49-F238E27FC236}">
                <a16:creationId xmlns:a16="http://schemas.microsoft.com/office/drawing/2014/main" id="{A687B91E-06D0-420B-8C80-C34CD429A435}"/>
              </a:ext>
            </a:extLst>
          </p:cNvPr>
          <p:cNvSpPr/>
          <p:nvPr/>
        </p:nvSpPr>
        <p:spPr>
          <a:xfrm>
            <a:off x="3027692" y="933819"/>
            <a:ext cx="6136616" cy="923330"/>
          </a:xfrm>
          <a:prstGeom prst="rect">
            <a:avLst/>
          </a:prstGeom>
          <a:noFill/>
        </p:spPr>
        <p:txBody>
          <a:bodyPr wrap="none" lIns="91440" tIns="45720" rIns="91440" bIns="45720">
            <a:spAutoFit/>
          </a:bodyPr>
          <a:lstStyle/>
          <a:p>
            <a:pPr algn="ctr"/>
            <a:r>
              <a:rPr lang="en-US" sz="5400" cap="none" spc="0" dirty="0">
                <a:ln w="0"/>
                <a:solidFill>
                  <a:schemeClr val="tx1"/>
                </a:solidFill>
                <a:effectLst>
                  <a:outerShdw blurRad="38100" dist="19050" dir="2700000" algn="tl" rotWithShape="0">
                    <a:schemeClr val="dk1">
                      <a:alpha val="40000"/>
                    </a:schemeClr>
                  </a:outerShdw>
                </a:effectLst>
                <a:latin typeface="Segoe UI Black" panose="020B0A02040204020203" pitchFamily="34" charset="0"/>
                <a:ea typeface="Segoe UI Black" panose="020B0A02040204020203" pitchFamily="34" charset="0"/>
              </a:rPr>
              <a:t>Ultrasonic Sensor</a:t>
            </a:r>
          </a:p>
        </p:txBody>
      </p:sp>
      <p:sp>
        <p:nvSpPr>
          <p:cNvPr id="6" name="Rectangle 5">
            <a:extLst>
              <a:ext uri="{FF2B5EF4-FFF2-40B4-BE49-F238E27FC236}">
                <a16:creationId xmlns:a16="http://schemas.microsoft.com/office/drawing/2014/main" id="{4A9668FF-0453-405C-86B5-CC4B75004DD1}"/>
              </a:ext>
            </a:extLst>
          </p:cNvPr>
          <p:cNvSpPr/>
          <p:nvPr/>
        </p:nvSpPr>
        <p:spPr>
          <a:xfrm>
            <a:off x="666172" y="1979979"/>
            <a:ext cx="6283097" cy="2308324"/>
          </a:xfrm>
          <a:prstGeom prst="rect">
            <a:avLst/>
          </a:prstGeom>
          <a:noFill/>
        </p:spPr>
        <p:txBody>
          <a:bodyPr wrap="square" lIns="91440" tIns="45720" rIns="91440" bIns="45720">
            <a:spAutoFit/>
          </a:bodyPr>
          <a:lstStyle/>
          <a:p>
            <a:pPr algn="just"/>
            <a:r>
              <a:rPr lang="en-US" sz="2400" b="0" i="0" dirty="0">
                <a:solidFill>
                  <a:schemeClr val="tx1">
                    <a:lumMod val="85000"/>
                    <a:lumOff val="15000"/>
                  </a:schemeClr>
                </a:solidFill>
                <a:effectLst/>
                <a:latin typeface="Open Sans" panose="020B0606030504020204" pitchFamily="34" charset="0"/>
              </a:rPr>
              <a:t>The ultrasonic sensor works on the principle of ultrasound waves which is used to determine the distance to an object. An ultrasonic sensor generates high-frequency sound waves. When this ultrasound   hits  the  object,  it  reflects  as</a:t>
            </a:r>
            <a:endParaRPr lang="en-US" sz="2400" cap="none" spc="0" dirty="0">
              <a:ln w="0"/>
              <a:solidFill>
                <a:schemeClr val="tx1">
                  <a:lumMod val="85000"/>
                  <a:lumOff val="15000"/>
                </a:schemeClr>
              </a:solidFill>
              <a:effectLst>
                <a:outerShdw blurRad="38100" dist="19050" dir="2700000" algn="tl" rotWithShape="0">
                  <a:schemeClr val="dk1">
                    <a:alpha val="40000"/>
                  </a:schemeClr>
                </a:outerShdw>
              </a:effectLst>
            </a:endParaRPr>
          </a:p>
        </p:txBody>
      </p:sp>
      <p:sp>
        <p:nvSpPr>
          <p:cNvPr id="11" name="Rectangle 10">
            <a:extLst>
              <a:ext uri="{FF2B5EF4-FFF2-40B4-BE49-F238E27FC236}">
                <a16:creationId xmlns:a16="http://schemas.microsoft.com/office/drawing/2014/main" id="{7019FA3E-6222-4CE7-96C0-BB13D88FE1B5}"/>
              </a:ext>
            </a:extLst>
          </p:cNvPr>
          <p:cNvSpPr/>
          <p:nvPr/>
        </p:nvSpPr>
        <p:spPr>
          <a:xfrm>
            <a:off x="666171" y="4165473"/>
            <a:ext cx="11045598" cy="1569660"/>
          </a:xfrm>
          <a:prstGeom prst="rect">
            <a:avLst/>
          </a:prstGeom>
          <a:noFill/>
        </p:spPr>
        <p:txBody>
          <a:bodyPr wrap="square" lIns="91440" tIns="45720" rIns="91440" bIns="45720">
            <a:spAutoFit/>
          </a:bodyPr>
          <a:lstStyle/>
          <a:p>
            <a:r>
              <a:rPr lang="en-US" sz="2400" b="0" i="0" dirty="0">
                <a:solidFill>
                  <a:schemeClr val="tx1">
                    <a:lumMod val="85000"/>
                    <a:lumOff val="15000"/>
                  </a:schemeClr>
                </a:solidFill>
                <a:effectLst/>
                <a:latin typeface="Open Sans" panose="020B0606030504020204" pitchFamily="34" charset="0"/>
              </a:rPr>
              <a:t>echo which is sensed by the  receiver. By  using  the  time </a:t>
            </a:r>
          </a:p>
          <a:p>
            <a:pPr algn="just"/>
            <a:r>
              <a:rPr lang="en-US" sz="2400" b="0" i="0" dirty="0">
                <a:solidFill>
                  <a:schemeClr val="tx1">
                    <a:lumMod val="85000"/>
                    <a:lumOff val="15000"/>
                  </a:schemeClr>
                </a:solidFill>
                <a:effectLst/>
                <a:latin typeface="Open Sans" panose="020B0606030504020204" pitchFamily="34" charset="0"/>
              </a:rPr>
              <a:t>required for the echo to reach the receiver, we can calculate the distance to an object we are targeting. </a:t>
            </a:r>
          </a:p>
          <a:p>
            <a:r>
              <a:rPr lang="en-US" sz="2400" b="1" i="0" dirty="0">
                <a:effectLst/>
                <a:latin typeface="Open Sans" panose="020B0606030504020204" pitchFamily="34" charset="0"/>
              </a:rPr>
              <a:t>Distance = (Time*Speed of sound in air (340m/s))/2</a:t>
            </a:r>
            <a:endParaRPr lang="en-US" sz="2400" b="1"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46122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CB2F431-6E14-4EE4-B824-EC0F41FD85AA}"/>
              </a:ext>
            </a:extLst>
          </p:cNvPr>
          <p:cNvSpPr/>
          <p:nvPr/>
        </p:nvSpPr>
        <p:spPr>
          <a:xfrm>
            <a:off x="3334666" y="906523"/>
            <a:ext cx="5522667" cy="923330"/>
          </a:xfrm>
          <a:prstGeom prst="rect">
            <a:avLst/>
          </a:prstGeom>
          <a:noFill/>
        </p:spPr>
        <p:txBody>
          <a:bodyPr wrap="none" lIns="91440" tIns="45720" rIns="91440" bIns="45720">
            <a:spAutoFit/>
          </a:bodyPr>
          <a:lstStyle/>
          <a:p>
            <a:pPr algn="ctr"/>
            <a:r>
              <a:rPr lang="en-US" sz="5400" b="1" cap="none" spc="0" dirty="0">
                <a:ln w="0"/>
                <a:solidFill>
                  <a:schemeClr val="tx1"/>
                </a:solidFill>
                <a:latin typeface="Segoe UI Black" panose="020B0A02040204020203" pitchFamily="34" charset="0"/>
                <a:ea typeface="Segoe UI Black" panose="020B0A02040204020203" pitchFamily="34" charset="0"/>
              </a:rPr>
              <a:t>Circuit Diagram</a:t>
            </a:r>
          </a:p>
        </p:txBody>
      </p:sp>
      <p:pic>
        <p:nvPicPr>
          <p:cNvPr id="6" name="Picture 5">
            <a:extLst>
              <a:ext uri="{FF2B5EF4-FFF2-40B4-BE49-F238E27FC236}">
                <a16:creationId xmlns:a16="http://schemas.microsoft.com/office/drawing/2014/main" id="{E3CC36BC-E5C9-41BC-AB0C-D9443C762526}"/>
              </a:ext>
            </a:extLst>
          </p:cNvPr>
          <p:cNvPicPr>
            <a:picLocks noChangeAspect="1"/>
          </p:cNvPicPr>
          <p:nvPr/>
        </p:nvPicPr>
        <p:blipFill>
          <a:blip r:embed="rId2"/>
          <a:stretch>
            <a:fillRect/>
          </a:stretch>
        </p:blipFill>
        <p:spPr>
          <a:xfrm>
            <a:off x="1321621" y="1947848"/>
            <a:ext cx="4026090" cy="4050343"/>
          </a:xfrm>
          <a:prstGeom prst="rect">
            <a:avLst/>
          </a:prstGeom>
        </p:spPr>
      </p:pic>
      <p:pic>
        <p:nvPicPr>
          <p:cNvPr id="14" name="Picture 13">
            <a:extLst>
              <a:ext uri="{FF2B5EF4-FFF2-40B4-BE49-F238E27FC236}">
                <a16:creationId xmlns:a16="http://schemas.microsoft.com/office/drawing/2014/main" id="{9AF2AC75-AE02-493B-AE78-B0D7848DF492}"/>
              </a:ext>
            </a:extLst>
          </p:cNvPr>
          <p:cNvPicPr>
            <a:picLocks noChangeAspect="1"/>
          </p:cNvPicPr>
          <p:nvPr/>
        </p:nvPicPr>
        <p:blipFill>
          <a:blip r:embed="rId3"/>
          <a:stretch>
            <a:fillRect/>
          </a:stretch>
        </p:blipFill>
        <p:spPr>
          <a:xfrm>
            <a:off x="5631850" y="1947848"/>
            <a:ext cx="5736574" cy="4050343"/>
          </a:xfrm>
          <a:prstGeom prst="rect">
            <a:avLst/>
          </a:prstGeom>
        </p:spPr>
      </p:pic>
      <p:cxnSp>
        <p:nvCxnSpPr>
          <p:cNvPr id="16" name="Straight Connector 15">
            <a:extLst>
              <a:ext uri="{FF2B5EF4-FFF2-40B4-BE49-F238E27FC236}">
                <a16:creationId xmlns:a16="http://schemas.microsoft.com/office/drawing/2014/main" id="{3200B357-E4E2-40CA-B88D-532F2212A524}"/>
              </a:ext>
            </a:extLst>
          </p:cNvPr>
          <p:cNvCxnSpPr>
            <a:cxnSpLocks/>
          </p:cNvCxnSpPr>
          <p:nvPr/>
        </p:nvCxnSpPr>
        <p:spPr>
          <a:xfrm>
            <a:off x="5459104" y="1829853"/>
            <a:ext cx="0" cy="4038684"/>
          </a:xfrm>
          <a:prstGeom prst="line">
            <a:avLst/>
          </a:prstGeom>
        </p:spPr>
        <p:style>
          <a:lnRef idx="3">
            <a:schemeClr val="accent1"/>
          </a:lnRef>
          <a:fillRef idx="0">
            <a:schemeClr val="accent1"/>
          </a:fillRef>
          <a:effectRef idx="2">
            <a:schemeClr val="accent1"/>
          </a:effectRef>
          <a:fontRef idx="minor">
            <a:schemeClr val="tx1"/>
          </a:fontRef>
        </p:style>
      </p:cxnSp>
      <p:sp>
        <p:nvSpPr>
          <p:cNvPr id="18" name="Rectangle 17">
            <a:extLst>
              <a:ext uri="{FF2B5EF4-FFF2-40B4-BE49-F238E27FC236}">
                <a16:creationId xmlns:a16="http://schemas.microsoft.com/office/drawing/2014/main" id="{25732B9A-1327-4FEC-91D7-AB745C800B50}"/>
              </a:ext>
            </a:extLst>
          </p:cNvPr>
          <p:cNvSpPr/>
          <p:nvPr/>
        </p:nvSpPr>
        <p:spPr>
          <a:xfrm>
            <a:off x="5459104" y="1947848"/>
            <a:ext cx="1445156" cy="338554"/>
          </a:xfrm>
          <a:prstGeom prst="rect">
            <a:avLst/>
          </a:prstGeom>
          <a:noFill/>
        </p:spPr>
        <p:txBody>
          <a:bodyPr wrap="square" lIns="91440" tIns="45720" rIns="91440" bIns="45720">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Schematic</a:t>
            </a:r>
          </a:p>
        </p:txBody>
      </p:sp>
    </p:spTree>
    <p:extLst>
      <p:ext uri="{BB962C8B-B14F-4D97-AF65-F5344CB8AC3E}">
        <p14:creationId xmlns:p14="http://schemas.microsoft.com/office/powerpoint/2010/main" val="131367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F2AA74-D984-4192-A214-39FB2CCCBEB4}"/>
              </a:ext>
            </a:extLst>
          </p:cNvPr>
          <p:cNvPicPr>
            <a:picLocks noChangeAspect="1"/>
          </p:cNvPicPr>
          <p:nvPr/>
        </p:nvPicPr>
        <p:blipFill rotWithShape="1">
          <a:blip r:embed="rId2"/>
          <a:srcRect l="3695" r="4049"/>
          <a:stretch/>
        </p:blipFill>
        <p:spPr>
          <a:xfrm>
            <a:off x="991737" y="194249"/>
            <a:ext cx="10208525" cy="5524162"/>
          </a:xfrm>
          <a:prstGeom prst="rect">
            <a:avLst/>
          </a:prstGeom>
          <a:ln>
            <a:noFill/>
          </a:ln>
          <a:effectLst>
            <a:softEdge rad="112500"/>
          </a:effectLst>
        </p:spPr>
      </p:pic>
    </p:spTree>
    <p:extLst>
      <p:ext uri="{BB962C8B-B14F-4D97-AF65-F5344CB8AC3E}">
        <p14:creationId xmlns:p14="http://schemas.microsoft.com/office/powerpoint/2010/main" val="1563370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2BF4C3-378A-42DE-BC10-3C2E165AE6FD}"/>
              </a:ext>
            </a:extLst>
          </p:cNvPr>
          <p:cNvSpPr/>
          <p:nvPr/>
        </p:nvSpPr>
        <p:spPr>
          <a:xfrm>
            <a:off x="3041317" y="961114"/>
            <a:ext cx="6109366"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latin typeface="Segoe UI Black" panose="020B0A02040204020203" pitchFamily="34" charset="0"/>
                <a:ea typeface="Segoe UI Black" panose="020B0A02040204020203" pitchFamily="34" charset="0"/>
              </a:rPr>
              <a:t>Benefits &amp; Losses</a:t>
            </a:r>
            <a:endParaRPr lang="en-US" sz="5400" b="0" cap="none" spc="0" dirty="0">
              <a:ln w="0"/>
              <a:solidFill>
                <a:schemeClr val="tx1"/>
              </a:solidFill>
              <a:effectLst>
                <a:outerShdw blurRad="38100" dist="19050" dir="2700000" algn="tl" rotWithShape="0">
                  <a:schemeClr val="dk1">
                    <a:alpha val="40000"/>
                  </a:schemeClr>
                </a:outerShdw>
              </a:effectLst>
              <a:latin typeface="Segoe UI Black" panose="020B0A02040204020203" pitchFamily="34" charset="0"/>
              <a:ea typeface="Segoe UI Black" panose="020B0A02040204020203" pitchFamily="34" charset="0"/>
            </a:endParaRPr>
          </a:p>
        </p:txBody>
      </p:sp>
      <p:cxnSp>
        <p:nvCxnSpPr>
          <p:cNvPr id="4" name="Straight Connector 3">
            <a:extLst>
              <a:ext uri="{FF2B5EF4-FFF2-40B4-BE49-F238E27FC236}">
                <a16:creationId xmlns:a16="http://schemas.microsoft.com/office/drawing/2014/main" id="{7FE60C3B-C1EA-4A5D-B20A-F10E66E92E54}"/>
              </a:ext>
            </a:extLst>
          </p:cNvPr>
          <p:cNvCxnSpPr>
            <a:cxnSpLocks/>
          </p:cNvCxnSpPr>
          <p:nvPr/>
        </p:nvCxnSpPr>
        <p:spPr>
          <a:xfrm>
            <a:off x="6096000" y="1820849"/>
            <a:ext cx="0" cy="3947407"/>
          </a:xfrm>
          <a:prstGeom prst="line">
            <a:avLst/>
          </a:prstGeom>
        </p:spPr>
        <p:style>
          <a:lnRef idx="3">
            <a:schemeClr val="accent1"/>
          </a:lnRef>
          <a:fillRef idx="0">
            <a:schemeClr val="accent1"/>
          </a:fillRef>
          <a:effectRef idx="2">
            <a:schemeClr val="accent1"/>
          </a:effectRef>
          <a:fontRef idx="minor">
            <a:schemeClr val="tx1"/>
          </a:fontRef>
        </p:style>
      </p:cxnSp>
      <p:sp>
        <p:nvSpPr>
          <p:cNvPr id="3" name="Rectangle 2">
            <a:extLst>
              <a:ext uri="{FF2B5EF4-FFF2-40B4-BE49-F238E27FC236}">
                <a16:creationId xmlns:a16="http://schemas.microsoft.com/office/drawing/2014/main" id="{4B4E61FC-4F2E-43F4-A0A8-C74014BBF437}"/>
              </a:ext>
            </a:extLst>
          </p:cNvPr>
          <p:cNvSpPr/>
          <p:nvPr/>
        </p:nvSpPr>
        <p:spPr>
          <a:xfrm>
            <a:off x="1169555" y="1820849"/>
            <a:ext cx="4926427" cy="4093428"/>
          </a:xfrm>
          <a:prstGeom prst="rect">
            <a:avLst/>
          </a:prstGeom>
          <a:noFill/>
        </p:spPr>
        <p:txBody>
          <a:bodyPr wrap="square" lIns="91440" tIns="45720" rIns="91440" bIns="45720">
            <a:spAutoFit/>
          </a:bodyPr>
          <a:lstStyle/>
          <a:p>
            <a:pPr marL="457200" indent="-457200" algn="just">
              <a:buFont typeface="+mj-lt"/>
              <a:buAutoNum type="arabicPeriod"/>
            </a:pPr>
            <a:r>
              <a:rPr lang="en-US" sz="2000" cap="none" spc="0" dirty="0">
                <a:ln w="0"/>
                <a:solidFill>
                  <a:schemeClr val="tx1"/>
                </a:solidFill>
                <a:latin typeface="Arial" panose="020B0604020202020204" pitchFamily="34" charset="0"/>
                <a:cs typeface="Arial" panose="020B0604020202020204" pitchFamily="34" charset="0"/>
              </a:rPr>
              <a:t>The timely operation of flood control structures(Eg gates, temporary flood resistances) preventing inundation of property and land.</a:t>
            </a:r>
          </a:p>
          <a:p>
            <a:pPr marL="457200" indent="-457200" algn="just">
              <a:buFont typeface="+mj-lt"/>
              <a:buAutoNum type="arabicPeriod"/>
            </a:pPr>
            <a:r>
              <a:rPr lang="en-US" sz="2000" dirty="0">
                <a:ln w="0"/>
                <a:latin typeface="Arial" panose="020B0604020202020204" pitchFamily="34" charset="0"/>
                <a:cs typeface="Arial" panose="020B0604020202020204" pitchFamily="34" charset="0"/>
              </a:rPr>
              <a:t>The installation of flood resilience measures(Eg sandbags, property flood barriers).</a:t>
            </a:r>
          </a:p>
          <a:p>
            <a:pPr marL="457200" indent="-457200" algn="just">
              <a:buFont typeface="+mj-lt"/>
              <a:buAutoNum type="arabicPeriod"/>
            </a:pPr>
            <a:r>
              <a:rPr lang="en-US" sz="2000" cap="none" spc="0" dirty="0">
                <a:ln w="0"/>
                <a:solidFill>
                  <a:schemeClr val="tx1"/>
                </a:solidFill>
                <a:latin typeface="Arial" panose="020B0604020202020204" pitchFamily="34" charset="0"/>
                <a:cs typeface="Arial" panose="020B0604020202020204" pitchFamily="34" charset="0"/>
              </a:rPr>
              <a:t>Th</a:t>
            </a:r>
            <a:r>
              <a:rPr lang="en-US" sz="2000" dirty="0">
                <a:ln w="0"/>
                <a:latin typeface="Arial" panose="020B0604020202020204" pitchFamily="34" charset="0"/>
                <a:cs typeface="Arial" panose="020B0604020202020204" pitchFamily="34" charset="0"/>
              </a:rPr>
              <a:t>e removal of property to somewhere above the flood level or out of the flood plain.</a:t>
            </a:r>
          </a:p>
          <a:p>
            <a:pPr algn="just"/>
            <a:r>
              <a:rPr lang="en-US" sz="2000" cap="none" spc="0" dirty="0">
                <a:ln w="0"/>
                <a:solidFill>
                  <a:schemeClr val="tx1"/>
                </a:solidFill>
                <a:latin typeface="Arial" panose="020B0604020202020204" pitchFamily="34" charset="0"/>
                <a:cs typeface="Arial" panose="020B0604020202020204" pitchFamily="34" charset="0"/>
              </a:rPr>
              <a:t>Overall safeguard of property and lives of people.</a:t>
            </a:r>
          </a:p>
          <a:p>
            <a:pPr algn="ctr"/>
            <a:endParaRPr lang="en-US" sz="2000" cap="none" spc="0" dirty="0">
              <a:ln w="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3104B1CF-9ED1-484B-B612-63F6FB0EBA0A}"/>
              </a:ext>
            </a:extLst>
          </p:cNvPr>
          <p:cNvSpPr/>
          <p:nvPr/>
        </p:nvSpPr>
        <p:spPr>
          <a:xfrm>
            <a:off x="6095982" y="1852647"/>
            <a:ext cx="4926427" cy="2246769"/>
          </a:xfrm>
          <a:prstGeom prst="rect">
            <a:avLst/>
          </a:prstGeom>
          <a:noFill/>
        </p:spPr>
        <p:txBody>
          <a:bodyPr wrap="square" lIns="91440" tIns="45720" rIns="91440" bIns="45720">
            <a:spAutoFit/>
          </a:bodyPr>
          <a:lstStyle/>
          <a:p>
            <a:pPr marL="457200" indent="-457200">
              <a:buFont typeface="+mj-lt"/>
              <a:buAutoNum type="arabicPeriod"/>
            </a:pPr>
            <a:r>
              <a:rPr lang="en-US" sz="2000" b="0" i="0" dirty="0">
                <a:solidFill>
                  <a:srgbClr val="202124"/>
                </a:solidFill>
                <a:effectLst/>
                <a:latin typeface="arial" panose="020B0604020202020204" pitchFamily="34" charset="0"/>
              </a:rPr>
              <a:t>Some people may not be able to access the warnings.</a:t>
            </a:r>
          </a:p>
          <a:p>
            <a:pPr marL="457200" indent="-457200">
              <a:buFont typeface="+mj-lt"/>
              <a:buAutoNum type="arabicPeriod"/>
            </a:pPr>
            <a:r>
              <a:rPr lang="en-US" sz="2000" b="0" i="0" dirty="0">
                <a:solidFill>
                  <a:srgbClr val="202124"/>
                </a:solidFill>
                <a:effectLst/>
                <a:latin typeface="arial" panose="020B0604020202020204" pitchFamily="34" charset="0"/>
              </a:rPr>
              <a:t>Flash </a:t>
            </a:r>
            <a:r>
              <a:rPr lang="en-US" sz="2000" b="1" i="0" dirty="0">
                <a:solidFill>
                  <a:srgbClr val="202124"/>
                </a:solidFill>
                <a:effectLst/>
                <a:latin typeface="arial" panose="020B0604020202020204" pitchFamily="34" charset="0"/>
              </a:rPr>
              <a:t>floods</a:t>
            </a:r>
            <a:r>
              <a:rPr lang="en-US" sz="2000" b="0" i="0" dirty="0">
                <a:solidFill>
                  <a:srgbClr val="202124"/>
                </a:solidFill>
                <a:effectLst/>
                <a:latin typeface="arial" panose="020B0604020202020204" pitchFamily="34" charset="0"/>
              </a:rPr>
              <a:t> may happen too quickly for a </a:t>
            </a:r>
            <a:r>
              <a:rPr lang="en-US" sz="2000" b="1" i="0" dirty="0">
                <a:solidFill>
                  <a:srgbClr val="202124"/>
                </a:solidFill>
                <a:effectLst/>
                <a:latin typeface="arial" panose="020B0604020202020204" pitchFamily="34" charset="0"/>
              </a:rPr>
              <a:t>warning</a:t>
            </a:r>
            <a:r>
              <a:rPr lang="en-US" sz="2000" b="0" i="0" dirty="0">
                <a:solidFill>
                  <a:srgbClr val="202124"/>
                </a:solidFill>
                <a:effectLst/>
                <a:latin typeface="arial" panose="020B0604020202020204" pitchFamily="34" charset="0"/>
              </a:rPr>
              <a:t> to be effective. </a:t>
            </a:r>
          </a:p>
          <a:p>
            <a:pPr marL="457200" indent="-457200">
              <a:buFont typeface="+mj-lt"/>
              <a:buAutoNum type="arabicPeriod"/>
            </a:pPr>
            <a:r>
              <a:rPr lang="en-US" sz="2000" b="0" i="0" dirty="0">
                <a:solidFill>
                  <a:srgbClr val="202124"/>
                </a:solidFill>
                <a:effectLst/>
                <a:latin typeface="arial" panose="020B0604020202020204" pitchFamily="34" charset="0"/>
              </a:rPr>
              <a:t>They do not stop land from </a:t>
            </a:r>
            <a:r>
              <a:rPr lang="en-US" sz="2000" b="1" i="0" dirty="0">
                <a:solidFill>
                  <a:srgbClr val="202124"/>
                </a:solidFill>
                <a:effectLst/>
                <a:latin typeface="arial" panose="020B0604020202020204" pitchFamily="34" charset="0"/>
              </a:rPr>
              <a:t>flooding</a:t>
            </a:r>
            <a:r>
              <a:rPr lang="en-US" sz="2000" b="0" i="0" dirty="0">
                <a:solidFill>
                  <a:srgbClr val="202124"/>
                </a:solidFill>
                <a:effectLst/>
                <a:latin typeface="arial" panose="020B0604020202020204" pitchFamily="34" charset="0"/>
              </a:rPr>
              <a:t> - they just warn people that a </a:t>
            </a:r>
            <a:r>
              <a:rPr lang="en-US" sz="2000" b="1" i="0" dirty="0">
                <a:solidFill>
                  <a:srgbClr val="202124"/>
                </a:solidFill>
                <a:effectLst/>
                <a:latin typeface="arial" panose="020B0604020202020204" pitchFamily="34" charset="0"/>
              </a:rPr>
              <a:t>flood</a:t>
            </a:r>
            <a:r>
              <a:rPr lang="en-US" sz="2000" b="0" i="0" dirty="0">
                <a:solidFill>
                  <a:srgbClr val="202124"/>
                </a:solidFill>
                <a:effectLst/>
                <a:latin typeface="arial" panose="020B0604020202020204" pitchFamily="34" charset="0"/>
              </a:rPr>
              <a:t> is likely.</a:t>
            </a:r>
            <a:endParaRPr lang="en-US" sz="2000" cap="none" spc="0" dirty="0">
              <a:ln w="0"/>
              <a:solidFill>
                <a:schemeClr val="tx1"/>
              </a:solidFill>
              <a:latin typeface="Arial" panose="020B0604020202020204" pitchFamily="34" charset="0"/>
              <a:cs typeface="Arial" panose="020B0604020202020204" pitchFamily="34" charset="0"/>
            </a:endParaRPr>
          </a:p>
        </p:txBody>
      </p:sp>
      <p:pic>
        <p:nvPicPr>
          <p:cNvPr id="1026" name="Picture 2" descr="Here's What Will Happen When Your House Floods | HuffPost">
            <a:extLst>
              <a:ext uri="{FF2B5EF4-FFF2-40B4-BE49-F238E27FC236}">
                <a16:creationId xmlns:a16="http://schemas.microsoft.com/office/drawing/2014/main" id="{CBB9F67C-9506-4EFC-93DF-EED5E8FEBF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6861" y="3960395"/>
            <a:ext cx="3461926" cy="194688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40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oals and Objectives · Small Improvements">
            <a:extLst>
              <a:ext uri="{FF2B5EF4-FFF2-40B4-BE49-F238E27FC236}">
                <a16:creationId xmlns:a16="http://schemas.microsoft.com/office/drawing/2014/main" id="{B0F8B8B7-78D9-4AB8-8548-40037A6B7975}"/>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15258" y="3943740"/>
            <a:ext cx="6361484" cy="203503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97DDFE6-EA2F-4C8F-8F7E-4858197D52A9}"/>
              </a:ext>
            </a:extLst>
          </p:cNvPr>
          <p:cNvSpPr/>
          <p:nvPr/>
        </p:nvSpPr>
        <p:spPr>
          <a:xfrm>
            <a:off x="1984938" y="879227"/>
            <a:ext cx="822212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Segoe UI Black" panose="020B0A02040204020203" pitchFamily="34" charset="0"/>
                <a:ea typeface="Segoe UI Black" panose="020B0A02040204020203" pitchFamily="34" charset="0"/>
              </a:rPr>
              <a:t>Expansions yet to come</a:t>
            </a:r>
          </a:p>
        </p:txBody>
      </p:sp>
      <p:sp>
        <p:nvSpPr>
          <p:cNvPr id="5" name="Rectangle 4">
            <a:extLst>
              <a:ext uri="{FF2B5EF4-FFF2-40B4-BE49-F238E27FC236}">
                <a16:creationId xmlns:a16="http://schemas.microsoft.com/office/drawing/2014/main" id="{4B4DD0E9-96EF-4DD2-8DAF-ECF523AB7809}"/>
              </a:ext>
            </a:extLst>
          </p:cNvPr>
          <p:cNvSpPr/>
          <p:nvPr/>
        </p:nvSpPr>
        <p:spPr>
          <a:xfrm>
            <a:off x="1169555" y="1809061"/>
            <a:ext cx="10130791" cy="2308324"/>
          </a:xfrm>
          <a:prstGeom prst="rect">
            <a:avLst/>
          </a:prstGeom>
          <a:noFill/>
        </p:spPr>
        <p:txBody>
          <a:bodyPr wrap="square" lIns="91440" tIns="45720" rIns="91440" bIns="45720">
            <a:spAutoFit/>
          </a:bodyPr>
          <a:lstStyle/>
          <a:p>
            <a:pPr algn="ctr"/>
            <a:r>
              <a:rPr lang="en-US" sz="2400" cap="none" spc="0" dirty="0">
                <a:ln w="0"/>
                <a:solidFill>
                  <a:schemeClr val="tx1"/>
                </a:solidFill>
                <a:latin typeface="Arial" panose="020B0604020202020204" pitchFamily="34" charset="0"/>
                <a:cs typeface="Arial" panose="020B0604020202020204" pitchFamily="34" charset="0"/>
              </a:rPr>
              <a:t>The ThingSpeak’s virtual platform displays us the graph of the water level data detected from the waterbody likewise it could be enhanced to monitor additional aspects like Humidity, Temperature, pressure and rain etc., to help better predict any probabilities of floods events. </a:t>
            </a:r>
          </a:p>
          <a:p>
            <a:pPr algn="ctr"/>
            <a:r>
              <a:rPr lang="en-US" sz="1600" cap="none" spc="0" dirty="0">
                <a:ln w="0"/>
                <a:solidFill>
                  <a:schemeClr val="tx1"/>
                </a:solidFill>
                <a:latin typeface="Arial" panose="020B0604020202020204" pitchFamily="34" charset="0"/>
                <a:cs typeface="Arial" panose="020B0604020202020204" pitchFamily="34" charset="0"/>
              </a:rPr>
              <a:t>And also with the led alarm system there could be quite a few buzzers added too and there could also be added a dependable system that alerts the officers of the region in the form of an SMS that there might be a flood condition incoming.</a:t>
            </a:r>
          </a:p>
        </p:txBody>
      </p:sp>
    </p:spTree>
    <p:extLst>
      <p:ext uri="{BB962C8B-B14F-4D97-AF65-F5344CB8AC3E}">
        <p14:creationId xmlns:p14="http://schemas.microsoft.com/office/powerpoint/2010/main" val="790435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480</TotalTime>
  <Words>491</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8</vt:i4>
      </vt:variant>
    </vt:vector>
  </HeadingPairs>
  <TitlesOfParts>
    <vt:vector size="19" baseType="lpstr">
      <vt:lpstr>Arial</vt:lpstr>
      <vt:lpstr>Arial</vt:lpstr>
      <vt:lpstr>Arial Rounded MT Bold</vt:lpstr>
      <vt:lpstr>Berlin Sans FB Demi</vt:lpstr>
      <vt:lpstr>Calibri</vt:lpstr>
      <vt:lpstr>Calibri Light</vt:lpstr>
      <vt:lpstr>Gill Sans MT</vt:lpstr>
      <vt:lpstr>Open Sans</vt:lpstr>
      <vt:lpstr>Segoe UI Black</vt:lpstr>
      <vt:lpstr>Office Theme</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Amanjot Singh</dc:creator>
  <cp:lastModifiedBy>Jack buttowski</cp:lastModifiedBy>
  <cp:revision>27</cp:revision>
  <dcterms:created xsi:type="dcterms:W3CDTF">2021-03-21T18:28:02Z</dcterms:created>
  <dcterms:modified xsi:type="dcterms:W3CDTF">2021-03-25T18:30:34Z</dcterms:modified>
</cp:coreProperties>
</file>