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47E756-EECD-4DFE-B39B-E8889D857B27}" v="490" dt="2022-12-20T12:44:48.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12/20/2022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452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976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7915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280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152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6608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701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871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6185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27337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12/20/2022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5351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12/20/2022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14058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0" r:id="rId6"/>
    <p:sldLayoutId id="2147483696" r:id="rId7"/>
    <p:sldLayoutId id="2147483697" r:id="rId8"/>
    <p:sldLayoutId id="2147483698" r:id="rId9"/>
    <p:sldLayoutId id="2147483699" r:id="rId10"/>
    <p:sldLayoutId id="214748370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hyperlink" Target="https://en.wikipedia.org/wiki/Operating_theater" TargetMode="External"/><Relationship Id="rId1" Type="http://schemas.openxmlformats.org/officeDocument/2006/relationships/slideLayout" Target="../slideLayouts/slideLayout2.xml"/><Relationship Id="rId4" Type="http://schemas.openxmlformats.org/officeDocument/2006/relationships/hyperlink" Target="https://consteril.com/sterilizing-medical-equip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leaf patterns">
            <a:extLst>
              <a:ext uri="{FF2B5EF4-FFF2-40B4-BE49-F238E27FC236}">
                <a16:creationId xmlns:a16="http://schemas.microsoft.com/office/drawing/2014/main" id="{E334A52B-9491-F63C-EAD6-DF5FEB4D93D1}"/>
              </a:ext>
            </a:extLst>
          </p:cNvPr>
          <p:cNvPicPr>
            <a:picLocks noChangeAspect="1"/>
          </p:cNvPicPr>
          <p:nvPr/>
        </p:nvPicPr>
        <p:blipFill rotWithShape="1">
          <a:blip r:embed="rId2">
            <a:alphaModFix amt="70000"/>
          </a:blip>
          <a:srcRect t="3319" r="-1" b="16319"/>
          <a:stretch/>
        </p:blipFill>
        <p:spPr>
          <a:xfrm>
            <a:off x="20" y="10"/>
            <a:ext cx="12191979" cy="6857989"/>
          </a:xfrm>
          <a:prstGeom prst="rect">
            <a:avLst/>
          </a:prstGeom>
        </p:spPr>
      </p:pic>
      <p:grpSp>
        <p:nvGrpSpPr>
          <p:cNvPr id="22"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23" name="Freeform: Shape 22">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8"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41" name="Freeform: Shape 40">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8"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9"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1" name="Freeform: Shape 50">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0" name="Freeform: Shape 49">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3116204" y="2969766"/>
            <a:ext cx="5950241" cy="924902"/>
          </a:xfrm>
        </p:spPr>
        <p:txBody>
          <a:bodyPr>
            <a:normAutofit/>
          </a:bodyPr>
          <a:lstStyle/>
          <a:p>
            <a:pPr algn="l"/>
            <a:r>
              <a:rPr lang="en-US" sz="5400" b="0">
                <a:solidFill>
                  <a:srgbClr val="FFFFFF"/>
                </a:solidFill>
                <a:ea typeface="+mj-lt"/>
                <a:cs typeface="+mj-lt"/>
              </a:rPr>
              <a:t>Operation Theatre</a:t>
            </a:r>
            <a:endParaRPr lang="en-US" sz="5400">
              <a:solidFill>
                <a:srgbClr val="FFFFFF"/>
              </a:solidFill>
            </a:endParaRPr>
          </a:p>
        </p:txBody>
      </p:sp>
      <p:sp>
        <p:nvSpPr>
          <p:cNvPr id="3" name="Subtitle 2"/>
          <p:cNvSpPr>
            <a:spLocks noGrp="1"/>
          </p:cNvSpPr>
          <p:nvPr>
            <p:ph type="subTitle" idx="1"/>
          </p:nvPr>
        </p:nvSpPr>
        <p:spPr>
          <a:xfrm>
            <a:off x="4186386" y="3896263"/>
            <a:ext cx="3754807" cy="1132637"/>
          </a:xfrm>
        </p:spPr>
        <p:txBody>
          <a:bodyPr vert="horz" lIns="91440" tIns="45720" rIns="91440" bIns="45720" rtlCol="0" anchor="t">
            <a:normAutofit/>
          </a:bodyPr>
          <a:lstStyle/>
          <a:p>
            <a:r>
              <a:rPr lang="en-US" sz="2200" dirty="0">
                <a:solidFill>
                  <a:srgbClr val="FFFFFF"/>
                </a:solidFill>
              </a:rPr>
              <a:t>Efforts By:-  Aman Kushwaha</a:t>
            </a:r>
            <a:endParaRPr lang="en-US"/>
          </a:p>
          <a:p>
            <a:r>
              <a:rPr lang="en-US" sz="2200" dirty="0">
                <a:solidFill>
                  <a:srgbClr val="FFFFFF"/>
                </a:solidFill>
                <a:cs typeface="Segoe UI"/>
              </a:rPr>
              <a:t>Class:- XII – C </a:t>
            </a:r>
          </a:p>
        </p:txBody>
      </p:sp>
      <p:grpSp>
        <p:nvGrpSpPr>
          <p:cNvPr id="59"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60" name="Straight Connector 59">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9" name="Rectangle 7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1" name="Rectangle 80">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4" descr="Pen placed on top of a signature line">
            <a:extLst>
              <a:ext uri="{FF2B5EF4-FFF2-40B4-BE49-F238E27FC236}">
                <a16:creationId xmlns:a16="http://schemas.microsoft.com/office/drawing/2014/main" id="{5182D24F-DF89-FA5E-2E31-90DC9D49C497}"/>
              </a:ext>
            </a:extLst>
          </p:cNvPr>
          <p:cNvPicPr>
            <a:picLocks noChangeAspect="1"/>
          </p:cNvPicPr>
          <p:nvPr/>
        </p:nvPicPr>
        <p:blipFill rotWithShape="1">
          <a:blip r:embed="rId2">
            <a:alphaModFix amt="60000"/>
          </a:blip>
          <a:srcRect r="-1" b="15725"/>
          <a:stretch/>
        </p:blipFill>
        <p:spPr>
          <a:xfrm>
            <a:off x="20" y="10"/>
            <a:ext cx="12188932" cy="6856614"/>
          </a:xfrm>
          <a:prstGeom prst="rect">
            <a:avLst/>
          </a:prstGeom>
        </p:spPr>
      </p:pic>
      <p:grpSp>
        <p:nvGrpSpPr>
          <p:cNvPr id="83"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84" name="Freeform: Shape 83">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85" name="Freeform: Shape 84">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87" name="Freeform: Shape 86">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88" name="Freeform: Shape 87">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89" name="Freeform: Shape 88">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90" name="Freeform: Shape 89">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349A881-0FA0-09A1-95D1-16E8E0CBDD73}"/>
              </a:ext>
            </a:extLst>
          </p:cNvPr>
          <p:cNvSpPr>
            <a:spLocks noGrp="1"/>
          </p:cNvSpPr>
          <p:nvPr>
            <p:ph type="title"/>
          </p:nvPr>
        </p:nvSpPr>
        <p:spPr>
          <a:xfrm>
            <a:off x="4473791" y="844817"/>
            <a:ext cx="3172321" cy="832176"/>
          </a:xfrm>
        </p:spPr>
        <p:txBody>
          <a:bodyPr vert="horz" lIns="91440" tIns="45720" rIns="91440" bIns="45720" rtlCol="0" anchor="ctr">
            <a:normAutofit fontScale="90000"/>
          </a:bodyPr>
          <a:lstStyle/>
          <a:p>
            <a:r>
              <a:rPr lang="en-US" b="1" i="1" kern="1200" dirty="0">
                <a:solidFill>
                  <a:srgbClr val="FFFFFF"/>
                </a:solidFill>
                <a:latin typeface="+mj-lt"/>
                <a:ea typeface="+mj-ea"/>
                <a:cs typeface="+mj-cs"/>
              </a:rPr>
              <a:t>Conclusion</a:t>
            </a:r>
            <a:endParaRPr lang="en-US" b="1" i="1" kern="1200" dirty="0">
              <a:solidFill>
                <a:srgbClr val="FFFFFF"/>
              </a:solidFill>
              <a:latin typeface="+mj-lt"/>
            </a:endParaRPr>
          </a:p>
        </p:txBody>
      </p:sp>
      <p:grpSp>
        <p:nvGrpSpPr>
          <p:cNvPr id="92"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93"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95" name="Freeform: Shape 94">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00" name="Freeform: Shape 99">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01" name="Freeform: Shape 100">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94" name="Freeform: Shape 93">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2">
            <a:extLst>
              <a:ext uri="{FF2B5EF4-FFF2-40B4-BE49-F238E27FC236}">
                <a16:creationId xmlns:a16="http://schemas.microsoft.com/office/drawing/2014/main" id="{20A70AE7-E331-7695-82DC-81B202F47B7D}"/>
              </a:ext>
            </a:extLst>
          </p:cNvPr>
          <p:cNvSpPr>
            <a:spLocks noGrp="1"/>
          </p:cNvSpPr>
          <p:nvPr>
            <p:ph idx="1"/>
          </p:nvPr>
        </p:nvSpPr>
        <p:spPr>
          <a:xfrm>
            <a:off x="1118671" y="1498434"/>
            <a:ext cx="9955645" cy="4245180"/>
          </a:xfrm>
        </p:spPr>
        <p:txBody>
          <a:bodyPr vert="horz" lIns="91440" tIns="45720" rIns="91440" bIns="45720" rtlCol="0" anchor="ctr">
            <a:normAutofit/>
          </a:bodyPr>
          <a:lstStyle/>
          <a:p>
            <a:r>
              <a:rPr lang="en-US" sz="2000" dirty="0">
                <a:solidFill>
                  <a:srgbClr val="FFFFFF"/>
                </a:solidFill>
                <a:ea typeface="+mn-lt"/>
                <a:cs typeface="+mn-lt"/>
              </a:rPr>
              <a:t>To conclude, the operation theater is a critical space in the healthcare system, where surgical procedures are performed. The design and layout of the operation theater, as well as the technology used, play important roles in ensuring the efficiency, safety, and effectiveness of surgical procedures. Sterilization processes and infection control measures are also crucial in preventing infections and maintaining the safety of the surgical team and patients. Overall, the operation theater is a complex and dynamic environment that requires careful planning and management to ensure the best outcomes for patients.</a:t>
            </a:r>
            <a:endParaRPr lang="en-US" sz="2000">
              <a:solidFill>
                <a:srgbClr val="FFFFFF"/>
              </a:solidFill>
              <a:cs typeface="Segoe UI"/>
            </a:endParaRPr>
          </a:p>
        </p:txBody>
      </p:sp>
    </p:spTree>
    <p:extLst>
      <p:ext uri="{BB962C8B-B14F-4D97-AF65-F5344CB8AC3E}">
        <p14:creationId xmlns:p14="http://schemas.microsoft.com/office/powerpoint/2010/main" val="360124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E30B-B92C-82DF-5086-61562C07EEDC}"/>
              </a:ext>
            </a:extLst>
          </p:cNvPr>
          <p:cNvSpPr>
            <a:spLocks noGrp="1"/>
          </p:cNvSpPr>
          <p:nvPr>
            <p:ph type="title"/>
          </p:nvPr>
        </p:nvSpPr>
        <p:spPr/>
        <p:txBody>
          <a:bodyPr/>
          <a:lstStyle/>
          <a:p>
            <a:r>
              <a:rPr lang="en-US" b="1" i="1" dirty="0"/>
              <a:t>Bibliography</a:t>
            </a:r>
          </a:p>
        </p:txBody>
      </p:sp>
      <p:sp>
        <p:nvSpPr>
          <p:cNvPr id="3" name="Content Placeholder 2">
            <a:extLst>
              <a:ext uri="{FF2B5EF4-FFF2-40B4-BE49-F238E27FC236}">
                <a16:creationId xmlns:a16="http://schemas.microsoft.com/office/drawing/2014/main" id="{E6FB5F67-E540-F3EE-1E32-1AAC37A54423}"/>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https://en.wikipedia.org/wiki/Operating_theater</a:t>
            </a:r>
            <a:endParaRPr lang="en-US">
              <a:ea typeface="+mn-lt"/>
              <a:cs typeface="+mn-lt"/>
            </a:endParaRPr>
          </a:p>
          <a:p>
            <a:r>
              <a:rPr lang="en-US" dirty="0">
                <a:cs typeface="Segoe UI"/>
                <a:hlinkClick r:id="rId3"/>
              </a:rPr>
              <a:t>https://www.google.com</a:t>
            </a:r>
            <a:r>
              <a:rPr lang="en-US" dirty="0">
                <a:cs typeface="Segoe UI"/>
              </a:rPr>
              <a:t> </a:t>
            </a:r>
          </a:p>
          <a:p>
            <a:r>
              <a:rPr lang="en-US" dirty="0">
                <a:ea typeface="+mn-lt"/>
                <a:cs typeface="+mn-lt"/>
                <a:hlinkClick r:id="rId4"/>
              </a:rPr>
              <a:t>https://consteril.com/sterilizing-medical-equipment/</a:t>
            </a:r>
            <a:endParaRPr lang="en-US" dirty="0">
              <a:cs typeface="Segoe UI"/>
            </a:endParaRPr>
          </a:p>
        </p:txBody>
      </p:sp>
    </p:spTree>
    <p:extLst>
      <p:ext uri="{BB962C8B-B14F-4D97-AF65-F5344CB8AC3E}">
        <p14:creationId xmlns:p14="http://schemas.microsoft.com/office/powerpoint/2010/main" val="865657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46FD-D7E1-AB67-1DAC-025BD7631FEC}"/>
              </a:ext>
            </a:extLst>
          </p:cNvPr>
          <p:cNvSpPr>
            <a:spLocks noGrp="1"/>
          </p:cNvSpPr>
          <p:nvPr>
            <p:ph type="title"/>
          </p:nvPr>
        </p:nvSpPr>
        <p:spPr/>
        <p:txBody>
          <a:bodyPr/>
          <a:lstStyle/>
          <a:p>
            <a:r>
              <a:rPr lang="en-US" b="1" i="1" dirty="0">
                <a:ea typeface="+mj-lt"/>
                <a:cs typeface="+mj-lt"/>
              </a:rPr>
              <a:t>Acknowledgement</a:t>
            </a:r>
          </a:p>
        </p:txBody>
      </p:sp>
      <p:sp>
        <p:nvSpPr>
          <p:cNvPr id="3" name="Content Placeholder 2">
            <a:extLst>
              <a:ext uri="{FF2B5EF4-FFF2-40B4-BE49-F238E27FC236}">
                <a16:creationId xmlns:a16="http://schemas.microsoft.com/office/drawing/2014/main" id="{DEF76E26-7E81-A564-1CBA-84489805307A}"/>
              </a:ext>
            </a:extLst>
          </p:cNvPr>
          <p:cNvSpPr>
            <a:spLocks noGrp="1"/>
          </p:cNvSpPr>
          <p:nvPr>
            <p:ph idx="1"/>
          </p:nvPr>
        </p:nvSpPr>
        <p:spPr/>
        <p:txBody>
          <a:bodyPr vert="horz" lIns="91440" tIns="45720" rIns="91440" bIns="45720" rtlCol="0" anchor="t">
            <a:normAutofit fontScale="85000" lnSpcReduction="20000"/>
          </a:bodyPr>
          <a:lstStyle/>
          <a:p>
            <a:pPr marL="285750" indent="-285750">
              <a:lnSpc>
                <a:spcPct val="100000"/>
              </a:lnSpc>
              <a:buFont typeface="Wingdings,Sans-Serif" panose="020B0504020202020204" pitchFamily="34" charset="0"/>
              <a:buChar char="Ø"/>
            </a:pPr>
            <a:r>
              <a:rPr lang="en-US" dirty="0">
                <a:latin typeface="Calibri"/>
                <a:ea typeface="Calibri"/>
                <a:cs typeface="Calibri"/>
              </a:rPr>
              <a:t>I have taken efforts in this project. However, it would not have been possible without the kind support and help of many individuals.</a:t>
            </a:r>
            <a:endParaRPr lang="en-US" dirty="0">
              <a:ea typeface="+mn-lt"/>
              <a:cs typeface="+mn-lt"/>
            </a:endParaRPr>
          </a:p>
          <a:p>
            <a:pPr marL="285750" indent="-285750">
              <a:lnSpc>
                <a:spcPct val="100000"/>
              </a:lnSpc>
              <a:buFont typeface="Wingdings,Sans-Serif" panose="020B0504020202020204" pitchFamily="34" charset="0"/>
              <a:buChar char="Ø"/>
            </a:pPr>
            <a:r>
              <a:rPr lang="en-US" dirty="0">
                <a:latin typeface="Calibri"/>
                <a:ea typeface="Calibri"/>
                <a:cs typeface="Calibri"/>
              </a:rPr>
              <a:t>I would like to thank my principal </a:t>
            </a:r>
            <a:r>
              <a:rPr lang="en-US" b="1" u="sng" dirty="0">
                <a:latin typeface="Calibri"/>
                <a:ea typeface="Calibri"/>
                <a:cs typeface="Calibri"/>
              </a:rPr>
              <a:t>Dr. M. Kannan</a:t>
            </a:r>
            <a:r>
              <a:rPr lang="en-US" dirty="0">
                <a:latin typeface="Calibri"/>
                <a:ea typeface="Calibri"/>
                <a:cs typeface="Calibri"/>
              </a:rPr>
              <a:t> and school for providing me with facilities required to do my project.</a:t>
            </a:r>
            <a:endParaRPr lang="en-US" dirty="0">
              <a:ea typeface="+mn-lt"/>
              <a:cs typeface="+mn-lt"/>
            </a:endParaRPr>
          </a:p>
          <a:p>
            <a:pPr marL="285750" indent="-285750">
              <a:lnSpc>
                <a:spcPct val="100000"/>
              </a:lnSpc>
              <a:buFont typeface="Wingdings,Sans-Serif" panose="020B0504020202020204" pitchFamily="34" charset="0"/>
              <a:buChar char="Ø"/>
            </a:pPr>
            <a:r>
              <a:rPr lang="en-US" dirty="0">
                <a:latin typeface="Calibri"/>
                <a:ea typeface="Calibri"/>
                <a:cs typeface="Calibri"/>
              </a:rPr>
              <a:t>I am highly indebted to my Healthcare teacher,   </a:t>
            </a:r>
            <a:r>
              <a:rPr lang="en-US" b="1" u="sng" dirty="0">
                <a:latin typeface="Calibri"/>
                <a:ea typeface="Calibri"/>
                <a:cs typeface="Calibri"/>
              </a:rPr>
              <a:t>Mrs. Rita David</a:t>
            </a:r>
            <a:r>
              <a:rPr lang="en-US" dirty="0">
                <a:latin typeface="Calibri"/>
                <a:ea typeface="Calibri"/>
                <a:cs typeface="Calibri"/>
              </a:rPr>
              <a:t>, for her invaluable guidance which has sustained my efforts in all the stages of this project work.</a:t>
            </a:r>
            <a:endParaRPr lang="en-US" dirty="0">
              <a:ea typeface="+mn-lt"/>
              <a:cs typeface="+mn-lt"/>
            </a:endParaRPr>
          </a:p>
          <a:p>
            <a:pPr marL="285750" indent="-285750">
              <a:lnSpc>
                <a:spcPct val="100000"/>
              </a:lnSpc>
              <a:buFont typeface="Wingdings,Sans-Serif" panose="020B0504020202020204" pitchFamily="34" charset="0"/>
              <a:buChar char="Ø"/>
            </a:pPr>
            <a:r>
              <a:rPr lang="en-US" dirty="0">
                <a:latin typeface="Calibri"/>
                <a:ea typeface="Calibri"/>
                <a:cs typeface="Calibri"/>
              </a:rPr>
              <a:t>I would also like to thanks my parents for their continuous support and encouragement.</a:t>
            </a:r>
            <a:endParaRPr lang="en-US" dirty="0">
              <a:ea typeface="+mn-lt"/>
              <a:cs typeface="+mn-lt"/>
            </a:endParaRPr>
          </a:p>
          <a:p>
            <a:pPr marL="285750" indent="-285750">
              <a:lnSpc>
                <a:spcPct val="100000"/>
              </a:lnSpc>
              <a:buFont typeface="Wingdings,Sans-Serif" panose="020B0504020202020204" pitchFamily="34" charset="0"/>
              <a:buChar char="Ø"/>
            </a:pPr>
            <a:r>
              <a:rPr lang="en-US" dirty="0">
                <a:latin typeface="Calibri"/>
                <a:ea typeface="Calibri"/>
                <a:cs typeface="Calibri"/>
              </a:rPr>
              <a:t>My thanks and appreciation also go to my fellow classmates and the laboratory assistant in developing the project and to the people who have willingly helped me out with their abilities.</a:t>
            </a:r>
            <a:endParaRPr lang="en-US" dirty="0">
              <a:ea typeface="+mn-lt"/>
              <a:cs typeface="+mn-lt"/>
            </a:endParaRPr>
          </a:p>
        </p:txBody>
      </p:sp>
    </p:spTree>
    <p:extLst>
      <p:ext uri="{BB962C8B-B14F-4D97-AF65-F5344CB8AC3E}">
        <p14:creationId xmlns:p14="http://schemas.microsoft.com/office/powerpoint/2010/main" val="3565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A9DF-66FE-2D7C-CED7-56B8648D3C0C}"/>
              </a:ext>
            </a:extLst>
          </p:cNvPr>
          <p:cNvSpPr>
            <a:spLocks noGrp="1"/>
          </p:cNvSpPr>
          <p:nvPr>
            <p:ph type="title"/>
          </p:nvPr>
        </p:nvSpPr>
        <p:spPr/>
        <p:txBody>
          <a:bodyPr/>
          <a:lstStyle/>
          <a:p>
            <a:pPr algn="ctr"/>
            <a:r>
              <a:rPr lang="en-US" b="1" i="1" dirty="0">
                <a:ea typeface="+mj-lt"/>
                <a:cs typeface="+mj-lt"/>
              </a:rPr>
              <a:t>Certificate</a:t>
            </a:r>
          </a:p>
        </p:txBody>
      </p:sp>
      <p:sp>
        <p:nvSpPr>
          <p:cNvPr id="3" name="Content Placeholder 2">
            <a:extLst>
              <a:ext uri="{FF2B5EF4-FFF2-40B4-BE49-F238E27FC236}">
                <a16:creationId xmlns:a16="http://schemas.microsoft.com/office/drawing/2014/main" id="{B4B91785-40CF-FFC7-E9D6-154CFE7AC85E}"/>
              </a:ext>
            </a:extLst>
          </p:cNvPr>
          <p:cNvSpPr>
            <a:spLocks noGrp="1"/>
          </p:cNvSpPr>
          <p:nvPr>
            <p:ph idx="1"/>
          </p:nvPr>
        </p:nvSpPr>
        <p:spPr>
          <a:xfrm>
            <a:off x="1224148" y="1885002"/>
            <a:ext cx="10090068" cy="3539858"/>
          </a:xfrm>
        </p:spPr>
        <p:txBody>
          <a:bodyPr vert="horz" lIns="91440" tIns="45720" rIns="91440" bIns="45720" rtlCol="0" anchor="t">
            <a:normAutofit/>
          </a:bodyPr>
          <a:lstStyle/>
          <a:p>
            <a:pPr marL="342900" indent="-342900">
              <a:buFont typeface="Arial,Sans-Serif" panose="020B0504020202020204" pitchFamily="34" charset="0"/>
              <a:buChar char="•"/>
            </a:pPr>
            <a:r>
              <a:rPr lang="en-US" sz="2400" b="1" dirty="0">
                <a:ea typeface="+mn-lt"/>
                <a:cs typeface="+mn-lt"/>
              </a:rPr>
              <a:t>This is to certify that "Healthcare Investigatory Project" on the Topic "Operation Theatre" has been successfully completed by </a:t>
            </a:r>
            <a:r>
              <a:rPr lang="en-US" sz="2400" b="1" i="1" u="sng" dirty="0">
                <a:ea typeface="+mn-lt"/>
                <a:cs typeface="+mn-lt"/>
              </a:rPr>
              <a:t>Aman Kushwaha</a:t>
            </a:r>
            <a:r>
              <a:rPr lang="en-US" sz="2400" b="1" dirty="0">
                <a:ea typeface="+mn-lt"/>
                <a:cs typeface="+mn-lt"/>
              </a:rPr>
              <a:t> of class </a:t>
            </a:r>
            <a:r>
              <a:rPr lang="en-US" sz="2400" b="1" u="sng" dirty="0">
                <a:ea typeface="+mn-lt"/>
                <a:cs typeface="+mn-lt"/>
              </a:rPr>
              <a:t>XII-C</a:t>
            </a:r>
            <a:r>
              <a:rPr lang="en-US" sz="2400" b="1" dirty="0">
                <a:ea typeface="+mn-lt"/>
                <a:cs typeface="+mn-lt"/>
              </a:rPr>
              <a:t> under the guidance of  </a:t>
            </a:r>
            <a:r>
              <a:rPr lang="en-US" sz="2400" b="1" u="sng" dirty="0">
                <a:ea typeface="+mn-lt"/>
                <a:cs typeface="+mn-lt"/>
              </a:rPr>
              <a:t>Mrs. Rita David</a:t>
            </a:r>
            <a:r>
              <a:rPr lang="en-US" sz="2400" b="1" dirty="0">
                <a:ea typeface="+mn-lt"/>
                <a:cs typeface="+mn-lt"/>
              </a:rPr>
              <a:t> in particular fulfilment of the curriculum of </a:t>
            </a:r>
            <a:r>
              <a:rPr lang="en-US" sz="2400" b="1" u="sng" dirty="0">
                <a:ea typeface="+mn-lt"/>
                <a:cs typeface="+mn-lt"/>
              </a:rPr>
              <a:t>All India Senior School Certificate Examination (AISSCE)</a:t>
            </a:r>
            <a:r>
              <a:rPr lang="en-US" sz="2400" b="1" dirty="0">
                <a:ea typeface="+mn-lt"/>
                <a:cs typeface="+mn-lt"/>
              </a:rPr>
              <a:t> Leading to the award of annual examination of the year </a:t>
            </a:r>
            <a:r>
              <a:rPr lang="en-US" sz="2400" b="1" u="sng" dirty="0">
                <a:ea typeface="+mn-lt"/>
                <a:cs typeface="+mn-lt"/>
              </a:rPr>
              <a:t>2022-23.</a:t>
            </a:r>
            <a:endParaRPr lang="en-US" sz="2400">
              <a:ea typeface="+mn-lt"/>
              <a:cs typeface="+mn-lt"/>
            </a:endParaRPr>
          </a:p>
        </p:txBody>
      </p:sp>
    </p:spTree>
    <p:extLst>
      <p:ext uri="{BB962C8B-B14F-4D97-AF65-F5344CB8AC3E}">
        <p14:creationId xmlns:p14="http://schemas.microsoft.com/office/powerpoint/2010/main" val="373792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E04E-A9C3-31AE-051A-C93674ACD51D}"/>
              </a:ext>
            </a:extLst>
          </p:cNvPr>
          <p:cNvSpPr>
            <a:spLocks noGrp="1"/>
          </p:cNvSpPr>
          <p:nvPr>
            <p:ph type="title"/>
          </p:nvPr>
        </p:nvSpPr>
        <p:spPr/>
        <p:txBody>
          <a:bodyPr/>
          <a:lstStyle/>
          <a:p>
            <a:r>
              <a:rPr lang="en-US" b="1" i="1" dirty="0"/>
              <a:t>Index</a:t>
            </a:r>
          </a:p>
        </p:txBody>
      </p:sp>
      <p:sp>
        <p:nvSpPr>
          <p:cNvPr id="3" name="Content Placeholder 2">
            <a:extLst>
              <a:ext uri="{FF2B5EF4-FFF2-40B4-BE49-F238E27FC236}">
                <a16:creationId xmlns:a16="http://schemas.microsoft.com/office/drawing/2014/main" id="{B30695A4-F65F-0BB5-6474-2BA0D632031E}"/>
              </a:ext>
            </a:extLst>
          </p:cNvPr>
          <p:cNvSpPr>
            <a:spLocks noGrp="1"/>
          </p:cNvSpPr>
          <p:nvPr>
            <p:ph idx="1"/>
          </p:nvPr>
        </p:nvSpPr>
        <p:spPr/>
        <p:txBody>
          <a:bodyPr vert="horz" lIns="91440" tIns="45720" rIns="91440" bIns="45720" rtlCol="0" anchor="t">
            <a:normAutofit/>
          </a:bodyPr>
          <a:lstStyle/>
          <a:p>
            <a:r>
              <a:rPr lang="en-US" dirty="0">
                <a:ea typeface="+mn-lt"/>
                <a:cs typeface="+mn-lt"/>
              </a:rPr>
              <a:t>Introduction</a:t>
            </a:r>
          </a:p>
          <a:p>
            <a:r>
              <a:rPr lang="en-US" dirty="0">
                <a:ea typeface="+mn-lt"/>
                <a:cs typeface="+mn-lt"/>
              </a:rPr>
              <a:t>Main Content:- </a:t>
            </a:r>
          </a:p>
          <a:p>
            <a:pPr lvl="1"/>
            <a:r>
              <a:rPr lang="en-US" dirty="0">
                <a:ea typeface="+mn-lt"/>
                <a:cs typeface="+mn-lt"/>
              </a:rPr>
              <a:t>Design and layout of the operation theater</a:t>
            </a:r>
          </a:p>
          <a:p>
            <a:pPr lvl="1"/>
            <a:r>
              <a:rPr lang="en-US" dirty="0">
                <a:ea typeface="+mn-lt"/>
                <a:cs typeface="+mn-lt"/>
              </a:rPr>
              <a:t>Technology used in the operation theater</a:t>
            </a:r>
          </a:p>
          <a:p>
            <a:pPr lvl="1"/>
            <a:r>
              <a:rPr lang="en-US" dirty="0">
                <a:ea typeface="+mn-lt"/>
                <a:cs typeface="+mn-lt"/>
              </a:rPr>
              <a:t>Sterilization processes</a:t>
            </a:r>
          </a:p>
          <a:p>
            <a:pPr lvl="1"/>
            <a:r>
              <a:rPr lang="en-US" dirty="0">
                <a:ea typeface="+mn-lt"/>
                <a:cs typeface="+mn-lt"/>
              </a:rPr>
              <a:t>Infection control measures</a:t>
            </a:r>
          </a:p>
          <a:p>
            <a:r>
              <a:rPr lang="en-US" dirty="0">
                <a:ea typeface="+mn-lt"/>
                <a:cs typeface="+mn-lt"/>
              </a:rPr>
              <a:t>Conclusion</a:t>
            </a:r>
          </a:p>
          <a:p>
            <a:r>
              <a:rPr lang="en-US" dirty="0">
                <a:cs typeface="Segoe UI"/>
              </a:rPr>
              <a:t>Bibliography</a:t>
            </a:r>
          </a:p>
        </p:txBody>
      </p:sp>
    </p:spTree>
    <p:extLst>
      <p:ext uri="{BB962C8B-B14F-4D97-AF65-F5344CB8AC3E}">
        <p14:creationId xmlns:p14="http://schemas.microsoft.com/office/powerpoint/2010/main" val="265299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2" name="Top Left">
            <a:extLst>
              <a:ext uri="{FF2B5EF4-FFF2-40B4-BE49-F238E27FC236}">
                <a16:creationId xmlns:a16="http://schemas.microsoft.com/office/drawing/2014/main" id="{FADD1535-ED83-48B3-8EB1-671A080F09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E70C64DB-421C-4FFD-8EB1-A7D1A5DC1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5C04BFFB-0C30-49E1-B4F0-243531219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368C7354-F4EF-4BC5-BF44-01614E0B9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145981B8-FB15-43E7-B1CE-AE4A5E9B1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5F05D22-2B12-4452-A804-346878D55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7B26EE6B-DF99-4B8A-8859-82A92A59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E8FB053-1663-44BA-8128-0C19BD762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E5E4F4-4EE0-49E3-98E5-F1E2BB91A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83CA499B-EBA7-293D-95FE-5CACFD4C7A8D}"/>
              </a:ext>
            </a:extLst>
          </p:cNvPr>
          <p:cNvSpPr>
            <a:spLocks noGrp="1"/>
          </p:cNvSpPr>
          <p:nvPr>
            <p:ph type="title"/>
          </p:nvPr>
        </p:nvSpPr>
        <p:spPr>
          <a:xfrm>
            <a:off x="1198182" y="559813"/>
            <a:ext cx="4390807" cy="1664573"/>
          </a:xfrm>
        </p:spPr>
        <p:txBody>
          <a:bodyPr>
            <a:normAutofit/>
          </a:bodyPr>
          <a:lstStyle/>
          <a:p>
            <a:r>
              <a:rPr lang="en-US" b="1" i="1" dirty="0">
                <a:ea typeface="+mj-lt"/>
                <a:cs typeface="+mj-lt"/>
              </a:rPr>
              <a:t>Introduction</a:t>
            </a:r>
            <a:endParaRPr lang="en-US" dirty="0">
              <a:ea typeface="+mj-lt"/>
              <a:cs typeface="+mj-lt"/>
            </a:endParaRPr>
          </a:p>
        </p:txBody>
      </p:sp>
      <p:sp>
        <p:nvSpPr>
          <p:cNvPr id="3" name="Content Placeholder 2">
            <a:extLst>
              <a:ext uri="{FF2B5EF4-FFF2-40B4-BE49-F238E27FC236}">
                <a16:creationId xmlns:a16="http://schemas.microsoft.com/office/drawing/2014/main" id="{38D9AE3E-B238-627E-C995-1A0453C9D367}"/>
              </a:ext>
            </a:extLst>
          </p:cNvPr>
          <p:cNvSpPr>
            <a:spLocks noGrp="1"/>
          </p:cNvSpPr>
          <p:nvPr>
            <p:ph idx="1"/>
          </p:nvPr>
        </p:nvSpPr>
        <p:spPr>
          <a:xfrm>
            <a:off x="552406" y="2384474"/>
            <a:ext cx="5043666" cy="3728613"/>
          </a:xfrm>
        </p:spPr>
        <p:txBody>
          <a:bodyPr vert="horz" lIns="91440" tIns="45720" rIns="91440" bIns="45720" rtlCol="0" anchor="t">
            <a:noAutofit/>
          </a:bodyPr>
          <a:lstStyle/>
          <a:p>
            <a:pPr>
              <a:lnSpc>
                <a:spcPct val="100000"/>
              </a:lnSpc>
            </a:pPr>
            <a:r>
              <a:rPr lang="en-US" sz="1600" dirty="0">
                <a:ea typeface="+mn-lt"/>
                <a:cs typeface="+mn-lt"/>
              </a:rPr>
              <a:t>An operation theater is a specialized space in a healthcare facility where surgical procedures are performed. It is equipped with advanced medical technology and is designed to ensure the safety and comfort of both the patient and the surgical team. The operation theater is typically a sterile environment with strict infection control measures in place to prevent the spread of infections. The surgical team wears personal protective equipment to protect themselves and the patient. The operation theater is used for a wide range of surgical procedures and plays a crucial role in the delivery of healthcare by allowing surgeons to perform complex procedures that can improve the health and well-being of patients.</a:t>
            </a:r>
          </a:p>
          <a:p>
            <a:pPr marL="0" indent="0">
              <a:lnSpc>
                <a:spcPct val="100000"/>
              </a:lnSpc>
              <a:buNone/>
            </a:pPr>
            <a:endParaRPr lang="en-US" sz="1600" dirty="0">
              <a:cs typeface="Segoe UI"/>
            </a:endParaRPr>
          </a:p>
        </p:txBody>
      </p:sp>
      <p:pic>
        <p:nvPicPr>
          <p:cNvPr id="4" name="Picture 4" descr="A picture containing indoor, floor, ceiling, room&#10;&#10;Description automatically generated">
            <a:extLst>
              <a:ext uri="{FF2B5EF4-FFF2-40B4-BE49-F238E27FC236}">
                <a16:creationId xmlns:a16="http://schemas.microsoft.com/office/drawing/2014/main" id="{71932999-FAA0-7C32-941D-A94349533CE7}"/>
              </a:ext>
            </a:extLst>
          </p:cNvPr>
          <p:cNvPicPr>
            <a:picLocks noChangeAspect="1"/>
          </p:cNvPicPr>
          <p:nvPr/>
        </p:nvPicPr>
        <p:blipFill rotWithShape="1">
          <a:blip r:embed="rId2"/>
          <a:srcRect l="16715" r="22983" b="-1"/>
          <a:stretch/>
        </p:blipFill>
        <p:spPr>
          <a:xfrm>
            <a:off x="5996628" y="10"/>
            <a:ext cx="6195372" cy="6857990"/>
          </a:xfrm>
          <a:prstGeom prst="rect">
            <a:avLst/>
          </a:prstGeom>
        </p:spPr>
      </p:pic>
      <p:grpSp>
        <p:nvGrpSpPr>
          <p:cNvPr id="53" name="Bottom Right">
            <a:extLst>
              <a:ext uri="{FF2B5EF4-FFF2-40B4-BE49-F238E27FC236}">
                <a16:creationId xmlns:a16="http://schemas.microsoft.com/office/drawing/2014/main" id="{01081332-6CA1-49C2-A979-7709509AD1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826B0664-73BC-4FCB-A447-57F7F67647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 name="Freeform: Shape 25">
                <a:extLst>
                  <a:ext uri="{FF2B5EF4-FFF2-40B4-BE49-F238E27FC236}">
                    <a16:creationId xmlns:a16="http://schemas.microsoft.com/office/drawing/2014/main" id="{23242A3E-DBD8-44D5-930F-DA776CA06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331C242-2FF0-40D4-BF95-4A27680F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500FE3B-EB2C-4A5D-ABA7-35137B2BA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E1EA3BF-3A9F-4CD0-9640-6FF67F443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7F4411F-5B81-451C-A006-8754E1618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E4D64BD-20E2-44CF-AEB4-A87A43376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B309630-6603-4319-BAB8-93102ABEB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F540FCD4-859A-4602-9CBC-C697E387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674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DC655204-C06A-4A55-9BB4-C79C4AF9D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F83BC876-5C0C-438A-8928-B1EC2E1E4D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B9B3EEC1-86B7-4DB1-AB38-E2D74939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EB2CD0B-3D3E-4CF3-92F5-7AE77C22C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01561934-15F2-4620-A65F-28EB73CD7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B9278E2-D464-4DE2-B229-D3D02ED2B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7AA3CE0-412D-4C03-9203-878479E0A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5785346-E446-47E2-B3DD-C1C561E6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F6388E0-BD20-4901-B128-88D3D56A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6113016-0745-D8C5-74CB-4E49FA8B2D1B}"/>
              </a:ext>
            </a:extLst>
          </p:cNvPr>
          <p:cNvSpPr>
            <a:spLocks noGrp="1"/>
          </p:cNvSpPr>
          <p:nvPr>
            <p:ph type="title"/>
          </p:nvPr>
        </p:nvSpPr>
        <p:spPr>
          <a:xfrm>
            <a:off x="1198182" y="559813"/>
            <a:ext cx="5314380" cy="1664573"/>
          </a:xfrm>
        </p:spPr>
        <p:txBody>
          <a:bodyPr>
            <a:normAutofit/>
          </a:bodyPr>
          <a:lstStyle/>
          <a:p>
            <a:pPr>
              <a:lnSpc>
                <a:spcPct val="90000"/>
              </a:lnSpc>
            </a:pPr>
            <a:r>
              <a:rPr lang="en-US" sz="3700" b="1" i="1" dirty="0">
                <a:ea typeface="+mj-lt"/>
                <a:cs typeface="+mj-lt"/>
              </a:rPr>
              <a:t>Design and layout of the operation theater</a:t>
            </a:r>
            <a:endParaRPr lang="en-US" sz="3700" b="1" i="1"/>
          </a:p>
        </p:txBody>
      </p:sp>
      <p:sp>
        <p:nvSpPr>
          <p:cNvPr id="3" name="Content Placeholder 2">
            <a:extLst>
              <a:ext uri="{FF2B5EF4-FFF2-40B4-BE49-F238E27FC236}">
                <a16:creationId xmlns:a16="http://schemas.microsoft.com/office/drawing/2014/main" id="{0364B617-CAA5-FD10-5B82-47E8E834B77E}"/>
              </a:ext>
            </a:extLst>
          </p:cNvPr>
          <p:cNvSpPr>
            <a:spLocks noGrp="1"/>
          </p:cNvSpPr>
          <p:nvPr>
            <p:ph idx="1"/>
          </p:nvPr>
        </p:nvSpPr>
        <p:spPr>
          <a:xfrm>
            <a:off x="552406" y="2176656"/>
            <a:ext cx="5630734" cy="4292690"/>
          </a:xfrm>
        </p:spPr>
        <p:txBody>
          <a:bodyPr vert="horz" lIns="91440" tIns="45720" rIns="91440" bIns="45720" rtlCol="0" anchor="t">
            <a:normAutofit/>
          </a:bodyPr>
          <a:lstStyle/>
          <a:p>
            <a:pPr>
              <a:lnSpc>
                <a:spcPct val="100000"/>
              </a:lnSpc>
            </a:pPr>
            <a:r>
              <a:rPr lang="en-US" sz="1800" dirty="0">
                <a:ea typeface="+mn-lt"/>
                <a:cs typeface="+mn-lt"/>
              </a:rPr>
              <a:t>The design and layout of the operation theater are important considerations to ensure the safety and efficiency of surgical procedures. The operation theater should be designed to maximize the flow of people, equipment, and supplies, while minimizing the risk of infections and other complications.</a:t>
            </a:r>
          </a:p>
          <a:p>
            <a:pPr>
              <a:lnSpc>
                <a:spcPct val="100000"/>
              </a:lnSpc>
            </a:pPr>
            <a:r>
              <a:rPr lang="en-US" sz="1800" dirty="0">
                <a:ea typeface="+mn-lt"/>
                <a:cs typeface="+mn-lt"/>
              </a:rPr>
              <a:t>Some key considerations in the design and layout of the operation theater include:</a:t>
            </a:r>
          </a:p>
          <a:p>
            <a:pPr lvl="1">
              <a:lnSpc>
                <a:spcPct val="100000"/>
              </a:lnSpc>
            </a:pPr>
            <a:r>
              <a:rPr lang="en-US" sz="1800" dirty="0">
                <a:ea typeface="+mn-lt"/>
                <a:cs typeface="+mn-lt"/>
              </a:rPr>
              <a:t>Size and shape</a:t>
            </a:r>
          </a:p>
          <a:p>
            <a:pPr lvl="1">
              <a:lnSpc>
                <a:spcPct val="100000"/>
              </a:lnSpc>
            </a:pPr>
            <a:r>
              <a:rPr lang="en-US" sz="1800" dirty="0">
                <a:ea typeface="+mn-lt"/>
                <a:cs typeface="+mn-lt"/>
              </a:rPr>
              <a:t>Lighting</a:t>
            </a:r>
          </a:p>
          <a:p>
            <a:pPr lvl="1">
              <a:lnSpc>
                <a:spcPct val="100000"/>
              </a:lnSpc>
            </a:pPr>
            <a:r>
              <a:rPr lang="en-US" sz="1800" dirty="0">
                <a:ea typeface="+mn-lt"/>
                <a:cs typeface="+mn-lt"/>
              </a:rPr>
              <a:t>Ventilation</a:t>
            </a:r>
          </a:p>
          <a:p>
            <a:pPr lvl="1">
              <a:lnSpc>
                <a:spcPct val="100000"/>
              </a:lnSpc>
            </a:pPr>
            <a:r>
              <a:rPr lang="en-US" sz="1800" dirty="0">
                <a:ea typeface="+mn-lt"/>
                <a:cs typeface="+mn-lt"/>
              </a:rPr>
              <a:t>Equipment and supplies</a:t>
            </a:r>
          </a:p>
          <a:p>
            <a:pPr lvl="1">
              <a:lnSpc>
                <a:spcPct val="100000"/>
              </a:lnSpc>
            </a:pPr>
            <a:r>
              <a:rPr lang="en-US" sz="1800" dirty="0">
                <a:ea typeface="+mn-lt"/>
                <a:cs typeface="+mn-lt"/>
              </a:rPr>
              <a:t>Sterile field</a:t>
            </a:r>
          </a:p>
        </p:txBody>
      </p:sp>
      <p:pic>
        <p:nvPicPr>
          <p:cNvPr id="4" name="Picture 4" descr="A picture containing indoor, hospital room, worktable&#10;&#10;Description automatically generated">
            <a:extLst>
              <a:ext uri="{FF2B5EF4-FFF2-40B4-BE49-F238E27FC236}">
                <a16:creationId xmlns:a16="http://schemas.microsoft.com/office/drawing/2014/main" id="{765476FA-82F3-9CFD-F09C-69A97CE74A56}"/>
              </a:ext>
            </a:extLst>
          </p:cNvPr>
          <p:cNvPicPr>
            <a:picLocks noChangeAspect="1"/>
          </p:cNvPicPr>
          <p:nvPr/>
        </p:nvPicPr>
        <p:blipFill rotWithShape="1">
          <a:blip r:embed="rId2"/>
          <a:srcRect l="2518" r="2248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3" name="Bottom Right">
            <a:extLst>
              <a:ext uri="{FF2B5EF4-FFF2-40B4-BE49-F238E27FC236}">
                <a16:creationId xmlns:a16="http://schemas.microsoft.com/office/drawing/2014/main" id="{4C476EAB-383B-48F9-B661-B049EB50A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3045FFB7-76A2-4C6F-A15F-23BF1597C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F4E5EB5B-D417-4B20-9CBE-F3DCCA5F3D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56643958-DAAD-4611-BCC7-9BDB5917C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63D00C7-B9D3-4681-8C55-F137CBD36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539B678-9BB9-4639-B9A4-4511639BB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14F8CDF-D0D2-43AD-A7AB-0871C24A6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5D54C27-D98D-4E8C-87BD-E0ECAB3BA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A10EDED-B646-4197-BF0C-C4A83018B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B3D029-DC96-4655-89E2-D9387B3D5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EF12D98D-E6A5-437D-830E-C5C0E7ACE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93093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4391-4520-D52A-0FDE-39E7CB37FA10}"/>
              </a:ext>
            </a:extLst>
          </p:cNvPr>
          <p:cNvSpPr>
            <a:spLocks noGrp="1"/>
          </p:cNvSpPr>
          <p:nvPr>
            <p:ph type="title"/>
          </p:nvPr>
        </p:nvSpPr>
        <p:spPr/>
        <p:txBody>
          <a:bodyPr>
            <a:normAutofit fontScale="90000"/>
          </a:bodyPr>
          <a:lstStyle/>
          <a:p>
            <a:r>
              <a:rPr lang="en-US" dirty="0">
                <a:ea typeface="+mj-lt"/>
                <a:cs typeface="+mj-lt"/>
              </a:rPr>
              <a:t>Technology used in the operation theater</a:t>
            </a:r>
            <a:endParaRPr lang="en-US" dirty="0"/>
          </a:p>
        </p:txBody>
      </p:sp>
      <p:sp>
        <p:nvSpPr>
          <p:cNvPr id="3" name="Content Placeholder 2">
            <a:extLst>
              <a:ext uri="{FF2B5EF4-FFF2-40B4-BE49-F238E27FC236}">
                <a16:creationId xmlns:a16="http://schemas.microsoft.com/office/drawing/2014/main" id="{80A08D97-180F-BE99-D12F-A81194962B13}"/>
              </a:ext>
            </a:extLst>
          </p:cNvPr>
          <p:cNvSpPr>
            <a:spLocks noGrp="1"/>
          </p:cNvSpPr>
          <p:nvPr>
            <p:ph idx="1"/>
          </p:nvPr>
        </p:nvSpPr>
        <p:spPr/>
        <p:txBody>
          <a:bodyPr vert="horz" lIns="91440" tIns="45720" rIns="91440" bIns="45720" rtlCol="0" anchor="t">
            <a:normAutofit/>
          </a:bodyPr>
          <a:lstStyle/>
          <a:p>
            <a:r>
              <a:rPr lang="en-US" dirty="0">
                <a:ea typeface="+mn-lt"/>
                <a:cs typeface="+mn-lt"/>
              </a:rPr>
              <a:t>Technology plays a vital role in the operation theater, providing the tools and equipment needed to perform complex surgical procedures safely and effectively. Some examples of the technology used in the operation theater include:</a:t>
            </a:r>
            <a:endParaRPr lang="en-US" dirty="0">
              <a:cs typeface="Segoe UI"/>
            </a:endParaRPr>
          </a:p>
          <a:p>
            <a:pPr lvl="1"/>
            <a:r>
              <a:rPr lang="en-US" dirty="0">
                <a:ea typeface="+mn-lt"/>
                <a:cs typeface="+mn-lt"/>
              </a:rPr>
              <a:t>Surgical instruments</a:t>
            </a:r>
          </a:p>
          <a:p>
            <a:pPr lvl="1"/>
            <a:r>
              <a:rPr lang="en-US" dirty="0">
                <a:ea typeface="+mn-lt"/>
                <a:cs typeface="+mn-lt"/>
              </a:rPr>
              <a:t>Monitoring equipment</a:t>
            </a:r>
          </a:p>
          <a:p>
            <a:pPr lvl="1"/>
            <a:r>
              <a:rPr lang="en-US" dirty="0">
                <a:ea typeface="+mn-lt"/>
                <a:cs typeface="+mn-lt"/>
              </a:rPr>
              <a:t>Communication systems</a:t>
            </a:r>
          </a:p>
          <a:p>
            <a:pPr lvl="1"/>
            <a:r>
              <a:rPr lang="en-US" dirty="0">
                <a:ea typeface="+mn-lt"/>
                <a:cs typeface="+mn-lt"/>
              </a:rPr>
              <a:t>Imaging equipment</a:t>
            </a:r>
          </a:p>
          <a:p>
            <a:pPr lvl="1"/>
            <a:r>
              <a:rPr lang="en-US" dirty="0">
                <a:ea typeface="+mn-lt"/>
                <a:cs typeface="+mn-lt"/>
              </a:rPr>
              <a:t>Robotic surgery systems</a:t>
            </a:r>
          </a:p>
        </p:txBody>
      </p:sp>
      <p:pic>
        <p:nvPicPr>
          <p:cNvPr id="5" name="Picture 5" descr="Diagram&#10;&#10;Description automatically generated">
            <a:extLst>
              <a:ext uri="{FF2B5EF4-FFF2-40B4-BE49-F238E27FC236}">
                <a16:creationId xmlns:a16="http://schemas.microsoft.com/office/drawing/2014/main" id="{CD7D8DB0-2BF0-E5A3-A3ED-05788F6D798D}"/>
              </a:ext>
            </a:extLst>
          </p:cNvPr>
          <p:cNvPicPr>
            <a:picLocks noChangeAspect="1"/>
          </p:cNvPicPr>
          <p:nvPr/>
        </p:nvPicPr>
        <p:blipFill>
          <a:blip r:embed="rId2"/>
          <a:stretch>
            <a:fillRect/>
          </a:stretch>
        </p:blipFill>
        <p:spPr>
          <a:xfrm>
            <a:off x="9286504" y="3482438"/>
            <a:ext cx="2189018" cy="19713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38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30E2593C-D80A-46DA-80DF-172357084A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01A9D4F6-4E29-4BDA-A516-7F3F736DB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F21C7B06-772C-4D26-AF38-02786B9F8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98F1E44D-5255-4ED6-8D25-0616BC280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D4D73AC6-0076-449C-8676-7D0AD28D6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6592273B-D4FB-437C-A81B-0CEEEB089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5058A91-09D6-41A3-B732-BD9820CAF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EB46C089-E160-4CFA-9B80-559D7A221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A4BDAFA-2631-4743-B907-D9504D8E5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21650EEA-F413-43E0-2B7B-32A2799D9622}"/>
              </a:ext>
            </a:extLst>
          </p:cNvPr>
          <p:cNvSpPr>
            <a:spLocks noGrp="1"/>
          </p:cNvSpPr>
          <p:nvPr>
            <p:ph type="title"/>
          </p:nvPr>
        </p:nvSpPr>
        <p:spPr>
          <a:xfrm>
            <a:off x="1198182" y="559813"/>
            <a:ext cx="4814412" cy="1664573"/>
          </a:xfrm>
        </p:spPr>
        <p:txBody>
          <a:bodyPr>
            <a:normAutofit/>
          </a:bodyPr>
          <a:lstStyle/>
          <a:p>
            <a:r>
              <a:rPr lang="en-US" b="1" i="1" dirty="0">
                <a:ea typeface="+mj-lt"/>
                <a:cs typeface="+mj-lt"/>
              </a:rPr>
              <a:t>Sterilization processes</a:t>
            </a:r>
            <a:endParaRPr lang="en-US" b="1" i="1"/>
          </a:p>
        </p:txBody>
      </p:sp>
      <p:sp>
        <p:nvSpPr>
          <p:cNvPr id="3" name="Content Placeholder 2">
            <a:extLst>
              <a:ext uri="{FF2B5EF4-FFF2-40B4-BE49-F238E27FC236}">
                <a16:creationId xmlns:a16="http://schemas.microsoft.com/office/drawing/2014/main" id="{F4B541D8-CB4B-AC95-FF3A-B85BB8C96343}"/>
              </a:ext>
            </a:extLst>
          </p:cNvPr>
          <p:cNvSpPr>
            <a:spLocks noGrp="1"/>
          </p:cNvSpPr>
          <p:nvPr>
            <p:ph idx="1"/>
          </p:nvPr>
        </p:nvSpPr>
        <p:spPr>
          <a:xfrm>
            <a:off x="1185756" y="2384474"/>
            <a:ext cx="4814102" cy="3728613"/>
          </a:xfrm>
        </p:spPr>
        <p:txBody>
          <a:bodyPr vert="horz" lIns="91440" tIns="45720" rIns="91440" bIns="45720" rtlCol="0" anchor="t">
            <a:noAutofit/>
          </a:bodyPr>
          <a:lstStyle/>
          <a:p>
            <a:pPr>
              <a:lnSpc>
                <a:spcPct val="100000"/>
              </a:lnSpc>
            </a:pPr>
            <a:r>
              <a:rPr lang="en-US" sz="1600" dirty="0">
                <a:ea typeface="+mn-lt"/>
                <a:cs typeface="+mn-lt"/>
              </a:rPr>
              <a:t>Sterilization is the process of removing or killing all forms of microorganisms, including bacteria, viruses, and fungi, on a surface or object. In the operation theater, sterilization is an important measure to prevent the spread of infections and to ensure the safety of the surgical team and patient.</a:t>
            </a:r>
          </a:p>
          <a:p>
            <a:pPr>
              <a:lnSpc>
                <a:spcPct val="100000"/>
              </a:lnSpc>
            </a:pPr>
            <a:r>
              <a:rPr lang="en-US" sz="1600" dirty="0">
                <a:ea typeface="+mn-lt"/>
                <a:cs typeface="+mn-lt"/>
              </a:rPr>
              <a:t>There are several methods used to sterilize equipment and surfaces in the operation theater, including:</a:t>
            </a:r>
          </a:p>
          <a:p>
            <a:pPr lvl="1">
              <a:lnSpc>
                <a:spcPct val="100000"/>
              </a:lnSpc>
            </a:pPr>
            <a:r>
              <a:rPr lang="en-US" sz="1600" dirty="0">
                <a:ea typeface="+mn-lt"/>
                <a:cs typeface="+mn-lt"/>
              </a:rPr>
              <a:t>Heat sterilization</a:t>
            </a:r>
          </a:p>
          <a:p>
            <a:pPr lvl="1">
              <a:lnSpc>
                <a:spcPct val="100000"/>
              </a:lnSpc>
            </a:pPr>
            <a:r>
              <a:rPr lang="en-US" sz="1600" dirty="0">
                <a:ea typeface="+mn-lt"/>
                <a:cs typeface="+mn-lt"/>
              </a:rPr>
              <a:t>Chemical sterilization</a:t>
            </a:r>
          </a:p>
          <a:p>
            <a:pPr lvl="1">
              <a:lnSpc>
                <a:spcPct val="100000"/>
              </a:lnSpc>
            </a:pPr>
            <a:r>
              <a:rPr lang="en-US" sz="1600" dirty="0">
                <a:ea typeface="+mn-lt"/>
                <a:cs typeface="+mn-lt"/>
              </a:rPr>
              <a:t>Ionizing radiation</a:t>
            </a:r>
          </a:p>
          <a:p>
            <a:pPr lvl="1">
              <a:lnSpc>
                <a:spcPct val="100000"/>
              </a:lnSpc>
            </a:pPr>
            <a:r>
              <a:rPr lang="en-US" sz="1600" dirty="0">
                <a:ea typeface="+mn-lt"/>
                <a:cs typeface="+mn-lt"/>
              </a:rPr>
              <a:t>Filtration</a:t>
            </a:r>
          </a:p>
        </p:txBody>
      </p:sp>
      <p:pic>
        <p:nvPicPr>
          <p:cNvPr id="4" name="Picture 4" descr="Diagram&#10;&#10;Description automatically generated">
            <a:extLst>
              <a:ext uri="{FF2B5EF4-FFF2-40B4-BE49-F238E27FC236}">
                <a16:creationId xmlns:a16="http://schemas.microsoft.com/office/drawing/2014/main" id="{CA3037E4-5A3B-694D-0B9B-9021373DD4B9}"/>
              </a:ext>
            </a:extLst>
          </p:cNvPr>
          <p:cNvPicPr>
            <a:picLocks noChangeAspect="1"/>
          </p:cNvPicPr>
          <p:nvPr/>
        </p:nvPicPr>
        <p:blipFill rotWithShape="1">
          <a:blip r:embed="rId2"/>
          <a:srcRect l="7661" r="17362" b="1"/>
          <a:stretch/>
        </p:blipFill>
        <p:spPr>
          <a:xfrm>
            <a:off x="6626806" y="1019556"/>
            <a:ext cx="4817466" cy="4818888"/>
          </a:xfrm>
          <a:prstGeom prst="rect">
            <a:avLst/>
          </a:prstGeom>
        </p:spPr>
      </p:pic>
      <p:grpSp>
        <p:nvGrpSpPr>
          <p:cNvPr id="38" name="Bottom Right">
            <a:extLst>
              <a:ext uri="{FF2B5EF4-FFF2-40B4-BE49-F238E27FC236}">
                <a16:creationId xmlns:a16="http://schemas.microsoft.com/office/drawing/2014/main" id="{521AD032-2A8E-46DA-9ADE-ABE5E787F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4C99AC15-8ABA-4F63-9321-20BC70B7C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A4D9C63-9AE2-409A-AD6F-D6B96CC608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C414FAE-71E1-463A-AE68-63329132E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2AA2E51D-8749-4E45-B4DD-111ED901B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F8F5908-4C35-43FC-A898-D3C8C3A09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573C509-A7F3-4312-B67F-C55BB88DD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9AB9BF4-2BB4-4BE7-98EB-B320312ED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71E7EF4-D2C5-4968-AC34-A0674E1F8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35D9000-8CED-4925-95A2-3F12C8023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9F857165-8DF4-4025-B0D6-1079CDA8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7671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5BAC295C-C176-DC69-F5E4-1A27B0CBD3F6}"/>
              </a:ext>
            </a:extLst>
          </p:cNvPr>
          <p:cNvSpPr>
            <a:spLocks noGrp="1"/>
          </p:cNvSpPr>
          <p:nvPr>
            <p:ph type="title"/>
          </p:nvPr>
        </p:nvSpPr>
        <p:spPr>
          <a:xfrm>
            <a:off x="1198182" y="559813"/>
            <a:ext cx="10246090" cy="1471193"/>
          </a:xfrm>
        </p:spPr>
        <p:txBody>
          <a:bodyPr>
            <a:normAutofit/>
          </a:bodyPr>
          <a:lstStyle/>
          <a:p>
            <a:r>
              <a:rPr lang="en-US" b="1" i="1" dirty="0">
                <a:ea typeface="+mj-lt"/>
                <a:cs typeface="+mj-lt"/>
              </a:rPr>
              <a:t>Infection control measures</a:t>
            </a:r>
            <a:endParaRPr lang="en-US" b="1" i="1"/>
          </a:p>
        </p:txBody>
      </p:sp>
      <p:sp>
        <p:nvSpPr>
          <p:cNvPr id="3" name="Content Placeholder 2">
            <a:extLst>
              <a:ext uri="{FF2B5EF4-FFF2-40B4-BE49-F238E27FC236}">
                <a16:creationId xmlns:a16="http://schemas.microsoft.com/office/drawing/2014/main" id="{93E806E4-E2FB-5170-37A4-6B10A8948F49}"/>
              </a:ext>
            </a:extLst>
          </p:cNvPr>
          <p:cNvSpPr>
            <a:spLocks noGrp="1"/>
          </p:cNvSpPr>
          <p:nvPr>
            <p:ph idx="1"/>
          </p:nvPr>
        </p:nvSpPr>
        <p:spPr>
          <a:xfrm>
            <a:off x="681056" y="1830293"/>
            <a:ext cx="5315572" cy="4282794"/>
          </a:xfrm>
        </p:spPr>
        <p:txBody>
          <a:bodyPr vert="horz" lIns="91440" tIns="45720" rIns="91440" bIns="45720" rtlCol="0" anchor="t">
            <a:normAutofit/>
          </a:bodyPr>
          <a:lstStyle/>
          <a:p>
            <a:pPr>
              <a:lnSpc>
                <a:spcPct val="100000"/>
              </a:lnSpc>
            </a:pPr>
            <a:r>
              <a:rPr lang="en-US" sz="2000" dirty="0">
                <a:ea typeface="+mn-lt"/>
                <a:cs typeface="+mn-lt"/>
              </a:rPr>
              <a:t>Infection control measures are important in the operation theater to prevent the spread of infections and protect the patient, the surgical team, and other healthcare workers. Some examples of infection control measures that may be used in the operation theater include:</a:t>
            </a:r>
          </a:p>
          <a:p>
            <a:pPr lvl="1">
              <a:lnSpc>
                <a:spcPct val="100000"/>
              </a:lnSpc>
            </a:pPr>
            <a:r>
              <a:rPr lang="en-US" sz="2000" dirty="0">
                <a:ea typeface="+mn-lt"/>
                <a:cs typeface="+mn-lt"/>
              </a:rPr>
              <a:t>Hand hygiene</a:t>
            </a:r>
          </a:p>
          <a:p>
            <a:pPr lvl="1">
              <a:lnSpc>
                <a:spcPct val="100000"/>
              </a:lnSpc>
            </a:pPr>
            <a:r>
              <a:rPr lang="en-US" sz="2000" dirty="0">
                <a:ea typeface="+mn-lt"/>
                <a:cs typeface="+mn-lt"/>
              </a:rPr>
              <a:t>Personal protective equipment (PPE)</a:t>
            </a:r>
          </a:p>
          <a:p>
            <a:pPr lvl="1">
              <a:lnSpc>
                <a:spcPct val="100000"/>
              </a:lnSpc>
            </a:pPr>
            <a:r>
              <a:rPr lang="en-US" sz="2000" dirty="0">
                <a:ea typeface="+mn-lt"/>
                <a:cs typeface="+mn-lt"/>
              </a:rPr>
              <a:t>Sterilization of equipment</a:t>
            </a:r>
          </a:p>
          <a:p>
            <a:pPr lvl="1">
              <a:lnSpc>
                <a:spcPct val="100000"/>
              </a:lnSpc>
            </a:pPr>
            <a:r>
              <a:rPr lang="en-US" sz="2000" dirty="0">
                <a:ea typeface="+mn-lt"/>
                <a:cs typeface="+mn-lt"/>
              </a:rPr>
              <a:t>Environmental cleaning</a:t>
            </a:r>
          </a:p>
          <a:p>
            <a:pPr lvl="1">
              <a:lnSpc>
                <a:spcPct val="100000"/>
              </a:lnSpc>
            </a:pPr>
            <a:r>
              <a:rPr lang="en-US" sz="2000" dirty="0">
                <a:ea typeface="+mn-lt"/>
                <a:cs typeface="+mn-lt"/>
              </a:rPr>
              <a:t>Isolation precautions</a:t>
            </a:r>
            <a:endParaRPr lang="en-US" sz="2000" dirty="0">
              <a:cs typeface="Segoe UI"/>
            </a:endParaRPr>
          </a:p>
        </p:txBody>
      </p:sp>
      <p:pic>
        <p:nvPicPr>
          <p:cNvPr id="4" name="Picture 4" descr="Diagram&#10;&#10;Description automatically generated">
            <a:extLst>
              <a:ext uri="{FF2B5EF4-FFF2-40B4-BE49-F238E27FC236}">
                <a16:creationId xmlns:a16="http://schemas.microsoft.com/office/drawing/2014/main" id="{C4E4C9D0-E432-2E1F-8F3C-3B0DC3CC9FF8}"/>
              </a:ext>
            </a:extLst>
          </p:cNvPr>
          <p:cNvPicPr>
            <a:picLocks noChangeAspect="1"/>
          </p:cNvPicPr>
          <p:nvPr/>
        </p:nvPicPr>
        <p:blipFill>
          <a:blip r:embed="rId2"/>
          <a:stretch>
            <a:fillRect/>
          </a:stretch>
        </p:blipFill>
        <p:spPr>
          <a:xfrm>
            <a:off x="6519515" y="2304938"/>
            <a:ext cx="4882243" cy="3808150"/>
          </a:xfrm>
          <a:prstGeom prst="rect">
            <a:avLst/>
          </a:prstGeom>
        </p:spPr>
      </p:pic>
      <p:grpSp>
        <p:nvGrpSpPr>
          <p:cNvPr id="23"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45529340"/>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ExploreVTI</vt:lpstr>
      <vt:lpstr>Operation Theatre</vt:lpstr>
      <vt:lpstr>Acknowledgement</vt:lpstr>
      <vt:lpstr>Certificate</vt:lpstr>
      <vt:lpstr>Index</vt:lpstr>
      <vt:lpstr>Introduction</vt:lpstr>
      <vt:lpstr>Design and layout of the operation theater</vt:lpstr>
      <vt:lpstr>Technology used in the operation theater</vt:lpstr>
      <vt:lpstr>Sterilization processes</vt:lpstr>
      <vt:lpstr>Infection control measures</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224</cp:revision>
  <dcterms:created xsi:type="dcterms:W3CDTF">2022-12-20T10:42:09Z</dcterms:created>
  <dcterms:modified xsi:type="dcterms:W3CDTF">2022-12-20T12:45:59Z</dcterms:modified>
</cp:coreProperties>
</file>