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custDataLst>
    <p:tags r:id="rId15"/>
  </p:custDataLst>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503BB-C9D0-4993-ADF7-79A8FB045751}">
  <a:tblStyle styleId="{3FB503BB-C9D0-4993-ADF7-79A8FB045751}" styleName="Table_0">
    <a:wholeTbl>
      <a:tcTxStyle b="off" i="off">
        <a:font>
          <a:latin typeface="Calisto MT"/>
          <a:ea typeface="Calisto MT"/>
          <a:cs typeface="Calisto MT"/>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E0FB62-3C7A-4271-BB15-80AA635B26EA}"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177613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0FB62-3C7A-4271-BB15-80AA635B26EA}"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427684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0FB62-3C7A-4271-BB15-80AA635B26EA}"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61315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0FB62-3C7A-4271-BB15-80AA635B26EA}"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5E7D-CFF6-4816-BD86-D4B468FE015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549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0FB62-3C7A-4271-BB15-80AA635B26EA}"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3722331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E0FB62-3C7A-4271-BB15-80AA635B26EA}" type="datetimeFigureOut">
              <a:rPr lang="en-IN" smtClean="0"/>
              <a:t>22-01-2025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238928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E0FB62-3C7A-4271-BB15-80AA635B26EA}" type="datetimeFigureOut">
              <a:rPr lang="en-IN" smtClean="0"/>
              <a:t>22-01-2025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38468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0FB62-3C7A-4271-BB15-80AA635B26EA}"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1274202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0FB62-3C7A-4271-BB15-80AA635B26EA}"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236258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0FB62-3C7A-4271-BB15-80AA635B26EA}"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318810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0FB62-3C7A-4271-BB15-80AA635B26EA}"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157842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E0FB62-3C7A-4271-BB15-80AA635B26EA}"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391350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0FB62-3C7A-4271-BB15-80AA635B26EA}" type="datetimeFigureOut">
              <a:rPr lang="en-IN" smtClean="0"/>
              <a:t>22-01-2025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395761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E0FB62-3C7A-4271-BB15-80AA635B26EA}" type="datetimeFigureOut">
              <a:rPr lang="en-IN" smtClean="0"/>
              <a:t>22-01-2025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166240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0FB62-3C7A-4271-BB15-80AA635B26EA}" type="datetimeFigureOut">
              <a:rPr lang="en-IN" smtClean="0"/>
              <a:t>22-01-2025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361092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0FB62-3C7A-4271-BB15-80AA635B26EA}"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175786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0FB62-3C7A-4271-BB15-80AA635B26EA}"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5E7D-CFF6-4816-BD86-D4B468FE015C}" type="slidenum">
              <a:rPr lang="en-IN" smtClean="0"/>
              <a:t>‹#›</a:t>
            </a:fld>
            <a:endParaRPr lang="en-IN"/>
          </a:p>
        </p:txBody>
      </p:sp>
    </p:spTree>
    <p:extLst>
      <p:ext uri="{BB962C8B-B14F-4D97-AF65-F5344CB8AC3E}">
        <p14:creationId xmlns:p14="http://schemas.microsoft.com/office/powerpoint/2010/main" val="247089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E0FB62-3C7A-4271-BB15-80AA635B26EA}" type="datetimeFigureOut">
              <a:rPr lang="en-IN" smtClean="0"/>
              <a:t>22-01-2025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0D5E7D-CFF6-4816-BD86-D4B468FE015C}" type="slidenum">
              <a:rPr lang="en-IN" smtClean="0"/>
              <a:t>‹#›</a:t>
            </a:fld>
            <a:endParaRPr lang="en-IN"/>
          </a:p>
        </p:txBody>
      </p:sp>
    </p:spTree>
    <p:extLst>
      <p:ext uri="{BB962C8B-B14F-4D97-AF65-F5344CB8AC3E}">
        <p14:creationId xmlns:p14="http://schemas.microsoft.com/office/powerpoint/2010/main" val="23677731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p:nvPr/>
        </p:nvSpPr>
        <p:spPr>
          <a:xfrm>
            <a:off x="2032000" y="3290317"/>
            <a:ext cx="6067200" cy="288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a:solidFill>
                  <a:schemeClr val="lt1"/>
                </a:solidFill>
                <a:latin typeface="Lustria"/>
                <a:ea typeface="Lustria"/>
                <a:cs typeface="Lustria"/>
                <a:sym typeface="Lustria"/>
              </a:rPr>
              <a:t>Submitted By – </a:t>
            </a:r>
            <a:r>
              <a:rPr lang="en-IN" sz="1800" dirty="0">
                <a:solidFill>
                  <a:schemeClr val="lt1"/>
                </a:solidFill>
                <a:latin typeface="Lustria"/>
                <a:ea typeface="Lustria"/>
                <a:cs typeface="Lustria"/>
                <a:sym typeface="Lustria"/>
              </a:rPr>
              <a:t>Aman Kala</a:t>
            </a:r>
            <a:endParaRPr dirty="0"/>
          </a:p>
          <a:p>
            <a:pPr marL="0" marR="0" lvl="0" indent="0" algn="l" rtl="0">
              <a:spcBef>
                <a:spcPts val="0"/>
              </a:spcBef>
              <a:spcAft>
                <a:spcPts val="0"/>
              </a:spcAft>
              <a:buNone/>
            </a:pPr>
            <a:endParaRPr sz="1800" dirty="0">
              <a:solidFill>
                <a:schemeClr val="lt1"/>
              </a:solidFill>
              <a:latin typeface="Lustria"/>
              <a:ea typeface="Lustria"/>
              <a:cs typeface="Lustria"/>
              <a:sym typeface="Lustria"/>
            </a:endParaRPr>
          </a:p>
          <a:p>
            <a:pPr marL="0" marR="0" lvl="0" indent="0" algn="l" rtl="0">
              <a:spcBef>
                <a:spcPts val="0"/>
              </a:spcBef>
              <a:spcAft>
                <a:spcPts val="0"/>
              </a:spcAft>
              <a:buNone/>
            </a:pPr>
            <a:r>
              <a:rPr lang="en-IN" sz="1800" dirty="0">
                <a:solidFill>
                  <a:schemeClr val="lt1"/>
                </a:solidFill>
                <a:latin typeface="Lustria"/>
                <a:ea typeface="Lustria"/>
                <a:cs typeface="Lustria"/>
                <a:sym typeface="Lustria"/>
              </a:rPr>
              <a:t>Section – k1</a:t>
            </a:r>
            <a:endParaRPr dirty="0"/>
          </a:p>
          <a:p>
            <a:pPr marL="0" marR="0" lvl="0" indent="0" algn="l" rtl="0">
              <a:spcBef>
                <a:spcPts val="0"/>
              </a:spcBef>
              <a:spcAft>
                <a:spcPts val="0"/>
              </a:spcAft>
              <a:buNone/>
            </a:pPr>
            <a:endParaRPr sz="1800" dirty="0">
              <a:solidFill>
                <a:schemeClr val="lt1"/>
              </a:solidFill>
              <a:latin typeface="Lustria"/>
              <a:ea typeface="Lustria"/>
              <a:cs typeface="Lustria"/>
              <a:sym typeface="Lustria"/>
            </a:endParaRPr>
          </a:p>
          <a:p>
            <a:pPr marL="0" marR="0" lvl="0" indent="0" algn="l" rtl="0">
              <a:spcBef>
                <a:spcPts val="0"/>
              </a:spcBef>
              <a:spcAft>
                <a:spcPts val="0"/>
              </a:spcAft>
              <a:buNone/>
            </a:pPr>
            <a:r>
              <a:rPr lang="en-IN" sz="1800" dirty="0">
                <a:solidFill>
                  <a:schemeClr val="lt1"/>
                </a:solidFill>
                <a:latin typeface="Lustria"/>
                <a:ea typeface="Lustria"/>
                <a:cs typeface="Lustria"/>
                <a:sym typeface="Lustria"/>
              </a:rPr>
              <a:t>University roll no. - 2218312</a:t>
            </a:r>
            <a:endParaRPr dirty="0"/>
          </a:p>
          <a:p>
            <a:pPr marL="0" marR="0" lvl="0" indent="0" algn="l" rtl="0">
              <a:spcBef>
                <a:spcPts val="0"/>
              </a:spcBef>
              <a:spcAft>
                <a:spcPts val="0"/>
              </a:spcAft>
              <a:buNone/>
            </a:pPr>
            <a:endParaRPr sz="1800" dirty="0">
              <a:solidFill>
                <a:schemeClr val="lt1"/>
              </a:solidFill>
              <a:latin typeface="Lustria"/>
              <a:ea typeface="Lustria"/>
              <a:cs typeface="Lustria"/>
              <a:sym typeface="Lustria"/>
            </a:endParaRPr>
          </a:p>
          <a:p>
            <a:pPr marL="0" marR="0" lvl="0" indent="0" algn="l" rtl="0">
              <a:spcBef>
                <a:spcPts val="0"/>
              </a:spcBef>
              <a:spcAft>
                <a:spcPts val="0"/>
              </a:spcAft>
              <a:buNone/>
            </a:pPr>
            <a:r>
              <a:rPr lang="en-IN" sz="1800" dirty="0">
                <a:solidFill>
                  <a:schemeClr val="lt1"/>
                </a:solidFill>
                <a:latin typeface="Lustria"/>
                <a:ea typeface="Lustria"/>
                <a:cs typeface="Lustria"/>
                <a:sym typeface="Lustria"/>
              </a:rPr>
              <a:t>Course – </a:t>
            </a:r>
            <a:r>
              <a:rPr lang="en-IN" sz="1800" dirty="0" err="1">
                <a:solidFill>
                  <a:schemeClr val="lt1"/>
                </a:solidFill>
                <a:latin typeface="Lustria"/>
                <a:ea typeface="Lustria"/>
                <a:cs typeface="Lustria"/>
                <a:sym typeface="Lustria"/>
              </a:rPr>
              <a:t>B.tech</a:t>
            </a:r>
            <a:r>
              <a:rPr lang="en-IN" sz="1800" dirty="0">
                <a:solidFill>
                  <a:schemeClr val="lt1"/>
                </a:solidFill>
                <a:latin typeface="Lustria"/>
                <a:ea typeface="Lustria"/>
                <a:cs typeface="Lustria"/>
                <a:sym typeface="Lustria"/>
              </a:rPr>
              <a:t> CSE</a:t>
            </a:r>
            <a:endParaRPr dirty="0"/>
          </a:p>
          <a:p>
            <a:pPr marL="0" marR="0" lvl="0" indent="0" algn="l" rtl="0">
              <a:spcBef>
                <a:spcPts val="0"/>
              </a:spcBef>
              <a:spcAft>
                <a:spcPts val="0"/>
              </a:spcAft>
              <a:buNone/>
            </a:pPr>
            <a:endParaRPr sz="1800" dirty="0">
              <a:solidFill>
                <a:schemeClr val="lt1"/>
              </a:solidFill>
              <a:latin typeface="Lustria"/>
              <a:ea typeface="Lustria"/>
              <a:cs typeface="Lustria"/>
              <a:sym typeface="Lustria"/>
            </a:endParaRPr>
          </a:p>
          <a:p>
            <a:pPr marL="0" marR="0" lvl="0" indent="0" algn="l" rtl="0">
              <a:spcBef>
                <a:spcPts val="0"/>
              </a:spcBef>
              <a:spcAft>
                <a:spcPts val="0"/>
              </a:spcAft>
              <a:buNone/>
            </a:pPr>
            <a:r>
              <a:rPr lang="en-IN" sz="1800" dirty="0">
                <a:solidFill>
                  <a:schemeClr val="lt1"/>
                </a:solidFill>
                <a:latin typeface="Lustria"/>
                <a:ea typeface="Lustria"/>
                <a:cs typeface="Lustria"/>
                <a:sym typeface="Lustria"/>
              </a:rPr>
              <a:t>Semester - v</a:t>
            </a:r>
            <a:endParaRPr dirty="0"/>
          </a:p>
          <a:p>
            <a:pPr marL="0" marR="0" lvl="0" indent="0" algn="l" rtl="0">
              <a:spcBef>
                <a:spcPts val="0"/>
              </a:spcBef>
              <a:spcAft>
                <a:spcPts val="0"/>
              </a:spcAft>
              <a:buNone/>
            </a:pPr>
            <a:endParaRPr sz="1800" dirty="0">
              <a:solidFill>
                <a:schemeClr val="lt1"/>
              </a:solidFill>
              <a:latin typeface="Lustria"/>
              <a:ea typeface="Lustria"/>
              <a:cs typeface="Lustria"/>
              <a:sym typeface="Lustria"/>
            </a:endParaRPr>
          </a:p>
        </p:txBody>
      </p:sp>
      <p:graphicFrame>
        <p:nvGraphicFramePr>
          <p:cNvPr id="41" name="Google Shape;41;p1"/>
          <p:cNvGraphicFramePr/>
          <p:nvPr/>
        </p:nvGraphicFramePr>
        <p:xfrm>
          <a:off x="2032000" y="871186"/>
          <a:ext cx="8128000" cy="1097290"/>
        </p:xfrm>
        <a:graphic>
          <a:graphicData uri="http://schemas.openxmlformats.org/drawingml/2006/table">
            <a:tbl>
              <a:tblPr firstRow="1" bandRow="1">
                <a:noFill/>
                <a:tableStyleId>{3FB503BB-C9D0-4993-ADF7-79A8FB045751}</a:tableStyleId>
              </a:tblPr>
              <a:tblGrid>
                <a:gridCol w="812800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chemeClr val="lt1"/>
                        </a:buClr>
                        <a:buSzPts val="4800"/>
                        <a:buFont typeface="Lustria"/>
                        <a:buNone/>
                        <a:defRPr sz="1400" u="none" strike="noStrike" cap="none"/>
                      </a:pPr>
                      <a:r>
                        <a:rPr lang="en-IN" sz="4800" u="none" strike="noStrike" cap="none"/>
                        <a:t>WEATHER WEB APP </a:t>
                      </a:r>
                      <a:endParaRPr/>
                    </a:p>
                    <a:p>
                      <a:pPr marL="0" marR="0" lvl="0" indent="0" algn="l" rtl="0">
                        <a:lnSpc>
                          <a:spcPct val="100000"/>
                        </a:lnSpc>
                        <a:spcBef>
                          <a:spcPts val="0"/>
                        </a:spcBef>
                        <a:spcAft>
                          <a:spcPts val="0"/>
                        </a:spcAft>
                        <a:buNone/>
                        <a:defRPr sz="1400" u="none" strike="noStrike" cap="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EF028-2ED8-0137-8EAF-F28205B54F48}"/>
              </a:ext>
            </a:extLst>
          </p:cNvPr>
          <p:cNvSpPr txBox="1"/>
          <p:nvPr/>
        </p:nvSpPr>
        <p:spPr>
          <a:xfrm>
            <a:off x="2032000" y="2218809"/>
            <a:ext cx="8577006" cy="3724096"/>
          </a:xfrm>
          <a:prstGeom prst="rect">
            <a:avLst/>
          </a:prstGeom>
          <a:noFill/>
        </p:spPr>
        <p:txBody>
          <a:bodyPr wrap="square">
            <a:spAutoFit/>
          </a:bodyPr>
          <a:lstStyle/>
          <a:p>
            <a:r>
              <a:rPr lang="en-IN" dirty="0"/>
              <a:t> </a:t>
            </a: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This system uses OpenWeatherMap API to get the weather information.</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OpenWeatherMap API , one of the world's largest API hub, is used by millions of developers to find, test, and connect to thousand of APIs.</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The back-end of the application uses API from OpenWeatherMap API, which is an open source and enables anyone to download APIs for various purposes.</a:t>
            </a:r>
          </a:p>
          <a:p>
            <a:endParaRPr lang="en-IN" dirty="0"/>
          </a:p>
        </p:txBody>
      </p:sp>
      <p:graphicFrame>
        <p:nvGraphicFramePr>
          <p:cNvPr id="4" name="Table 3">
            <a:extLst>
              <a:ext uri="{FF2B5EF4-FFF2-40B4-BE49-F238E27FC236}">
                <a16:creationId xmlns:a16="http://schemas.microsoft.com/office/drawing/2014/main" id="{D1FB4649-B245-AA4B-4918-F1E6E11D4DB6}"/>
              </a:ext>
            </a:extLst>
          </p:cNvPr>
          <p:cNvGraphicFramePr>
            <a:graphicFrameLocks noGrp="1"/>
          </p:cNvGraphicFramePr>
          <p:nvPr>
            <p:extLst>
              <p:ext uri="{D42A27DB-BD31-4B8C-83A1-F6EECF244321}">
                <p14:modId xmlns:p14="http://schemas.microsoft.com/office/powerpoint/2010/main" val="1187606712"/>
              </p:ext>
            </p:extLst>
          </p:nvPr>
        </p:nvGraphicFramePr>
        <p:xfrm>
          <a:off x="2032000" y="719666"/>
          <a:ext cx="8128000" cy="9753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971000995"/>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dirty="0">
                          <a:latin typeface="Arial Black" panose="020B0A04020102020204" pitchFamily="34" charset="0"/>
                        </a:rPr>
                        <a:t>DATA SOURCE</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300409"/>
                  </a:ext>
                </a:extLst>
              </a:tr>
            </a:tbl>
          </a:graphicData>
        </a:graphic>
      </p:graphicFrame>
    </p:spTree>
    <p:extLst>
      <p:ext uri="{BB962C8B-B14F-4D97-AF65-F5344CB8AC3E}">
        <p14:creationId xmlns:p14="http://schemas.microsoft.com/office/powerpoint/2010/main" val="240401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F1579-3523-0E89-2101-BACC9DE0918B}"/>
              </a:ext>
            </a:extLst>
          </p:cNvPr>
          <p:cNvSpPr txBox="1"/>
          <p:nvPr/>
        </p:nvSpPr>
        <p:spPr>
          <a:xfrm>
            <a:off x="1864851" y="2438434"/>
            <a:ext cx="8307849" cy="3477875"/>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Arial Rounded MT Bold" panose="020F0704030504030204" pitchFamily="34" charset="0"/>
              </a:rPr>
              <a:t>The weather app enables you make better preparation for the day in relation to giving accurate daily weather.</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We need Weather App to plan Journeys ahead, To plan meetings / commute timings.</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A person travelling in a bus, train or flight may need to check the weather in his destination city.</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The system provides you with details of the weather elements — Temperature, Wind speed, Humidity.</a:t>
            </a:r>
          </a:p>
        </p:txBody>
      </p:sp>
      <p:graphicFrame>
        <p:nvGraphicFramePr>
          <p:cNvPr id="4" name="Table 3">
            <a:extLst>
              <a:ext uri="{FF2B5EF4-FFF2-40B4-BE49-F238E27FC236}">
                <a16:creationId xmlns:a16="http://schemas.microsoft.com/office/drawing/2014/main" id="{71FC82AC-6322-CBE4-DD74-18BDB9793426}"/>
              </a:ext>
            </a:extLst>
          </p:cNvPr>
          <p:cNvGraphicFramePr>
            <a:graphicFrameLocks noGrp="1"/>
          </p:cNvGraphicFramePr>
          <p:nvPr>
            <p:extLst>
              <p:ext uri="{D42A27DB-BD31-4B8C-83A1-F6EECF244321}">
                <p14:modId xmlns:p14="http://schemas.microsoft.com/office/powerpoint/2010/main" val="100473642"/>
              </p:ext>
            </p:extLst>
          </p:nvPr>
        </p:nvGraphicFramePr>
        <p:xfrm>
          <a:off x="1864851" y="515149"/>
          <a:ext cx="8128000" cy="10363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696403648"/>
                    </a:ext>
                  </a:extLst>
                </a:gridCol>
              </a:tblGrid>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4400" dirty="0">
                          <a:latin typeface="Arial Black" panose="020B0A04020102020204" pitchFamily="34" charset="0"/>
                        </a:rPr>
                        <a:t>BENEFITS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647124"/>
                  </a:ext>
                </a:extLst>
              </a:tr>
            </a:tbl>
          </a:graphicData>
        </a:graphic>
      </p:graphicFrame>
    </p:spTree>
    <p:extLst>
      <p:ext uri="{BB962C8B-B14F-4D97-AF65-F5344CB8AC3E}">
        <p14:creationId xmlns:p14="http://schemas.microsoft.com/office/powerpoint/2010/main" val="204592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DA432F-59CB-B103-1FB8-C4DCA81E272A}"/>
              </a:ext>
            </a:extLst>
          </p:cNvPr>
          <p:cNvGraphicFramePr>
            <a:graphicFrameLocks noGrp="1"/>
          </p:cNvGraphicFramePr>
          <p:nvPr>
            <p:extLst>
              <p:ext uri="{D42A27DB-BD31-4B8C-83A1-F6EECF244321}">
                <p14:modId xmlns:p14="http://schemas.microsoft.com/office/powerpoint/2010/main" val="2851388067"/>
              </p:ext>
            </p:extLst>
          </p:nvPr>
        </p:nvGraphicFramePr>
        <p:xfrm>
          <a:off x="2032000" y="452966"/>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847669027"/>
                    </a:ext>
                  </a:extLst>
                </a:gridCol>
              </a:tblGrid>
              <a:tr h="370840">
                <a:tc>
                  <a:txBody>
                    <a:bodyPr/>
                    <a:lstStyle/>
                    <a:p>
                      <a:pPr algn="ctr"/>
                      <a:r>
                        <a:rPr lang="en-IN" sz="3200" dirty="0">
                          <a:latin typeface="Arial Black" panose="020B0A04020102020204" pitchFamily="34" charset="0"/>
                        </a:rPr>
                        <a:t>ARCHITECTURE DIAGRAM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39136"/>
                  </a:ext>
                </a:extLst>
              </a:tr>
            </a:tbl>
          </a:graphicData>
        </a:graphic>
      </p:graphicFrame>
      <p:graphicFrame>
        <p:nvGraphicFramePr>
          <p:cNvPr id="5" name="Table 4">
            <a:extLst>
              <a:ext uri="{FF2B5EF4-FFF2-40B4-BE49-F238E27FC236}">
                <a16:creationId xmlns:a16="http://schemas.microsoft.com/office/drawing/2014/main" id="{214580D0-E8FD-BD74-BA96-0C29D777A56A}"/>
              </a:ext>
            </a:extLst>
          </p:cNvPr>
          <p:cNvGraphicFramePr>
            <a:graphicFrameLocks noGrp="1"/>
          </p:cNvGraphicFramePr>
          <p:nvPr>
            <p:extLst>
              <p:ext uri="{D42A27DB-BD31-4B8C-83A1-F6EECF244321}">
                <p14:modId xmlns:p14="http://schemas.microsoft.com/office/powerpoint/2010/main" val="4042908272"/>
              </p:ext>
            </p:extLst>
          </p:nvPr>
        </p:nvGraphicFramePr>
        <p:xfrm>
          <a:off x="3543300" y="2205566"/>
          <a:ext cx="4051300" cy="370840"/>
        </p:xfrm>
        <a:graphic>
          <a:graphicData uri="http://schemas.openxmlformats.org/drawingml/2006/table">
            <a:tbl>
              <a:tblPr firstRow="1" bandRow="1">
                <a:tableStyleId>{E8034E78-7F5D-4C2E-B375-FC64B27BC917}</a:tableStyleId>
              </a:tblPr>
              <a:tblGrid>
                <a:gridCol w="4051300">
                  <a:extLst>
                    <a:ext uri="{9D8B030D-6E8A-4147-A177-3AD203B41FA5}">
                      <a16:colId xmlns:a16="http://schemas.microsoft.com/office/drawing/2014/main" val="4249819786"/>
                    </a:ext>
                  </a:extLst>
                </a:gridCol>
              </a:tblGrid>
              <a:tr h="370840">
                <a:tc>
                  <a:txBody>
                    <a:bodyPr/>
                    <a:lstStyle/>
                    <a:p>
                      <a:pPr algn="ctr"/>
                      <a:r>
                        <a:rPr lang="en-IN" dirty="0"/>
                        <a:t>Enter City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592490"/>
                  </a:ext>
                </a:extLst>
              </a:tr>
            </a:tbl>
          </a:graphicData>
        </a:graphic>
      </p:graphicFrame>
      <p:graphicFrame>
        <p:nvGraphicFramePr>
          <p:cNvPr id="6" name="Table 5">
            <a:extLst>
              <a:ext uri="{FF2B5EF4-FFF2-40B4-BE49-F238E27FC236}">
                <a16:creationId xmlns:a16="http://schemas.microsoft.com/office/drawing/2014/main" id="{9083FC91-6C4B-AD0B-080E-64256A1D2953}"/>
              </a:ext>
            </a:extLst>
          </p:cNvPr>
          <p:cNvGraphicFramePr>
            <a:graphicFrameLocks noGrp="1"/>
          </p:cNvGraphicFramePr>
          <p:nvPr>
            <p:extLst>
              <p:ext uri="{D42A27DB-BD31-4B8C-83A1-F6EECF244321}">
                <p14:modId xmlns:p14="http://schemas.microsoft.com/office/powerpoint/2010/main" val="349132818"/>
              </p:ext>
            </p:extLst>
          </p:nvPr>
        </p:nvGraphicFramePr>
        <p:xfrm>
          <a:off x="3543300" y="3113206"/>
          <a:ext cx="4051300" cy="365760"/>
        </p:xfrm>
        <a:graphic>
          <a:graphicData uri="http://schemas.openxmlformats.org/drawingml/2006/table">
            <a:tbl>
              <a:tblPr firstRow="1" bandRow="1">
                <a:tableStyleId>{E8034E78-7F5D-4C2E-B375-FC64B27BC917}</a:tableStyleId>
              </a:tblPr>
              <a:tblGrid>
                <a:gridCol w="4051300">
                  <a:extLst>
                    <a:ext uri="{9D8B030D-6E8A-4147-A177-3AD203B41FA5}">
                      <a16:colId xmlns:a16="http://schemas.microsoft.com/office/drawing/2014/main" val="4249819786"/>
                    </a:ext>
                  </a:extLst>
                </a:gridCol>
              </a:tblGrid>
              <a:tr h="222251">
                <a:tc>
                  <a:txBody>
                    <a:bodyPr/>
                    <a:lstStyle/>
                    <a:p>
                      <a:pPr algn="ctr"/>
                      <a:r>
                        <a:rPr lang="en-IN" dirty="0"/>
                        <a:t>Request for Weather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592490"/>
                  </a:ext>
                </a:extLst>
              </a:tr>
            </a:tbl>
          </a:graphicData>
        </a:graphic>
      </p:graphicFrame>
      <p:graphicFrame>
        <p:nvGraphicFramePr>
          <p:cNvPr id="7" name="Table 6">
            <a:extLst>
              <a:ext uri="{FF2B5EF4-FFF2-40B4-BE49-F238E27FC236}">
                <a16:creationId xmlns:a16="http://schemas.microsoft.com/office/drawing/2014/main" id="{A47486C7-7C92-18F5-ADF7-1689D9DC13A8}"/>
              </a:ext>
            </a:extLst>
          </p:cNvPr>
          <p:cNvGraphicFramePr>
            <a:graphicFrameLocks noGrp="1"/>
          </p:cNvGraphicFramePr>
          <p:nvPr>
            <p:extLst>
              <p:ext uri="{D42A27DB-BD31-4B8C-83A1-F6EECF244321}">
                <p14:modId xmlns:p14="http://schemas.microsoft.com/office/powerpoint/2010/main" val="766756059"/>
              </p:ext>
            </p:extLst>
          </p:nvPr>
        </p:nvGraphicFramePr>
        <p:xfrm>
          <a:off x="3543300" y="4027578"/>
          <a:ext cx="4051300" cy="370840"/>
        </p:xfrm>
        <a:graphic>
          <a:graphicData uri="http://schemas.openxmlformats.org/drawingml/2006/table">
            <a:tbl>
              <a:tblPr firstRow="1" bandRow="1">
                <a:tableStyleId>{E8034E78-7F5D-4C2E-B375-FC64B27BC917}</a:tableStyleId>
              </a:tblPr>
              <a:tblGrid>
                <a:gridCol w="4051300">
                  <a:extLst>
                    <a:ext uri="{9D8B030D-6E8A-4147-A177-3AD203B41FA5}">
                      <a16:colId xmlns:a16="http://schemas.microsoft.com/office/drawing/2014/main" val="4249819786"/>
                    </a:ext>
                  </a:extLst>
                </a:gridCol>
              </a:tblGrid>
              <a:tr h="370840">
                <a:tc>
                  <a:txBody>
                    <a:bodyPr/>
                    <a:lstStyle/>
                    <a:p>
                      <a:pPr algn="ctr"/>
                      <a:r>
                        <a:rPr lang="en-IN" dirty="0"/>
                        <a:t>Open OpenWeatherMap 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592490"/>
                  </a:ext>
                </a:extLst>
              </a:tr>
            </a:tbl>
          </a:graphicData>
        </a:graphic>
      </p:graphicFrame>
      <p:sp>
        <p:nvSpPr>
          <p:cNvPr id="8" name="Oval 7">
            <a:extLst>
              <a:ext uri="{FF2B5EF4-FFF2-40B4-BE49-F238E27FC236}">
                <a16:creationId xmlns:a16="http://schemas.microsoft.com/office/drawing/2014/main" id="{F480A233-B615-B88D-A04B-DF2F50B02369}"/>
              </a:ext>
            </a:extLst>
          </p:cNvPr>
          <p:cNvSpPr/>
          <p:nvPr/>
        </p:nvSpPr>
        <p:spPr>
          <a:xfrm>
            <a:off x="3921841" y="4957039"/>
            <a:ext cx="3276600" cy="13716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417BB610-D5F6-70EB-42A3-447319D06723}"/>
              </a:ext>
            </a:extLst>
          </p:cNvPr>
          <p:cNvSpPr txBox="1"/>
          <p:nvPr/>
        </p:nvSpPr>
        <p:spPr>
          <a:xfrm>
            <a:off x="4619624" y="5319673"/>
            <a:ext cx="1898650" cy="646331"/>
          </a:xfrm>
          <a:prstGeom prst="rect">
            <a:avLst/>
          </a:prstGeom>
          <a:noFill/>
        </p:spPr>
        <p:txBody>
          <a:bodyPr wrap="square" rtlCol="0">
            <a:spAutoFit/>
          </a:bodyPr>
          <a:lstStyle/>
          <a:p>
            <a:pPr algn="ctr"/>
            <a:r>
              <a:rPr lang="en-IN" dirty="0"/>
              <a:t>Current Weather Details</a:t>
            </a:r>
          </a:p>
        </p:txBody>
      </p:sp>
      <p:sp>
        <p:nvSpPr>
          <p:cNvPr id="10" name="Arrow: Down 9">
            <a:extLst>
              <a:ext uri="{FF2B5EF4-FFF2-40B4-BE49-F238E27FC236}">
                <a16:creationId xmlns:a16="http://schemas.microsoft.com/office/drawing/2014/main" id="{72308B00-3C0D-D970-B547-B1D249EA445E}"/>
              </a:ext>
            </a:extLst>
          </p:cNvPr>
          <p:cNvSpPr/>
          <p:nvPr/>
        </p:nvSpPr>
        <p:spPr>
          <a:xfrm>
            <a:off x="5407742" y="2586238"/>
            <a:ext cx="275303" cy="5177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EFE01B59-53D8-A5FF-8FFF-3BD5B7725D6E}"/>
              </a:ext>
            </a:extLst>
          </p:cNvPr>
          <p:cNvSpPr/>
          <p:nvPr/>
        </p:nvSpPr>
        <p:spPr>
          <a:xfrm>
            <a:off x="5422490" y="3494806"/>
            <a:ext cx="275303" cy="5177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4736A238-4678-2B87-5355-4970F0FEF2D5}"/>
              </a:ext>
            </a:extLst>
          </p:cNvPr>
          <p:cNvSpPr/>
          <p:nvPr/>
        </p:nvSpPr>
        <p:spPr>
          <a:xfrm>
            <a:off x="5431298" y="4418860"/>
            <a:ext cx="275303" cy="5177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3EB2D21-CA9E-4F54-18B2-993089D9BD85}"/>
              </a:ext>
            </a:extLst>
          </p:cNvPr>
          <p:cNvSpPr txBox="1"/>
          <p:nvPr/>
        </p:nvSpPr>
        <p:spPr>
          <a:xfrm>
            <a:off x="4762500" y="1777572"/>
            <a:ext cx="1536700" cy="369332"/>
          </a:xfrm>
          <a:prstGeom prst="rect">
            <a:avLst/>
          </a:prstGeom>
          <a:noFill/>
        </p:spPr>
        <p:txBody>
          <a:bodyPr wrap="square" rtlCol="0">
            <a:spAutoFit/>
          </a:bodyPr>
          <a:lstStyle/>
          <a:p>
            <a:r>
              <a:rPr lang="en-IN" dirty="0"/>
              <a:t>User Device</a:t>
            </a:r>
          </a:p>
        </p:txBody>
      </p:sp>
      <p:sp>
        <p:nvSpPr>
          <p:cNvPr id="15" name="TextBox 14">
            <a:extLst>
              <a:ext uri="{FF2B5EF4-FFF2-40B4-BE49-F238E27FC236}">
                <a16:creationId xmlns:a16="http://schemas.microsoft.com/office/drawing/2014/main" id="{60C06A9C-D97E-05B3-01D8-8651E09B5C6C}"/>
              </a:ext>
            </a:extLst>
          </p:cNvPr>
          <p:cNvSpPr txBox="1"/>
          <p:nvPr/>
        </p:nvSpPr>
        <p:spPr>
          <a:xfrm>
            <a:off x="8089900" y="2205566"/>
            <a:ext cx="2070100" cy="370840"/>
          </a:xfrm>
          <a:prstGeom prst="rect">
            <a:avLst/>
          </a:prstGeom>
          <a:noFill/>
        </p:spPr>
        <p:txBody>
          <a:bodyPr wrap="square" rtlCol="0">
            <a:spAutoFit/>
          </a:bodyPr>
          <a:lstStyle/>
          <a:p>
            <a:r>
              <a:rPr lang="en-IN" dirty="0"/>
              <a:t>FRONTEND</a:t>
            </a:r>
          </a:p>
        </p:txBody>
      </p:sp>
      <p:sp>
        <p:nvSpPr>
          <p:cNvPr id="16" name="TextBox 15">
            <a:extLst>
              <a:ext uri="{FF2B5EF4-FFF2-40B4-BE49-F238E27FC236}">
                <a16:creationId xmlns:a16="http://schemas.microsoft.com/office/drawing/2014/main" id="{CA3653EF-B4EF-201F-9087-DDC046B18453}"/>
              </a:ext>
            </a:extLst>
          </p:cNvPr>
          <p:cNvSpPr txBox="1"/>
          <p:nvPr/>
        </p:nvSpPr>
        <p:spPr>
          <a:xfrm>
            <a:off x="8153400" y="4012543"/>
            <a:ext cx="1905000" cy="370840"/>
          </a:xfrm>
          <a:prstGeom prst="rect">
            <a:avLst/>
          </a:prstGeom>
          <a:noFill/>
        </p:spPr>
        <p:txBody>
          <a:bodyPr wrap="square" rtlCol="0">
            <a:spAutoFit/>
          </a:bodyPr>
          <a:lstStyle/>
          <a:p>
            <a:r>
              <a:rPr lang="en-IN" dirty="0"/>
              <a:t>BACKEND</a:t>
            </a:r>
          </a:p>
        </p:txBody>
      </p:sp>
      <p:cxnSp>
        <p:nvCxnSpPr>
          <p:cNvPr id="18" name="Connector: Elbow 17">
            <a:extLst>
              <a:ext uri="{FF2B5EF4-FFF2-40B4-BE49-F238E27FC236}">
                <a16:creationId xmlns:a16="http://schemas.microsoft.com/office/drawing/2014/main" id="{F29AFC1B-2562-44B4-A54E-A323F95DA227}"/>
              </a:ext>
            </a:extLst>
          </p:cNvPr>
          <p:cNvCxnSpPr>
            <a:cxnSpLocks/>
            <a:stCxn id="7" idx="1"/>
            <a:endCxn id="5" idx="1"/>
          </p:cNvCxnSpPr>
          <p:nvPr/>
        </p:nvCxnSpPr>
        <p:spPr>
          <a:xfrm rot="10800000">
            <a:off x="3543300" y="2390986"/>
            <a:ext cx="12700" cy="1822012"/>
          </a:xfrm>
          <a:prstGeom prst="bentConnector3">
            <a:avLst>
              <a:gd name="adj1" fmla="val 35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84AC054-DDB4-1D58-BDE2-438BAB270F23}"/>
              </a:ext>
            </a:extLst>
          </p:cNvPr>
          <p:cNvSpPr txBox="1"/>
          <p:nvPr/>
        </p:nvSpPr>
        <p:spPr>
          <a:xfrm>
            <a:off x="1041403" y="2972920"/>
            <a:ext cx="2494934" cy="646331"/>
          </a:xfrm>
          <a:prstGeom prst="rect">
            <a:avLst/>
          </a:prstGeom>
          <a:noFill/>
        </p:spPr>
        <p:txBody>
          <a:bodyPr wrap="square" rtlCol="0">
            <a:spAutoFit/>
          </a:bodyPr>
          <a:lstStyle/>
          <a:p>
            <a:r>
              <a:rPr lang="en-IN" dirty="0"/>
              <a:t>Sending response </a:t>
            </a:r>
          </a:p>
          <a:p>
            <a:r>
              <a:rPr lang="en-IN" dirty="0"/>
              <a:t>back to User</a:t>
            </a:r>
          </a:p>
        </p:txBody>
      </p:sp>
    </p:spTree>
    <p:extLst>
      <p:ext uri="{BB962C8B-B14F-4D97-AF65-F5344CB8AC3E}">
        <p14:creationId xmlns:p14="http://schemas.microsoft.com/office/powerpoint/2010/main" val="10262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8F71D0-C4E0-8E0F-A564-415CBA6C7F17}"/>
              </a:ext>
            </a:extLst>
          </p:cNvPr>
          <p:cNvGraphicFramePr>
            <a:graphicFrameLocks noGrp="1"/>
          </p:cNvGraphicFramePr>
          <p:nvPr>
            <p:extLst>
              <p:ext uri="{D42A27DB-BD31-4B8C-83A1-F6EECF244321}">
                <p14:modId xmlns:p14="http://schemas.microsoft.com/office/powerpoint/2010/main" val="93834995"/>
              </p:ext>
            </p:extLst>
          </p:nvPr>
        </p:nvGraphicFramePr>
        <p:xfrm>
          <a:off x="1953342" y="2263330"/>
          <a:ext cx="8128000" cy="14325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204595539"/>
                    </a:ext>
                  </a:extLst>
                </a:gridCol>
              </a:tblGrid>
              <a:tr h="370840">
                <a:tc>
                  <a:txBody>
                    <a:bodyPr/>
                    <a:lstStyle/>
                    <a:p>
                      <a:pPr algn="ctr"/>
                      <a:r>
                        <a:rPr lang="en-IN" sz="8800" dirty="0">
                          <a:latin typeface="Berlin Sans FB Demi" panose="020E0802020502020306" pitchFamily="34" charset="0"/>
                        </a:rPr>
                        <a:t>THANK YOU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2370213"/>
                  </a:ext>
                </a:extLst>
              </a:tr>
            </a:tbl>
          </a:graphicData>
        </a:graphic>
      </p:graphicFrame>
    </p:spTree>
    <p:extLst>
      <p:ext uri="{BB962C8B-B14F-4D97-AF65-F5344CB8AC3E}">
        <p14:creationId xmlns:p14="http://schemas.microsoft.com/office/powerpoint/2010/main" val="268500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C7ADAE-BBE4-CAE5-35B2-AAC5D37B22BF}"/>
              </a:ext>
            </a:extLst>
          </p:cNvPr>
          <p:cNvSpPr txBox="1"/>
          <p:nvPr/>
        </p:nvSpPr>
        <p:spPr>
          <a:xfrm>
            <a:off x="0" y="338304"/>
            <a:ext cx="12192000" cy="2862322"/>
          </a:xfrm>
          <a:prstGeom prst="rect">
            <a:avLst/>
          </a:prstGeom>
          <a:noFill/>
        </p:spPr>
        <p:txBody>
          <a:bodyPr wrap="square">
            <a:spAutoFit/>
          </a:bodyPr>
          <a:lstStyle/>
          <a:p>
            <a:r>
              <a:rPr lang="en-US" dirty="0"/>
              <a:t> </a:t>
            </a:r>
          </a:p>
          <a:p>
            <a:endParaRPr lang="en-US" dirty="0"/>
          </a:p>
          <a:p>
            <a:r>
              <a:rPr lang="en-US" dirty="0"/>
              <a:t> </a:t>
            </a:r>
          </a:p>
          <a:p>
            <a:endParaRPr lang="en-US" dirty="0"/>
          </a:p>
          <a:p>
            <a:endParaRPr lang="en-US" dirty="0"/>
          </a:p>
          <a:p>
            <a:r>
              <a:rPr lang="en-US" dirty="0"/>
              <a:t> </a:t>
            </a:r>
          </a:p>
          <a:p>
            <a:endParaRPr lang="en-US" dirty="0"/>
          </a:p>
          <a:p>
            <a:endParaRPr lang="en-US" dirty="0"/>
          </a:p>
          <a:p>
            <a:r>
              <a:rPr lang="en-US" dirty="0"/>
              <a:t> </a:t>
            </a:r>
          </a:p>
          <a:p>
            <a:endParaRPr lang="en-IN" dirty="0"/>
          </a:p>
        </p:txBody>
      </p:sp>
      <p:graphicFrame>
        <p:nvGraphicFramePr>
          <p:cNvPr id="6" name="Table 5">
            <a:extLst>
              <a:ext uri="{FF2B5EF4-FFF2-40B4-BE49-F238E27FC236}">
                <a16:creationId xmlns:a16="http://schemas.microsoft.com/office/drawing/2014/main" id="{C13F5E49-11B7-9352-A4DD-756BD34F6005}"/>
              </a:ext>
            </a:extLst>
          </p:cNvPr>
          <p:cNvGraphicFramePr>
            <a:graphicFrameLocks noGrp="1"/>
          </p:cNvGraphicFramePr>
          <p:nvPr>
            <p:extLst>
              <p:ext uri="{D42A27DB-BD31-4B8C-83A1-F6EECF244321}">
                <p14:modId xmlns:p14="http://schemas.microsoft.com/office/powerpoint/2010/main" val="3945104217"/>
              </p:ext>
            </p:extLst>
          </p:nvPr>
        </p:nvGraphicFramePr>
        <p:xfrm>
          <a:off x="1661652" y="552518"/>
          <a:ext cx="8868696" cy="883920"/>
        </p:xfrm>
        <a:graphic>
          <a:graphicData uri="http://schemas.openxmlformats.org/drawingml/2006/table">
            <a:tbl>
              <a:tblPr firstRow="1" bandRow="1">
                <a:tableStyleId>{2D5ABB26-0587-4C30-8999-92F81FD0307C}</a:tableStyleId>
              </a:tblPr>
              <a:tblGrid>
                <a:gridCol w="8868696">
                  <a:extLst>
                    <a:ext uri="{9D8B030D-6E8A-4147-A177-3AD203B41FA5}">
                      <a16:colId xmlns:a16="http://schemas.microsoft.com/office/drawing/2014/main" val="1637336640"/>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400" dirty="0">
                          <a:latin typeface="Arial Black" panose="020B0A04020102020204" pitchFamily="34" charset="0"/>
                        </a:rPr>
                        <a:t>OVERVIEW OF THE PRESENTATION</a:t>
                      </a:r>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5616076"/>
                  </a:ext>
                </a:extLst>
              </a:tr>
            </a:tbl>
          </a:graphicData>
        </a:graphic>
      </p:graphicFrame>
      <p:sp>
        <p:nvSpPr>
          <p:cNvPr id="7" name="TextBox 6">
            <a:extLst>
              <a:ext uri="{FF2B5EF4-FFF2-40B4-BE49-F238E27FC236}">
                <a16:creationId xmlns:a16="http://schemas.microsoft.com/office/drawing/2014/main" id="{C99E352B-2425-6CC7-2808-A00079E88E71}"/>
              </a:ext>
            </a:extLst>
          </p:cNvPr>
          <p:cNvSpPr txBox="1"/>
          <p:nvPr/>
        </p:nvSpPr>
        <p:spPr>
          <a:xfrm>
            <a:off x="1524000" y="2359742"/>
            <a:ext cx="5073445"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Rounded MT Bold" panose="020F0704030504030204" pitchFamily="34" charset="0"/>
              </a:rPr>
              <a:t> Introduction</a:t>
            </a: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r>
              <a:rPr lang="en-US" sz="2000" dirty="0">
                <a:latin typeface="Arial Rounded MT Bold" panose="020F0704030504030204" pitchFamily="34" charset="0"/>
              </a:rPr>
              <a:t> Working of the Project</a:t>
            </a: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r>
              <a:rPr lang="en-US" sz="2000" dirty="0">
                <a:latin typeface="Arial Rounded MT Bold" panose="020F0704030504030204" pitchFamily="34" charset="0"/>
              </a:rPr>
              <a:t> Technology Used</a:t>
            </a: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r>
              <a:rPr lang="en-US" sz="2000" dirty="0">
                <a:latin typeface="Arial Rounded MT Bold" panose="020F0704030504030204" pitchFamily="34" charset="0"/>
              </a:rPr>
              <a:t> Data Source</a:t>
            </a: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r>
              <a:rPr lang="en-US" sz="2000" dirty="0">
                <a:latin typeface="Arial Rounded MT Bold" panose="020F0704030504030204" pitchFamily="34" charset="0"/>
              </a:rPr>
              <a:t> Benefits</a:t>
            </a: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r>
              <a:rPr lang="en-US" sz="2000" dirty="0">
                <a:latin typeface="Arial Rounded MT Bold" panose="020F0704030504030204" pitchFamily="34" charset="0"/>
              </a:rPr>
              <a:t>Architecture Diagram</a:t>
            </a:r>
          </a:p>
          <a:p>
            <a:endParaRPr lang="en-IN" dirty="0"/>
          </a:p>
        </p:txBody>
      </p:sp>
    </p:spTree>
    <p:extLst>
      <p:ext uri="{BB962C8B-B14F-4D97-AF65-F5344CB8AC3E}">
        <p14:creationId xmlns:p14="http://schemas.microsoft.com/office/powerpoint/2010/main" val="378470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3C0A28-F9EA-F8BB-13A4-A9F3F150770B}"/>
              </a:ext>
            </a:extLst>
          </p:cNvPr>
          <p:cNvSpPr txBox="1"/>
          <p:nvPr/>
        </p:nvSpPr>
        <p:spPr>
          <a:xfrm>
            <a:off x="2031999" y="2688213"/>
            <a:ext cx="8567175" cy="4001095"/>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Arial Rounded MT Bold" panose="020F0704030504030204" pitchFamily="34" charset="0"/>
              </a:rPr>
              <a:t>  The Proposed System provides the weather of</a:t>
            </a:r>
          </a:p>
          <a:p>
            <a:r>
              <a:rPr lang="en-IN" sz="2000" dirty="0">
                <a:latin typeface="Arial Rounded MT Bold" panose="020F0704030504030204" pitchFamily="34" charset="0"/>
              </a:rPr>
              <a:t>	different cities around the World.</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 In this system the user can view Weather for which</a:t>
            </a:r>
          </a:p>
          <a:p>
            <a:r>
              <a:rPr lang="en-IN" sz="2000" dirty="0">
                <a:latin typeface="Arial Rounded MT Bold" panose="020F0704030504030204" pitchFamily="34" charset="0"/>
              </a:rPr>
              <a:t>	they search for.</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 The system can track Local and National Weather.</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 The Proposed system uses OpenWeatherMap API for 	searching the Weather.</a:t>
            </a:r>
          </a:p>
          <a:p>
            <a:endParaRPr lang="en-IN" dirty="0"/>
          </a:p>
          <a:p>
            <a:r>
              <a:rPr lang="en-IN" dirty="0"/>
              <a:t> </a:t>
            </a:r>
          </a:p>
          <a:p>
            <a:endParaRPr lang="en-IN" dirty="0"/>
          </a:p>
        </p:txBody>
      </p:sp>
      <p:graphicFrame>
        <p:nvGraphicFramePr>
          <p:cNvPr id="4" name="Table 3">
            <a:extLst>
              <a:ext uri="{FF2B5EF4-FFF2-40B4-BE49-F238E27FC236}">
                <a16:creationId xmlns:a16="http://schemas.microsoft.com/office/drawing/2014/main" id="{31AD668A-2D29-8136-8B37-D6535F417FE7}"/>
              </a:ext>
            </a:extLst>
          </p:cNvPr>
          <p:cNvGraphicFramePr>
            <a:graphicFrameLocks noGrp="1"/>
          </p:cNvGraphicFramePr>
          <p:nvPr>
            <p:extLst>
              <p:ext uri="{D42A27DB-BD31-4B8C-83A1-F6EECF244321}">
                <p14:modId xmlns:p14="http://schemas.microsoft.com/office/powerpoint/2010/main" val="3663250225"/>
              </p:ext>
            </p:extLst>
          </p:nvPr>
        </p:nvGraphicFramePr>
        <p:xfrm>
          <a:off x="2032000" y="700002"/>
          <a:ext cx="8128000" cy="10363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199214756"/>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4400" dirty="0">
                          <a:latin typeface="Arial Black" panose="020B0A04020102020204" pitchFamily="34" charset="0"/>
                        </a:rPr>
                        <a:t>INTRODUCTION</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25009"/>
                  </a:ext>
                </a:extLst>
              </a:tr>
            </a:tbl>
          </a:graphicData>
        </a:graphic>
      </p:graphicFrame>
    </p:spTree>
    <p:extLst>
      <p:ext uri="{BB962C8B-B14F-4D97-AF65-F5344CB8AC3E}">
        <p14:creationId xmlns:p14="http://schemas.microsoft.com/office/powerpoint/2010/main" val="73796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85636-878C-3B44-E475-2A2CD39BFE6B}"/>
              </a:ext>
            </a:extLst>
          </p:cNvPr>
          <p:cNvSpPr txBox="1"/>
          <p:nvPr/>
        </p:nvSpPr>
        <p:spPr>
          <a:xfrm>
            <a:off x="1904181" y="1612204"/>
            <a:ext cx="9422580" cy="5293757"/>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Arial Rounded MT Bold" panose="020F0704030504030204" pitchFamily="34" charset="0"/>
              </a:rPr>
              <a:t> The User is asked to enter the name of the city.</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 User then clicks on Search which further calls the OpenWeatherMap API.</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 Weather conditions of place which include Temperature, Humidity, Wind Speed are displayed.</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If user wishes to search weather for other cities he can re-enter the city name in search bar and press enter.</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If user wishes to exit, he can simply close the application.</a:t>
            </a:r>
          </a:p>
          <a:p>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In this system don't need to setup weather station in each city on each country to get weather information. We can get those information including Temperature, Humidity etc. by using Weather API.</a:t>
            </a:r>
          </a:p>
          <a:p>
            <a:endParaRPr lang="en-IN" dirty="0"/>
          </a:p>
        </p:txBody>
      </p:sp>
      <p:graphicFrame>
        <p:nvGraphicFramePr>
          <p:cNvPr id="4" name="Table 3">
            <a:extLst>
              <a:ext uri="{FF2B5EF4-FFF2-40B4-BE49-F238E27FC236}">
                <a16:creationId xmlns:a16="http://schemas.microsoft.com/office/drawing/2014/main" id="{90D10E40-C32C-9B0E-AB5E-B928821C1A9B}"/>
              </a:ext>
            </a:extLst>
          </p:cNvPr>
          <p:cNvGraphicFramePr>
            <a:graphicFrameLocks noGrp="1"/>
          </p:cNvGraphicFramePr>
          <p:nvPr>
            <p:extLst>
              <p:ext uri="{D42A27DB-BD31-4B8C-83A1-F6EECF244321}">
                <p14:modId xmlns:p14="http://schemas.microsoft.com/office/powerpoint/2010/main" val="125712544"/>
              </p:ext>
            </p:extLst>
          </p:nvPr>
        </p:nvGraphicFramePr>
        <p:xfrm>
          <a:off x="1904181" y="259816"/>
          <a:ext cx="8128000" cy="8534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426161767"/>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200" dirty="0">
                          <a:latin typeface="Arial Black" panose="020B0A04020102020204" pitchFamily="34" charset="0"/>
                        </a:rPr>
                        <a:t>WORKING OF THE PROJECT</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9149936"/>
                  </a:ext>
                </a:extLst>
              </a:tr>
            </a:tbl>
          </a:graphicData>
        </a:graphic>
      </p:graphicFrame>
    </p:spTree>
    <p:extLst>
      <p:ext uri="{BB962C8B-B14F-4D97-AF65-F5344CB8AC3E}">
        <p14:creationId xmlns:p14="http://schemas.microsoft.com/office/powerpoint/2010/main" val="43590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068247-2B85-F1AA-0C8C-6BD37117911C}"/>
              </a:ext>
            </a:extLst>
          </p:cNvPr>
          <p:cNvGraphicFramePr>
            <a:graphicFrameLocks noGrp="1"/>
          </p:cNvGraphicFramePr>
          <p:nvPr>
            <p:extLst>
              <p:ext uri="{D42A27DB-BD31-4B8C-83A1-F6EECF244321}">
                <p14:modId xmlns:p14="http://schemas.microsoft.com/office/powerpoint/2010/main" val="2797297666"/>
              </p:ext>
            </p:extLst>
          </p:nvPr>
        </p:nvGraphicFramePr>
        <p:xfrm>
          <a:off x="2032000" y="365704"/>
          <a:ext cx="8128000" cy="45720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708306576"/>
                    </a:ext>
                  </a:extLst>
                </a:gridCol>
              </a:tblGrid>
              <a:tr h="370840">
                <a:tc>
                  <a:txBody>
                    <a:bodyPr/>
                    <a:lstStyle/>
                    <a:p>
                      <a:pPr algn="ctr"/>
                      <a:r>
                        <a:rPr lang="en-IN" sz="2400" dirty="0">
                          <a:latin typeface="Arial Black" panose="020B0A04020102020204" pitchFamily="34" charset="0"/>
                        </a:rPr>
                        <a:t>WORKING OF 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200395"/>
                  </a:ext>
                </a:extLst>
              </a:tr>
            </a:tbl>
          </a:graphicData>
        </a:graphic>
      </p:graphicFrame>
      <p:pic>
        <p:nvPicPr>
          <p:cNvPr id="4" name="Picture 3">
            <a:extLst>
              <a:ext uri="{FF2B5EF4-FFF2-40B4-BE49-F238E27FC236}">
                <a16:creationId xmlns:a16="http://schemas.microsoft.com/office/drawing/2014/main" id="{5CC43C2F-6A1D-FCDE-A63F-13E6DF15B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87" y="1346049"/>
            <a:ext cx="10031225" cy="704948"/>
          </a:xfrm>
          <a:prstGeom prst="rect">
            <a:avLst/>
          </a:prstGeom>
        </p:spPr>
      </p:pic>
      <p:sp>
        <p:nvSpPr>
          <p:cNvPr id="5" name="TextBox 4">
            <a:extLst>
              <a:ext uri="{FF2B5EF4-FFF2-40B4-BE49-F238E27FC236}">
                <a16:creationId xmlns:a16="http://schemas.microsoft.com/office/drawing/2014/main" id="{8BEDBE1B-A8AB-7810-71F5-9EA40816963E}"/>
              </a:ext>
            </a:extLst>
          </p:cNvPr>
          <p:cNvSpPr txBox="1"/>
          <p:nvPr/>
        </p:nvSpPr>
        <p:spPr>
          <a:xfrm>
            <a:off x="481781" y="1388807"/>
            <a:ext cx="471948"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6ED04429-D8D0-8159-80AC-20861122C4B7}"/>
              </a:ext>
            </a:extLst>
          </p:cNvPr>
          <p:cNvSpPr txBox="1"/>
          <p:nvPr/>
        </p:nvSpPr>
        <p:spPr>
          <a:xfrm>
            <a:off x="953729" y="2250976"/>
            <a:ext cx="9812594" cy="646331"/>
          </a:xfrm>
          <a:prstGeom prst="rect">
            <a:avLst/>
          </a:prstGeom>
          <a:noFill/>
        </p:spPr>
        <p:txBody>
          <a:bodyPr wrap="square">
            <a:spAutoFit/>
          </a:bodyPr>
          <a:lstStyle/>
          <a:p>
            <a:r>
              <a:rPr lang="en-US" b="0" i="0" dirty="0">
                <a:solidFill>
                  <a:srgbClr val="D1D5DB"/>
                </a:solidFill>
                <a:effectLst/>
                <a:latin typeface="Arial Rounded MT Bold" panose="020F0704030504030204" pitchFamily="34" charset="0"/>
              </a:rPr>
              <a:t>These constants store the API key for OpenWeatherMap and the base URL for making API requests.</a:t>
            </a:r>
            <a:endParaRPr lang="en-IN" dirty="0">
              <a:latin typeface="Arial Rounded MT Bold" panose="020F0704030504030204" pitchFamily="34" charset="0"/>
            </a:endParaRPr>
          </a:p>
        </p:txBody>
      </p:sp>
      <p:sp>
        <p:nvSpPr>
          <p:cNvPr id="8" name="TextBox 7">
            <a:extLst>
              <a:ext uri="{FF2B5EF4-FFF2-40B4-BE49-F238E27FC236}">
                <a16:creationId xmlns:a16="http://schemas.microsoft.com/office/drawing/2014/main" id="{C32377B2-9C63-39BA-78D8-2F3CEE57EDCD}"/>
              </a:ext>
            </a:extLst>
          </p:cNvPr>
          <p:cNvSpPr txBox="1"/>
          <p:nvPr/>
        </p:nvSpPr>
        <p:spPr>
          <a:xfrm>
            <a:off x="481782" y="3429000"/>
            <a:ext cx="471948" cy="369332"/>
          </a:xfrm>
          <a:prstGeom prst="rect">
            <a:avLst/>
          </a:prstGeom>
          <a:noFill/>
        </p:spPr>
        <p:txBody>
          <a:bodyPr wrap="square" rtlCol="0">
            <a:spAutoFit/>
          </a:bodyPr>
          <a:lstStyle/>
          <a:p>
            <a:r>
              <a:rPr lang="en-IN" dirty="0"/>
              <a:t>2.</a:t>
            </a:r>
          </a:p>
        </p:txBody>
      </p:sp>
      <p:pic>
        <p:nvPicPr>
          <p:cNvPr id="10" name="Picture 9">
            <a:extLst>
              <a:ext uri="{FF2B5EF4-FFF2-40B4-BE49-F238E27FC236}">
                <a16:creationId xmlns:a16="http://schemas.microsoft.com/office/drawing/2014/main" id="{96732DA6-3AC3-E9BD-D6BB-CEF47F774E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387" y="3447062"/>
            <a:ext cx="9869277" cy="1133633"/>
          </a:xfrm>
          <a:prstGeom prst="rect">
            <a:avLst/>
          </a:prstGeom>
        </p:spPr>
      </p:pic>
      <p:sp>
        <p:nvSpPr>
          <p:cNvPr id="11" name="Rectangle 1">
            <a:extLst>
              <a:ext uri="{FF2B5EF4-FFF2-40B4-BE49-F238E27FC236}">
                <a16:creationId xmlns:a16="http://schemas.microsoft.com/office/drawing/2014/main" id="{3F1A6F75-4005-D379-44C5-A4BD3F484808}"/>
              </a:ext>
            </a:extLst>
          </p:cNvPr>
          <p:cNvSpPr>
            <a:spLocks noChangeArrowheads="1"/>
          </p:cNvSpPr>
          <p:nvPr/>
        </p:nvSpPr>
        <p:spPr bwMode="auto">
          <a:xfrm>
            <a:off x="1080386" y="5050286"/>
            <a:ext cx="9869277" cy="92333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D1D5DB"/>
                </a:solidFill>
                <a:effectLst/>
                <a:latin typeface="Arial Rounded MT Bold" panose="020F0704030504030204" pitchFamily="34" charset="0"/>
              </a:rPr>
              <a:t>These variables store references to HTML elements. </a:t>
            </a:r>
            <a:r>
              <a:rPr kumimoji="0" lang="en-US" altLang="en-US" i="0" u="none" strike="noStrike" cap="none" normalizeH="0" baseline="0" dirty="0">
                <a:ln>
                  <a:noFill/>
                </a:ln>
                <a:solidFill>
                  <a:schemeClr val="tx1"/>
                </a:solidFill>
                <a:effectLst/>
                <a:latin typeface="Arial Rounded MT Bold" panose="020F0704030504030204" pitchFamily="34" charset="0"/>
              </a:rPr>
              <a:t>searchBox</a:t>
            </a:r>
            <a:r>
              <a:rPr kumimoji="0" lang="en-US" altLang="en-US" i="0" u="none" strike="noStrike" cap="none" normalizeH="0" baseline="0" dirty="0">
                <a:ln>
                  <a:noFill/>
                </a:ln>
                <a:solidFill>
                  <a:srgbClr val="D1D5DB"/>
                </a:solidFill>
                <a:effectLst/>
                <a:latin typeface="Arial Rounded MT Bold" panose="020F0704030504030204" pitchFamily="34" charset="0"/>
              </a:rPr>
              <a:t> represents the input field where the user can type the city name, </a:t>
            </a:r>
            <a:r>
              <a:rPr kumimoji="0" lang="en-US" altLang="en-US" i="0" u="none" strike="noStrike" cap="none" normalizeH="0" baseline="0" dirty="0">
                <a:ln>
                  <a:noFill/>
                </a:ln>
                <a:solidFill>
                  <a:schemeClr val="tx1"/>
                </a:solidFill>
                <a:effectLst/>
                <a:latin typeface="Arial Rounded MT Bold" panose="020F0704030504030204" pitchFamily="34" charset="0"/>
              </a:rPr>
              <a:t>searchBtn</a:t>
            </a:r>
            <a:r>
              <a:rPr kumimoji="0" lang="en-US" altLang="en-US" i="0" u="none" strike="noStrike" cap="none" normalizeH="0" baseline="0" dirty="0">
                <a:ln>
                  <a:noFill/>
                </a:ln>
                <a:solidFill>
                  <a:srgbClr val="D1D5DB"/>
                </a:solidFill>
                <a:effectLst/>
                <a:latin typeface="Arial Rounded MT Bold" panose="020F0704030504030204" pitchFamily="34" charset="0"/>
              </a:rPr>
              <a:t> is the button to initiate the search, and </a:t>
            </a:r>
            <a:r>
              <a:rPr kumimoji="0" lang="en-US" altLang="en-US" i="0" u="none" strike="noStrike" cap="none" normalizeH="0" baseline="0" dirty="0">
                <a:ln>
                  <a:noFill/>
                </a:ln>
                <a:solidFill>
                  <a:schemeClr val="tx1"/>
                </a:solidFill>
                <a:effectLst/>
                <a:latin typeface="Arial Rounded MT Bold" panose="020F0704030504030204" pitchFamily="34" charset="0"/>
              </a:rPr>
              <a:t>weatherIcon</a:t>
            </a:r>
            <a:r>
              <a:rPr kumimoji="0" lang="en-US" altLang="en-US" i="0" u="none" strike="noStrike" cap="none" normalizeH="0" baseline="0" dirty="0">
                <a:ln>
                  <a:noFill/>
                </a:ln>
                <a:solidFill>
                  <a:srgbClr val="D1D5DB"/>
                </a:solidFill>
                <a:effectLst/>
                <a:latin typeface="Arial Rounded MT Bold" panose="020F0704030504030204" pitchFamily="34" charset="0"/>
              </a:rPr>
              <a:t> is an image element to display the weather icon.</a:t>
            </a:r>
            <a:r>
              <a:rPr kumimoji="0" lang="en-US" altLang="en-US" sz="1050" i="0" u="none" strike="noStrike" cap="none" normalizeH="0" baseline="0" dirty="0">
                <a:ln>
                  <a:noFill/>
                </a:ln>
                <a:solidFill>
                  <a:schemeClr val="tx1"/>
                </a:solidFill>
                <a:effectLst/>
                <a:latin typeface="Arial Rounded MT Bold" panose="020F0704030504030204" pitchFamily="34" charset="0"/>
              </a:rPr>
              <a:t> </a:t>
            </a:r>
            <a:endParaRPr kumimoji="0" lang="en-US" altLang="en-US" sz="2800" i="0" u="none" strike="noStrike" cap="none" normalizeH="0" baseline="0" dirty="0">
              <a:ln>
                <a:no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02400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E32F91-FB4F-97A5-0C7A-0BC1D8ED9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86" y="117987"/>
            <a:ext cx="9419677" cy="5751871"/>
          </a:xfrm>
          <a:prstGeom prst="rect">
            <a:avLst/>
          </a:prstGeom>
        </p:spPr>
      </p:pic>
      <p:sp>
        <p:nvSpPr>
          <p:cNvPr id="4" name="TextBox 3">
            <a:extLst>
              <a:ext uri="{FF2B5EF4-FFF2-40B4-BE49-F238E27FC236}">
                <a16:creationId xmlns:a16="http://schemas.microsoft.com/office/drawing/2014/main" id="{56480BB7-B517-EE96-BC43-FC298FE8C1B3}"/>
              </a:ext>
            </a:extLst>
          </p:cNvPr>
          <p:cNvSpPr txBox="1"/>
          <p:nvPr/>
        </p:nvSpPr>
        <p:spPr>
          <a:xfrm>
            <a:off x="255639" y="117987"/>
            <a:ext cx="481780"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87351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C2CF54-41E1-8D7F-B518-2A7ED55AE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508" y="265817"/>
            <a:ext cx="10431331" cy="3848637"/>
          </a:xfrm>
          <a:prstGeom prst="rect">
            <a:avLst/>
          </a:prstGeom>
        </p:spPr>
      </p:pic>
      <p:sp>
        <p:nvSpPr>
          <p:cNvPr id="4" name="Rectangle 1">
            <a:extLst>
              <a:ext uri="{FF2B5EF4-FFF2-40B4-BE49-F238E27FC236}">
                <a16:creationId xmlns:a16="http://schemas.microsoft.com/office/drawing/2014/main" id="{0818F5F2-8069-5730-63FF-B4125C835674}"/>
              </a:ext>
            </a:extLst>
          </p:cNvPr>
          <p:cNvSpPr>
            <a:spLocks noChangeArrowheads="1"/>
          </p:cNvSpPr>
          <p:nvPr/>
        </p:nvSpPr>
        <p:spPr bwMode="auto">
          <a:xfrm>
            <a:off x="811508" y="4479806"/>
            <a:ext cx="10318608" cy="1631216"/>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1D5DB"/>
                </a:solidFill>
                <a:effectLst/>
                <a:latin typeface="Arial Rounded MT Bold" panose="020F0704030504030204" pitchFamily="34" charset="0"/>
              </a:rPr>
              <a:t>This function is declared as </a:t>
            </a:r>
            <a:r>
              <a:rPr kumimoji="0" lang="en-US" altLang="en-US" sz="2000" b="1" i="0" u="none" strike="noStrike" cap="none" normalizeH="0" baseline="0" dirty="0">
                <a:ln>
                  <a:noFill/>
                </a:ln>
                <a:solidFill>
                  <a:schemeClr val="tx1"/>
                </a:solidFill>
                <a:effectLst/>
                <a:latin typeface="Arial Rounded MT Bold" panose="020F0704030504030204" pitchFamily="34" charset="0"/>
              </a:rPr>
              <a:t>async</a:t>
            </a:r>
            <a:r>
              <a:rPr kumimoji="0" lang="en-US" altLang="en-US" sz="2000" b="0" i="0" u="none" strike="noStrike" cap="none" normalizeH="0" baseline="0" dirty="0">
                <a:ln>
                  <a:noFill/>
                </a:ln>
                <a:solidFill>
                  <a:srgbClr val="D1D5DB"/>
                </a:solidFill>
                <a:effectLst/>
                <a:latin typeface="Arial Rounded MT Bold" panose="020F0704030504030204" pitchFamily="34" charset="0"/>
              </a:rPr>
              <a:t> to handle asynchronous operations like fetching data from the API. It takes a city name as a parameter, constructs the API URL, and makes a request to OpenWeatherMap. If the city is not found (404 status), it displays an error message; otherwise, it extracts and displays relevant weather information on the webpage.</a:t>
            </a:r>
            <a:r>
              <a:rPr kumimoji="0" lang="en-US" altLang="en-US" sz="1100" b="0" i="0" u="none" strike="noStrike" cap="none" normalizeH="0" baseline="0" dirty="0">
                <a:ln>
                  <a:noFill/>
                </a:ln>
                <a:solidFill>
                  <a:schemeClr val="tx1"/>
                </a:solidFill>
                <a:effectLst/>
                <a:latin typeface="Arial Rounded MT Bold" panose="020F0704030504030204" pitchFamily="34" charset="0"/>
              </a:rPr>
              <a:t> </a:t>
            </a:r>
            <a:endParaRPr kumimoji="0" lang="en-US" altLang="en-US" sz="3200" b="0" i="0" u="none" strike="noStrike" cap="none" normalizeH="0" baseline="0" dirty="0">
              <a:ln>
                <a:no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71594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9056D1-904D-C178-956B-5CC268D02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91" y="583547"/>
            <a:ext cx="9764488" cy="1286054"/>
          </a:xfrm>
          <a:prstGeom prst="rect">
            <a:avLst/>
          </a:prstGeom>
        </p:spPr>
      </p:pic>
      <p:sp>
        <p:nvSpPr>
          <p:cNvPr id="4" name="TextBox 3">
            <a:extLst>
              <a:ext uri="{FF2B5EF4-FFF2-40B4-BE49-F238E27FC236}">
                <a16:creationId xmlns:a16="http://schemas.microsoft.com/office/drawing/2014/main" id="{963FCEC3-B945-6B31-3A97-A5E14B83ED64}"/>
              </a:ext>
            </a:extLst>
          </p:cNvPr>
          <p:cNvSpPr txBox="1"/>
          <p:nvPr/>
        </p:nvSpPr>
        <p:spPr>
          <a:xfrm>
            <a:off x="265470" y="587477"/>
            <a:ext cx="432619" cy="369332"/>
          </a:xfrm>
          <a:prstGeom prst="rect">
            <a:avLst/>
          </a:prstGeom>
          <a:noFill/>
        </p:spPr>
        <p:txBody>
          <a:bodyPr wrap="square" rtlCol="0">
            <a:spAutoFit/>
          </a:bodyPr>
          <a:lstStyle/>
          <a:p>
            <a:r>
              <a:rPr lang="en-IN" dirty="0"/>
              <a:t>4.</a:t>
            </a:r>
          </a:p>
        </p:txBody>
      </p:sp>
      <p:sp>
        <p:nvSpPr>
          <p:cNvPr id="5" name="Rectangle 1">
            <a:extLst>
              <a:ext uri="{FF2B5EF4-FFF2-40B4-BE49-F238E27FC236}">
                <a16:creationId xmlns:a16="http://schemas.microsoft.com/office/drawing/2014/main" id="{CE1EE5B8-1B4E-B354-2787-F4BCC43C7D29}"/>
              </a:ext>
            </a:extLst>
          </p:cNvPr>
          <p:cNvSpPr>
            <a:spLocks noChangeArrowheads="1"/>
          </p:cNvSpPr>
          <p:nvPr/>
        </p:nvSpPr>
        <p:spPr bwMode="auto">
          <a:xfrm>
            <a:off x="889291" y="2413337"/>
            <a:ext cx="9857367" cy="101566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1D5DB"/>
                </a:solidFill>
                <a:effectLst/>
                <a:latin typeface="Arial Rounded MT Bold" panose="020F0704030504030204" pitchFamily="34" charset="0"/>
              </a:rPr>
              <a:t>This event listener is a</a:t>
            </a:r>
            <a:r>
              <a:rPr kumimoji="0" lang="en-US" altLang="en-US" sz="2000" b="0" u="none" strike="noStrike" cap="none" normalizeH="0" baseline="0" dirty="0">
                <a:ln>
                  <a:noFill/>
                </a:ln>
                <a:solidFill>
                  <a:srgbClr val="D1D5DB"/>
                </a:solidFill>
                <a:effectLst/>
                <a:latin typeface="Arial Rounded MT Bold" panose="020F0704030504030204" pitchFamily="34" charset="0"/>
              </a:rPr>
              <a:t>tta</a:t>
            </a:r>
            <a:r>
              <a:rPr kumimoji="0" lang="en-US" altLang="en-US" sz="2000" b="0" i="0" u="none" strike="noStrike" cap="none" normalizeH="0" baseline="0" dirty="0">
                <a:ln>
                  <a:noFill/>
                </a:ln>
                <a:solidFill>
                  <a:srgbClr val="D1D5DB"/>
                </a:solidFill>
                <a:effectLst/>
                <a:latin typeface="Arial Rounded MT Bold" panose="020F0704030504030204" pitchFamily="34" charset="0"/>
              </a:rPr>
              <a:t>ched to the search button. When the button is clicked, it calls the </a:t>
            </a:r>
            <a:r>
              <a:rPr kumimoji="0" lang="en-US" altLang="en-US" sz="2000" b="1" i="0" u="none" strike="noStrike" cap="none" normalizeH="0" baseline="0" dirty="0">
                <a:ln>
                  <a:noFill/>
                </a:ln>
                <a:solidFill>
                  <a:schemeClr val="tx1"/>
                </a:solidFill>
                <a:effectLst/>
                <a:latin typeface="Arial Rounded MT Bold" panose="020F0704030504030204" pitchFamily="34" charset="0"/>
              </a:rPr>
              <a:t>checkWeather</a:t>
            </a:r>
            <a:r>
              <a:rPr kumimoji="0" lang="en-US" altLang="en-US" sz="2000" b="0" i="0" u="none" strike="noStrike" cap="none" normalizeH="0" baseline="0" dirty="0">
                <a:ln>
                  <a:noFill/>
                </a:ln>
                <a:solidFill>
                  <a:srgbClr val="D1D5DB"/>
                </a:solidFill>
                <a:effectLst/>
                <a:latin typeface="Arial Rounded MT Bold" panose="020F0704030504030204" pitchFamily="34" charset="0"/>
              </a:rPr>
              <a:t> function with the value entered in the search input box.</a:t>
            </a:r>
            <a:r>
              <a:rPr kumimoji="0" lang="en-US" altLang="en-US" sz="2000" b="0" i="0" u="none" strike="noStrike" cap="none" normalizeH="0" baseline="0" dirty="0">
                <a:ln>
                  <a:noFill/>
                </a:ln>
                <a:solidFill>
                  <a:schemeClr val="tx1"/>
                </a:solidFill>
                <a:effectLst/>
                <a:latin typeface="Arial Rounded MT Bold" panose="020F0704030504030204" pitchFamily="34" charset="0"/>
              </a:rPr>
              <a:t> </a:t>
            </a:r>
          </a:p>
        </p:txBody>
      </p:sp>
    </p:spTree>
    <p:extLst>
      <p:ext uri="{BB962C8B-B14F-4D97-AF65-F5344CB8AC3E}">
        <p14:creationId xmlns:p14="http://schemas.microsoft.com/office/powerpoint/2010/main" val="394045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CC3EF2-1F33-5AB1-497B-FF90FA21F66D}"/>
              </a:ext>
            </a:extLst>
          </p:cNvPr>
          <p:cNvSpPr txBox="1"/>
          <p:nvPr/>
        </p:nvSpPr>
        <p:spPr>
          <a:xfrm>
            <a:off x="2032000" y="2223048"/>
            <a:ext cx="6096000" cy="3508653"/>
          </a:xfrm>
          <a:prstGeom prst="rect">
            <a:avLst/>
          </a:prstGeom>
          <a:noFill/>
        </p:spPr>
        <p:txBody>
          <a:bodyPr wrap="square">
            <a:spAutoFit/>
          </a:bodyPr>
          <a:lstStyle/>
          <a:p>
            <a:r>
              <a:rPr lang="en-IN" dirty="0"/>
              <a:t> </a:t>
            </a:r>
          </a:p>
          <a:p>
            <a:endParaRPr lang="en-IN" dirty="0"/>
          </a:p>
          <a:p>
            <a:endParaRPr lang="en-IN" sz="2400" dirty="0">
              <a:latin typeface="Arial Rounded MT Bold" panose="020F0704030504030204" pitchFamily="34" charset="0"/>
            </a:endParaRPr>
          </a:p>
          <a:p>
            <a:pPr marL="285750" indent="-285750">
              <a:buFont typeface="Arial" panose="020B0604020202020204" pitchFamily="34" charset="0"/>
              <a:buChar char="•"/>
            </a:pPr>
            <a:r>
              <a:rPr lang="en-IN" sz="2400" dirty="0">
                <a:latin typeface="Arial Rounded MT Bold" panose="020F0704030504030204" pitchFamily="34" charset="0"/>
              </a:rPr>
              <a:t>Programming Languages :</a:t>
            </a:r>
          </a:p>
          <a:p>
            <a:pPr lvl="1"/>
            <a:r>
              <a:rPr lang="en-IN" sz="2400" dirty="0">
                <a:latin typeface="Arial Rounded MT Bold" panose="020F0704030504030204" pitchFamily="34" charset="0"/>
              </a:rPr>
              <a:t>1. HTML</a:t>
            </a:r>
          </a:p>
          <a:p>
            <a:pPr lvl="1"/>
            <a:r>
              <a:rPr lang="en-IN" sz="2400" dirty="0">
                <a:latin typeface="Arial Rounded MT Bold" panose="020F0704030504030204" pitchFamily="34" charset="0"/>
              </a:rPr>
              <a:t>2. CSS</a:t>
            </a:r>
          </a:p>
          <a:p>
            <a:pPr lvl="1"/>
            <a:r>
              <a:rPr lang="en-IN" sz="2400" dirty="0">
                <a:latin typeface="Arial Rounded MT Bold" panose="020F0704030504030204" pitchFamily="34" charset="0"/>
              </a:rPr>
              <a:t>3. JavaScript</a:t>
            </a:r>
          </a:p>
          <a:p>
            <a:endParaRPr lang="en-IN" sz="2400" dirty="0">
              <a:latin typeface="Arial Rounded MT Bold" panose="020F0704030504030204" pitchFamily="34" charset="0"/>
            </a:endParaRPr>
          </a:p>
          <a:p>
            <a:pPr marL="285750" indent="-285750">
              <a:buFont typeface="Arial" panose="020B0604020202020204" pitchFamily="34" charset="0"/>
              <a:buChar char="•"/>
            </a:pPr>
            <a:r>
              <a:rPr lang="en-IN" sz="2400" dirty="0">
                <a:latin typeface="Arial Rounded MT Bold" panose="020F0704030504030204" pitchFamily="34" charset="0"/>
              </a:rPr>
              <a:t>API: OpenWeatherMap API</a:t>
            </a:r>
          </a:p>
          <a:p>
            <a:endParaRPr lang="en-IN" dirty="0"/>
          </a:p>
        </p:txBody>
      </p:sp>
      <p:graphicFrame>
        <p:nvGraphicFramePr>
          <p:cNvPr id="4" name="Table 3">
            <a:extLst>
              <a:ext uri="{FF2B5EF4-FFF2-40B4-BE49-F238E27FC236}">
                <a16:creationId xmlns:a16="http://schemas.microsoft.com/office/drawing/2014/main" id="{3F922534-EB8E-E954-D77A-6C7E220B0AC9}"/>
              </a:ext>
            </a:extLst>
          </p:cNvPr>
          <p:cNvGraphicFramePr>
            <a:graphicFrameLocks noGrp="1"/>
          </p:cNvGraphicFramePr>
          <p:nvPr>
            <p:extLst>
              <p:ext uri="{D42A27DB-BD31-4B8C-83A1-F6EECF244321}">
                <p14:modId xmlns:p14="http://schemas.microsoft.com/office/powerpoint/2010/main" val="2955915835"/>
              </p:ext>
            </p:extLst>
          </p:nvPr>
        </p:nvGraphicFramePr>
        <p:xfrm>
          <a:off x="2032000" y="719666"/>
          <a:ext cx="8128000" cy="9753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93118428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dirty="0">
                          <a:latin typeface="Arial Black" panose="020B0A04020102020204" pitchFamily="34" charset="0"/>
                        </a:rPr>
                        <a:t>TECHNOLOGY USED</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22255"/>
                  </a:ext>
                </a:extLst>
              </a:tr>
            </a:tbl>
          </a:graphicData>
        </a:graphic>
      </p:graphicFrame>
    </p:spTree>
    <p:extLst>
      <p:ext uri="{BB962C8B-B14F-4D97-AF65-F5344CB8AC3E}">
        <p14:creationId xmlns:p14="http://schemas.microsoft.com/office/powerpoint/2010/main" val="15032952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XML" val="1147619528"/>
  <p:tag name="PPT/SLIDES/SLIDE2.XML" val="1492088251"/>
  <p:tag name="PPT/SLIDES/SLIDE3.XML" val="1091855430"/>
  <p:tag name="PPT/SLIDES/SLIDE4.XML" val="2257945555"/>
  <p:tag name="PPT/SLIDES/SLIDE5.XML" val="1195915316"/>
  <p:tag name="PPT/SLIDES/SLIDE6.XML" val="3650589305"/>
  <p:tag name="PPT/SLIDES/SLIDE7.XML" val="3413389844"/>
  <p:tag name="PPT/SLIDES/SLIDE8.XML" val="3417351679"/>
  <p:tag name="PPT/SLIDES/SLIDE9.XML" val="648040350"/>
  <p:tag name="PPT/SLIDES/SLIDE10.XML" val="2098985180"/>
  <p:tag name="PPT/SLIDES/SLIDE11.XML" val="4094021442"/>
  <p:tag name="PPT/SLIDES/SLIDE12.XML" val="1273260618"/>
  <p:tag name="PPT/SLIDES/SLIDE13.XML" val="1627471114"/>
  <p:tag name="PPT/SLIDEMASTERS/SLIDEMASTER1.XML" val="60477967"/>
  <p:tag name="PPT/SLIDELAYOUTS/SLIDELAYOUT1.XML" val="3054744434"/>
  <p:tag name="PPT/SLIDELAYOUTS/SLIDELAYOUT2.XML" val="2816161234"/>
  <p:tag name="PPT/SLIDELAYOUTS/SLIDELAYOUT3.XML" val="3169241473"/>
  <p:tag name="PPT/SLIDELAYOUTS/SLIDELAYOUT4.XML" val="1821901091"/>
  <p:tag name="PPT/SLIDELAYOUTS/SLIDELAYOUT5.XML" val="354694705"/>
  <p:tag name="PPT/SLIDELAYOUTS/SLIDELAYOUT6.XML" val="3696001831"/>
  <p:tag name="PPT/SLIDELAYOUTS/SLIDELAYOUT7.XML" val="4211358620"/>
  <p:tag name="PPT/SLIDELAYOUTS/SLIDELAYOUT8.XML" val="3582790447"/>
  <p:tag name="PPT/SLIDELAYOUTS/SLIDELAYOUT9.XML" val="513184532"/>
  <p:tag name="PPT/SLIDELAYOUTS/SLIDELAYOUT10.XML" val="2061246647"/>
  <p:tag name="PPT/SLIDELAYOUTS/SLIDELAYOUT11.XML" val="3999590965"/>
  <p:tag name="PPT/SLIDELAYOUTS/SLIDELAYOUT12.XML" val="1862605996"/>
  <p:tag name="PPT/SLIDELAYOUTS/SLIDELAYOUT13.XML" val="4121320214"/>
  <p:tag name="PPT/SLIDELAYOUTS/SLIDELAYOUT14.XML" val="2368966915"/>
  <p:tag name="PPT/SLIDELAYOUTS/SLIDELAYOUT15.XML" val="3906735461"/>
  <p:tag name="PPT/SLIDELAYOUTS/SLIDELAYOUT16.XML" val="1978535001"/>
  <p:tag name="PPT/SLIDELAYOUTS/SLIDELAYOUT17.XML" val="2999801212"/>
  <p:tag name="PPT/THEME/THEME1.XML" val="1246563183"/>
  <p:tag name="PPT/MEDIA/IMAGE1.JPEG" val="1658799467"/>
  <p:tag name="PPT/MEDIA/IMAGE2.PNG" val="1684348348"/>
  <p:tag name="PPT/MEDIA/IMAGE3.PNG" val="2324415098"/>
  <p:tag name="PPT/MEDIA/IMAGE5.PNG" val="89234649"/>
  <p:tag name="PPT/MEDIA/IMAGE9.PNG" val="1131269314"/>
  <p:tag name="PPT/MEDIA/IMAGE7.PNG" val="1898801950"/>
  <p:tag name="PPT/MEDIA/IMAGE6.PNG" val="1771364323"/>
  <p:tag name="PPT/MEDIA/IMAGE8.PNG" val="3900875266"/>
  <p:tag name="PPT/MEDIA/IMAGE4.PNG" val="2674051180"/>
  <p:tag name="PPT/MEDIA/IMAGE10.PNG" val="3875415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Arial Rounded MT Bold</vt:lpstr>
      <vt:lpstr>Berlin Sans FB Demi</vt:lpstr>
      <vt:lpstr>Calisto MT</vt:lpstr>
      <vt:lpstr>Lustria</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AMAN KALA</cp:lastModifiedBy>
  <cp:revision>1</cp:revision>
  <dcterms:modified xsi:type="dcterms:W3CDTF">2025-01-22T15:21:44Z</dcterms:modified>
</cp:coreProperties>
</file>