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30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73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26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18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27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53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68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63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0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8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6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3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3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38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7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3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28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02C6-432D-4EDB-9E1F-9B15317CB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8783" y="188476"/>
            <a:ext cx="12271513" cy="2421464"/>
          </a:xfrm>
        </p:spPr>
        <p:txBody>
          <a:bodyPr/>
          <a:lstStyle/>
          <a:p>
            <a:pPr algn="ctr"/>
            <a:r>
              <a:rPr lang="en-US" b="1" cap="none" dirty="0"/>
              <a:t>For relation between two table using ORM in Laravel 8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FC1DD-4205-439C-A01B-4E448C11F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381" y="2766391"/>
            <a:ext cx="7765776" cy="327696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600" b="1" cap="none" dirty="0"/>
              <a:t>Types are:</a:t>
            </a:r>
          </a:p>
          <a:p>
            <a:pPr marL="742950" indent="-742950" algn="l">
              <a:buAutoNum type="arabicPeriod"/>
            </a:pPr>
            <a:r>
              <a:rPr lang="en-US" sz="3600" b="1" cap="none" dirty="0"/>
              <a:t>one to one relationship</a:t>
            </a:r>
          </a:p>
          <a:p>
            <a:pPr marL="742950" indent="-742950" algn="l">
              <a:buAutoNum type="arabicPeriod"/>
            </a:pPr>
            <a:r>
              <a:rPr lang="en-US" sz="3600" b="1" cap="none" dirty="0"/>
              <a:t>Inverse One to one relationship</a:t>
            </a:r>
          </a:p>
          <a:p>
            <a:pPr marL="742950" indent="-742950" algn="l">
              <a:buAutoNum type="arabicPeriod"/>
            </a:pPr>
            <a:r>
              <a:rPr lang="en-US" sz="3600" b="1" cap="none" dirty="0"/>
              <a:t>One to many relationship</a:t>
            </a:r>
          </a:p>
          <a:p>
            <a:pPr marL="742950" indent="-742950" algn="l">
              <a:buAutoNum type="arabicPeriod"/>
            </a:pPr>
            <a:r>
              <a:rPr lang="en-US" sz="3600" b="1" cap="none" dirty="0"/>
              <a:t>Many to many relationship</a:t>
            </a:r>
          </a:p>
        </p:txBody>
      </p:sp>
    </p:spTree>
    <p:extLst>
      <p:ext uri="{BB962C8B-B14F-4D97-AF65-F5344CB8AC3E}">
        <p14:creationId xmlns:p14="http://schemas.microsoft.com/office/powerpoint/2010/main" val="320253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15FA-AD39-42A8-9CDA-6C0C78F9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827" y="313590"/>
            <a:ext cx="10131427" cy="1468800"/>
          </a:xfrm>
        </p:spPr>
        <p:txBody>
          <a:bodyPr>
            <a:normAutofit/>
          </a:bodyPr>
          <a:lstStyle/>
          <a:p>
            <a:r>
              <a:rPr lang="en-US" sz="6000" b="1" cap="none" dirty="0"/>
              <a:t>3</a:t>
            </a:r>
            <a:r>
              <a:rPr lang="en-US" sz="6000" b="1" cap="none" baseline="30000" dirty="0"/>
              <a:t>rd</a:t>
            </a:r>
            <a:r>
              <a:rPr lang="en-US" sz="6000" b="1" cap="none" dirty="0"/>
              <a:t> in view page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78BB3-28A7-4476-A6D3-AA7903BD2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782390"/>
            <a:ext cx="10131428" cy="4525645"/>
          </a:xfrm>
        </p:spPr>
        <p:txBody>
          <a:bodyPr>
            <a:normAutofit/>
          </a:bodyPr>
          <a:lstStyle/>
          <a:p>
            <a:r>
              <a:rPr lang="en-US" sz="2800" b="1" cap="none" dirty="0"/>
              <a:t>1</a:t>
            </a:r>
            <a:r>
              <a:rPr lang="en-US" sz="2800" b="1" cap="none" baseline="30000" dirty="0"/>
              <a:t>st</a:t>
            </a:r>
            <a:r>
              <a:rPr lang="en-US" sz="2800" b="1" cap="none" dirty="0"/>
              <a:t> define route :</a:t>
            </a:r>
          </a:p>
          <a:p>
            <a:r>
              <a:rPr lang="en-US" sz="2800" b="1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Route::get('/</a:t>
            </a:r>
            <a:r>
              <a:rPr lang="en-US" sz="2800" b="1" cap="none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orm_rel</a:t>
            </a:r>
            <a:r>
              <a:rPr lang="en-US" sz="2800" b="1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_', [</a:t>
            </a:r>
            <a:r>
              <a:rPr lang="en-US" sz="2800" b="1" cap="none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dbpost</a:t>
            </a:r>
            <a:r>
              <a:rPr lang="en-US" sz="2800" b="1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::class,'orm_view2'])-&gt;name('</a:t>
            </a:r>
            <a:r>
              <a:rPr lang="en-US" sz="2800" b="1" cap="none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orm</a:t>
            </a:r>
            <a:r>
              <a:rPr lang="en-US" sz="2800" b="1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’);</a:t>
            </a:r>
          </a:p>
          <a:p>
            <a:r>
              <a:rPr lang="en-US" sz="2800" b="1" cap="none" dirty="0"/>
              <a:t>2</a:t>
            </a:r>
            <a:r>
              <a:rPr lang="en-US" sz="2800" b="1" cap="none" baseline="30000" dirty="0"/>
              <a:t>nd</a:t>
            </a:r>
            <a:r>
              <a:rPr lang="en-US" sz="2800" b="1" cap="none" dirty="0"/>
              <a:t> can add as link in navbar :</a:t>
            </a:r>
          </a:p>
          <a:p>
            <a:r>
              <a:rPr lang="it-IT" sz="2800" b="1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&lt;li class="nav-item"&gt;</a:t>
            </a:r>
          </a:p>
          <a:p>
            <a:r>
              <a:rPr lang="it-IT" sz="2800" b="1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&lt;a href="{{route('orm')}}"&gt;ORM 2&lt;/a&gt;</a:t>
            </a:r>
          </a:p>
          <a:p>
            <a:r>
              <a:rPr lang="it-IT" sz="2800" b="1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&lt;/li&gt;</a:t>
            </a:r>
            <a:endParaRPr lang="en-US" sz="2800" b="1" cap="none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9C66EE-7F82-446F-AE1C-49D97349506D}"/>
              </a:ext>
            </a:extLst>
          </p:cNvPr>
          <p:cNvCxnSpPr/>
          <p:nvPr/>
        </p:nvCxnSpPr>
        <p:spPr>
          <a:xfrm flipV="1">
            <a:off x="4121426" y="2796209"/>
            <a:ext cx="5804452" cy="133846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388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8A6DE-B90A-47E5-AF08-A9414ED7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3" y="101555"/>
            <a:ext cx="10131427" cy="669207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4</a:t>
            </a:r>
            <a:r>
              <a:rPr lang="en-US" sz="4800" b="1" baseline="30000" dirty="0"/>
              <a:t>th</a:t>
            </a:r>
            <a:r>
              <a:rPr lang="en-US" sz="4800" b="1" dirty="0"/>
              <a:t> Open view page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6C9B7-7A53-4FAC-B88C-C439BE92A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565" y="770762"/>
            <a:ext cx="11237844" cy="5985683"/>
          </a:xfrm>
        </p:spPr>
        <p:txBody>
          <a:bodyPr>
            <a:normAutofit fontScale="55000" lnSpcReduction="20000"/>
          </a:bodyPr>
          <a:lstStyle/>
          <a:p>
            <a:r>
              <a:rPr lang="en-US" sz="5100" b="1" cap="none" dirty="0"/>
              <a:t>Add two foreach loop </a:t>
            </a:r>
            <a:r>
              <a:rPr lang="en-US" sz="5100" b="1" cap="none" dirty="0" err="1"/>
              <a:t>lik</a:t>
            </a:r>
            <a:r>
              <a:rPr lang="en-US" sz="5100" b="1" cap="none" dirty="0"/>
              <a:t> </a:t>
            </a:r>
            <a:r>
              <a:rPr lang="en-US" sz="5100" b="1" cap="none" dirty="0" err="1"/>
              <a:t>ethis</a:t>
            </a:r>
            <a:r>
              <a:rPr lang="en-US" sz="5100" b="1" cap="none" dirty="0"/>
              <a:t> </a:t>
            </a:r>
          </a:p>
          <a:p>
            <a:r>
              <a:rPr lang="en-US" sz="4800" b="1" cap="none" dirty="0"/>
              <a:t>@foreach( $</a:t>
            </a:r>
            <a:r>
              <a:rPr lang="en-US" sz="4800" b="1" cap="none" dirty="0" err="1"/>
              <a:t>orm_get</a:t>
            </a:r>
            <a:r>
              <a:rPr lang="en-US" sz="4800" b="1" cap="none" dirty="0"/>
              <a:t>_ as $</a:t>
            </a:r>
            <a:r>
              <a:rPr lang="en-US" sz="4800" b="1" cap="none" dirty="0" err="1"/>
              <a:t>get_orm</a:t>
            </a:r>
            <a:r>
              <a:rPr lang="en-US" sz="4800" b="1" cap="none" dirty="0"/>
              <a:t>)</a:t>
            </a:r>
          </a:p>
          <a:p>
            <a:r>
              <a:rPr lang="en-US" sz="4800" b="1" cap="none" dirty="0"/>
              <a:t>    &lt;tr&gt;</a:t>
            </a:r>
          </a:p>
          <a:p>
            <a:r>
              <a:rPr lang="en-US" sz="4800" b="1" cap="none" dirty="0"/>
              <a:t>      &lt;td scope="row" class="font-weight-bold"&gt; {{$loop-&gt;index+1}} &lt;/td&gt;</a:t>
            </a:r>
          </a:p>
          <a:p>
            <a:r>
              <a:rPr lang="en-US" sz="4800" b="1" cap="none" dirty="0"/>
              <a:t>      &lt;td scope="row" class="font-weight-bold"&gt; {{$</a:t>
            </a:r>
            <a:r>
              <a:rPr lang="en-US" sz="4800" b="1" cap="none" dirty="0" err="1"/>
              <a:t>get_orm</a:t>
            </a:r>
            <a:r>
              <a:rPr lang="en-US" sz="4800" b="1" cap="none" dirty="0"/>
              <a:t>-&gt;id}} &lt;/td&gt;</a:t>
            </a:r>
          </a:p>
          <a:p>
            <a:r>
              <a:rPr lang="en-US" sz="4800" b="1" cap="none" dirty="0"/>
              <a:t>      &lt;td scope="row" class="font-weight-bold"&gt;</a:t>
            </a:r>
          </a:p>
          <a:p>
            <a:r>
              <a:rPr lang="en-US" sz="4800" b="1" cap="none" dirty="0"/>
              <a:t>       {{$</a:t>
            </a:r>
            <a:r>
              <a:rPr lang="en-US" sz="4800" b="1" cap="none" dirty="0" err="1"/>
              <a:t>get_orm</a:t>
            </a:r>
            <a:r>
              <a:rPr lang="en-US" sz="4800" b="1" cap="none" dirty="0"/>
              <a:t>-&gt;Name}}  &lt;/td&gt;</a:t>
            </a:r>
          </a:p>
          <a:p>
            <a:r>
              <a:rPr lang="en-US" sz="4800" b="1" cap="none" dirty="0"/>
              <a:t>  &lt;td scope="row" class="text-danger font-weight-bold"&gt;</a:t>
            </a:r>
          </a:p>
          <a:p>
            <a:r>
              <a:rPr lang="en-US" sz="4800" b="1" cap="none" dirty="0"/>
              <a:t>         @foreach($</a:t>
            </a:r>
            <a:r>
              <a:rPr lang="en-US" sz="4800" b="1" cap="none" dirty="0" err="1"/>
              <a:t>get_orm</a:t>
            </a:r>
            <a:r>
              <a:rPr lang="en-US" sz="4800" b="1" cap="none" dirty="0"/>
              <a:t>-&gt;courses as $course)</a:t>
            </a:r>
          </a:p>
          <a:p>
            <a:r>
              <a:rPr lang="en-US" sz="4800" b="1" cap="none" dirty="0"/>
              <a:t>{{ $course-&gt;</a:t>
            </a:r>
            <a:r>
              <a:rPr lang="en-US" sz="4800" b="1" cap="none" dirty="0" err="1"/>
              <a:t>course_name</a:t>
            </a:r>
            <a:r>
              <a:rPr lang="en-US" sz="4800" b="1" cap="none" dirty="0"/>
              <a:t> }}</a:t>
            </a:r>
          </a:p>
          <a:p>
            <a:r>
              <a:rPr lang="en-US" sz="4800" b="1" cap="none" dirty="0"/>
              <a:t>@</a:t>
            </a:r>
            <a:r>
              <a:rPr lang="en-US" sz="4800" b="1" cap="none" dirty="0" err="1"/>
              <a:t>endforeach</a:t>
            </a:r>
            <a:endParaRPr lang="en-US" sz="4800" b="1" cap="none" dirty="0"/>
          </a:p>
        </p:txBody>
      </p:sp>
    </p:spTree>
    <p:extLst>
      <p:ext uri="{BB962C8B-B14F-4D97-AF65-F5344CB8AC3E}">
        <p14:creationId xmlns:p14="http://schemas.microsoft.com/office/powerpoint/2010/main" val="1668392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B6A0-2778-42B2-9FF5-2ED8B01E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034" y="729888"/>
            <a:ext cx="10131427" cy="980661"/>
          </a:xfrm>
        </p:spPr>
        <p:txBody>
          <a:bodyPr>
            <a:noAutofit/>
          </a:bodyPr>
          <a:lstStyle/>
          <a:p>
            <a:r>
              <a:rPr lang="en-US" sz="4800" b="1" dirty="0"/>
              <a:t>4</a:t>
            </a:r>
            <a:r>
              <a:rPr lang="en-US" sz="4800" b="1" baseline="30000" dirty="0"/>
              <a:t>th</a:t>
            </a:r>
            <a:r>
              <a:rPr lang="en-US" sz="4800" b="1" dirty="0"/>
              <a:t> </a:t>
            </a:r>
            <a:r>
              <a:rPr lang="en-US" sz="4800" b="1" cap="none" dirty="0"/>
              <a:t>Many to many relationship</a:t>
            </a:r>
            <a:br>
              <a:rPr lang="en-US" sz="4800" b="1" cap="none" dirty="0"/>
            </a:br>
            <a:endParaRPr lang="en-US" sz="48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B6E4E-3D7D-42E0-9179-1B372900A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060174"/>
            <a:ext cx="10131428" cy="5592417"/>
          </a:xfrm>
        </p:spPr>
        <p:txBody>
          <a:bodyPr>
            <a:normAutofit lnSpcReduction="10000"/>
          </a:bodyPr>
          <a:lstStyle/>
          <a:p>
            <a:r>
              <a:rPr lang="en-US" sz="2800" b="1" cap="none" dirty="0"/>
              <a:t>1 Required two model class </a:t>
            </a:r>
          </a:p>
          <a:p>
            <a:r>
              <a:rPr lang="en-US" sz="2800" b="1" cap="none" dirty="0"/>
              <a:t>Example User model class</a:t>
            </a:r>
          </a:p>
          <a:p>
            <a:r>
              <a:rPr lang="en-US" sz="2800" b="1" cap="none" dirty="0"/>
              <a:t>2</a:t>
            </a:r>
            <a:r>
              <a:rPr lang="en-US" sz="2800" b="1" cap="none" baseline="30000" dirty="0"/>
              <a:t>nd</a:t>
            </a:r>
            <a:r>
              <a:rPr lang="en-US" sz="2800" b="1" cap="none" dirty="0"/>
              <a:t> example Role Model class</a:t>
            </a:r>
          </a:p>
          <a:p>
            <a:r>
              <a:rPr lang="en-US" sz="2800" b="1" cap="none" dirty="0"/>
              <a:t>3</a:t>
            </a:r>
            <a:r>
              <a:rPr lang="en-US" sz="2800" b="1" cap="none" baseline="30000" dirty="0"/>
              <a:t>rd</a:t>
            </a:r>
            <a:r>
              <a:rPr lang="en-US" sz="2800" b="1" cap="none" dirty="0"/>
              <a:t> required table instead of model class then add this model method  in both </a:t>
            </a:r>
          </a:p>
          <a:p>
            <a:r>
              <a:rPr lang="en-US" sz="2800" b="1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Role Model Class code </a:t>
            </a:r>
          </a:p>
          <a:p>
            <a:r>
              <a:rPr lang="en-US" sz="3200" b="1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public function users()</a:t>
            </a:r>
          </a:p>
          <a:p>
            <a:r>
              <a:rPr lang="en-US" sz="3200" b="1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{</a:t>
            </a:r>
          </a:p>
          <a:p>
            <a:r>
              <a:rPr lang="en-US" sz="3200" b="1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	return $this-&gt;</a:t>
            </a:r>
            <a:r>
              <a:rPr lang="en-US" sz="3200" b="1" cap="none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belongsToMany</a:t>
            </a:r>
            <a:r>
              <a:rPr lang="en-US" sz="3200" b="1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(User::class, '</a:t>
            </a:r>
            <a:r>
              <a:rPr lang="en-US" sz="3200" b="1" cap="none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users_role</a:t>
            </a:r>
            <a:r>
              <a:rPr lang="en-US" sz="3200" b="1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');</a:t>
            </a:r>
          </a:p>
          <a:p>
            <a:r>
              <a:rPr lang="en-US" sz="3200" b="1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900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C5D4-31EF-4DFC-8C04-1912D014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0"/>
            <a:ext cx="10131427" cy="980661"/>
          </a:xfrm>
        </p:spPr>
        <p:txBody>
          <a:bodyPr>
            <a:normAutofit/>
          </a:bodyPr>
          <a:lstStyle/>
          <a:p>
            <a:r>
              <a:rPr lang="en-US" sz="5400" b="1" i="1" dirty="0"/>
              <a:t>2</a:t>
            </a:r>
            <a:r>
              <a:rPr lang="en-US" sz="5400" b="1" i="1" baseline="30000" dirty="0"/>
              <a:t>nd</a:t>
            </a:r>
            <a:r>
              <a:rPr lang="en-US" sz="5400" b="1" i="1" dirty="0"/>
              <a:t> Number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0CEED-93B5-4059-9FC4-C1090E8A4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683026"/>
            <a:ext cx="10131428" cy="4802894"/>
          </a:xfrm>
        </p:spPr>
        <p:txBody>
          <a:bodyPr>
            <a:normAutofit/>
          </a:bodyPr>
          <a:lstStyle/>
          <a:p>
            <a:r>
              <a:rPr lang="en-US" sz="3200" b="1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3200" b="1" cap="none" baseline="30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nd</a:t>
            </a:r>
            <a:r>
              <a:rPr lang="en-US" sz="3200" b="1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in User model Class</a:t>
            </a:r>
          </a:p>
          <a:p>
            <a:r>
              <a:rPr lang="en-US" sz="3200" b="1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public function roles()</a:t>
            </a:r>
          </a:p>
          <a:p>
            <a:r>
              <a:rPr lang="en-US" sz="3200" b="1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{</a:t>
            </a:r>
          </a:p>
          <a:p>
            <a:r>
              <a:rPr lang="en-US" sz="3200" b="1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return $this-&gt;</a:t>
            </a:r>
            <a:r>
              <a:rPr lang="en-US" sz="3200" b="1" cap="none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belongsToMany</a:t>
            </a:r>
            <a:r>
              <a:rPr lang="en-US" sz="3200" b="1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(Role::class, '</a:t>
            </a:r>
            <a:r>
              <a:rPr lang="en-US" sz="3200" b="1" cap="none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users_role</a:t>
            </a:r>
            <a:r>
              <a:rPr lang="en-US" sz="3200" b="1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');</a:t>
            </a:r>
          </a:p>
          <a:p>
            <a:r>
              <a:rPr lang="en-US" sz="3200" b="1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}</a:t>
            </a:r>
          </a:p>
          <a:p>
            <a:r>
              <a:rPr lang="en-US" sz="2800" b="1" cap="none" dirty="0"/>
              <a:t>Then add id manual using </a:t>
            </a:r>
            <a:r>
              <a:rPr lang="en-US" sz="2800" b="1" cap="none" dirty="0" err="1"/>
              <a:t>sql</a:t>
            </a:r>
            <a:r>
              <a:rPr lang="en-US" sz="2800" b="1" cap="none" dirty="0"/>
              <a:t> </a:t>
            </a:r>
          </a:p>
          <a:p>
            <a:endParaRPr lang="en-US" sz="2800" b="1" cap="none" dirty="0"/>
          </a:p>
        </p:txBody>
      </p:sp>
    </p:spTree>
    <p:extLst>
      <p:ext uri="{BB962C8B-B14F-4D97-AF65-F5344CB8AC3E}">
        <p14:creationId xmlns:p14="http://schemas.microsoft.com/office/powerpoint/2010/main" val="252339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FB1A0-E2BF-4163-B82E-1511AA54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13" y="0"/>
            <a:ext cx="10131427" cy="1468800"/>
          </a:xfrm>
        </p:spPr>
        <p:txBody>
          <a:bodyPr>
            <a:normAutofit/>
          </a:bodyPr>
          <a:lstStyle/>
          <a:p>
            <a:r>
              <a:rPr lang="en-US" sz="6000" b="1" dirty="0"/>
              <a:t>2</a:t>
            </a:r>
            <a:r>
              <a:rPr lang="en-US" sz="6000" b="1" baseline="30000" dirty="0"/>
              <a:t>nd</a:t>
            </a:r>
            <a:r>
              <a:rPr lang="en-US" sz="6000" b="1" dirty="0"/>
              <a:t> Controller Method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57A3D-FAA9-4430-B692-57B935D93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338470"/>
            <a:ext cx="10131428" cy="5353878"/>
          </a:xfrm>
        </p:spPr>
        <p:txBody>
          <a:bodyPr>
            <a:normAutofit fontScale="77500" lnSpcReduction="20000"/>
          </a:bodyPr>
          <a:lstStyle/>
          <a:p>
            <a:endParaRPr lang="en-US" sz="3600" b="1" cap="none" dirty="0"/>
          </a:p>
          <a:p>
            <a:r>
              <a:rPr lang="en-US" sz="3600" b="1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function </a:t>
            </a:r>
            <a:r>
              <a:rPr lang="en-US" sz="3600" b="1" cap="none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user_role</a:t>
            </a:r>
            <a:r>
              <a:rPr lang="en-US" sz="3600" b="1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(){</a:t>
            </a:r>
          </a:p>
          <a:p>
            <a:r>
              <a:rPr lang="en-US" sz="3600" b="1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//    $user = user::find(1);</a:t>
            </a:r>
          </a:p>
          <a:p>
            <a:r>
              <a:rPr lang="en-US" sz="3600" b="1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$role = role::find(1);</a:t>
            </a:r>
          </a:p>
          <a:p>
            <a:r>
              <a:rPr lang="en-US" sz="3600" b="1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//return $user-&gt;roles; //-&gt;first()-&gt;name;</a:t>
            </a:r>
          </a:p>
          <a:p>
            <a:r>
              <a:rPr lang="en-US" sz="3600" b="1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return $role-&gt;users;</a:t>
            </a:r>
          </a:p>
          <a:p>
            <a:r>
              <a:rPr lang="en-US" sz="3600" b="1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}</a:t>
            </a:r>
          </a:p>
          <a:p>
            <a:endParaRPr lang="en-US" sz="3600" b="1" cap="none" dirty="0"/>
          </a:p>
          <a:p>
            <a:r>
              <a:rPr lang="en-US" sz="3600" b="1" cap="none" dirty="0"/>
              <a:t>// many to many route :</a:t>
            </a:r>
          </a:p>
          <a:p>
            <a:r>
              <a:rPr lang="en-US" sz="3600" b="1" cap="none" dirty="0">
                <a:solidFill>
                  <a:srgbClr val="FFFF00"/>
                </a:solidFill>
              </a:rPr>
              <a:t>Route::get('/roles', [</a:t>
            </a:r>
            <a:r>
              <a:rPr lang="en-US" sz="3600" b="1" cap="none" dirty="0" err="1">
                <a:solidFill>
                  <a:srgbClr val="FFFF00"/>
                </a:solidFill>
              </a:rPr>
              <a:t>dbpost</a:t>
            </a:r>
            <a:r>
              <a:rPr lang="en-US" sz="3600" b="1" cap="none" dirty="0">
                <a:solidFill>
                  <a:srgbClr val="FFFF00"/>
                </a:solidFill>
              </a:rPr>
              <a:t>::class,'</a:t>
            </a:r>
            <a:r>
              <a:rPr lang="en-US" sz="3600" b="1" cap="none" dirty="0" err="1">
                <a:solidFill>
                  <a:srgbClr val="FFFF00"/>
                </a:solidFill>
              </a:rPr>
              <a:t>user_role</a:t>
            </a:r>
            <a:r>
              <a:rPr lang="en-US" sz="3600" b="1" cap="none" dirty="0">
                <a:solidFill>
                  <a:srgbClr val="FFFF00"/>
                </a:solidFill>
              </a:rPr>
              <a:t>'])-&gt;name('</a:t>
            </a:r>
            <a:r>
              <a:rPr lang="en-US" sz="3600" b="1" cap="none" dirty="0" err="1">
                <a:solidFill>
                  <a:srgbClr val="FFFF00"/>
                </a:solidFill>
              </a:rPr>
              <a:t>userrole</a:t>
            </a:r>
            <a:r>
              <a:rPr lang="en-US" sz="3600" b="1" cap="none" dirty="0">
                <a:solidFill>
                  <a:srgbClr val="FFFF00"/>
                </a:solidFill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170437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B257-79D2-41EA-ABE0-8F18F51F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65043"/>
            <a:ext cx="10711070" cy="624177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16600" b="1" dirty="0"/>
              <a:t>Next </a:t>
            </a:r>
            <a:br>
              <a:rPr lang="en-US" sz="16600" b="1" dirty="0"/>
            </a:br>
            <a:r>
              <a:rPr lang="en-US" sz="16600" b="1" dirty="0"/>
              <a:t>is </a:t>
            </a:r>
            <a:br>
              <a:rPr lang="en-US" sz="16600" b="1" dirty="0"/>
            </a:br>
            <a:r>
              <a:rPr lang="en-US" sz="16600" b="1" dirty="0"/>
              <a:t>Validation </a:t>
            </a:r>
          </a:p>
        </p:txBody>
      </p:sp>
    </p:spTree>
    <p:extLst>
      <p:ext uri="{BB962C8B-B14F-4D97-AF65-F5344CB8AC3E}">
        <p14:creationId xmlns:p14="http://schemas.microsoft.com/office/powerpoint/2010/main" val="133924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53B45-FDA5-4D53-B0CA-42AD8822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279" y="0"/>
            <a:ext cx="10131427" cy="1468800"/>
          </a:xfrm>
        </p:spPr>
        <p:txBody>
          <a:bodyPr anchor="t">
            <a:normAutofit/>
          </a:bodyPr>
          <a:lstStyle/>
          <a:p>
            <a:r>
              <a:rPr lang="en-US" sz="6000" b="1" cap="none" dirty="0"/>
              <a:t>Validation in </a:t>
            </a:r>
            <a:r>
              <a:rPr lang="en-US" sz="6000" b="1" cap="none" dirty="0" err="1"/>
              <a:t>laravel</a:t>
            </a:r>
            <a:r>
              <a:rPr lang="en-US" sz="6000" b="1" cap="none" dirty="0"/>
              <a:t> 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FBAEB-27E4-4E11-B205-F47E23952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468800"/>
            <a:ext cx="10131428" cy="5263304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cap="none" dirty="0"/>
              <a:t>For validation we required Controller  in controller define this example under method of store data in DB:</a:t>
            </a:r>
          </a:p>
          <a:p>
            <a:r>
              <a:rPr lang="en-US" sz="3200" b="1" cap="none" dirty="0">
                <a:solidFill>
                  <a:srgbClr val="FFFF00"/>
                </a:solidFill>
              </a:rPr>
              <a:t> // ORM way to insert data by request </a:t>
            </a:r>
          </a:p>
          <a:p>
            <a:r>
              <a:rPr lang="en-US" sz="3200" b="1" cap="none" dirty="0">
                <a:solidFill>
                  <a:srgbClr val="FFFF00"/>
                </a:solidFill>
              </a:rPr>
              <a:t>    public function </a:t>
            </a:r>
            <a:r>
              <a:rPr lang="en-US" sz="3200" b="1" cap="none" dirty="0" err="1">
                <a:solidFill>
                  <a:srgbClr val="FFFF00"/>
                </a:solidFill>
              </a:rPr>
              <a:t>db_add</a:t>
            </a:r>
            <a:r>
              <a:rPr lang="en-US" sz="3200" b="1" cap="none" dirty="0">
                <a:solidFill>
                  <a:srgbClr val="FFFF00"/>
                </a:solidFill>
              </a:rPr>
              <a:t>(Request $request){</a:t>
            </a:r>
          </a:p>
          <a:p>
            <a:r>
              <a:rPr lang="en-US" sz="3200" b="1" cap="none" dirty="0">
                <a:solidFill>
                  <a:srgbClr val="FFFF00"/>
                </a:solidFill>
              </a:rPr>
              <a:t> $request-&gt;validate( [</a:t>
            </a:r>
          </a:p>
          <a:p>
            <a:r>
              <a:rPr lang="en-US" sz="3200" b="1" cap="none" dirty="0">
                <a:solidFill>
                  <a:srgbClr val="FFFF00"/>
                </a:solidFill>
              </a:rPr>
              <a:t>            'name' =&gt; 'required|max:100',</a:t>
            </a:r>
          </a:p>
          <a:p>
            <a:r>
              <a:rPr lang="en-US" sz="3200" b="1" cap="none" dirty="0">
                <a:solidFill>
                  <a:srgbClr val="FFFF00"/>
                </a:solidFill>
              </a:rPr>
              <a:t>            'email' =&gt; '</a:t>
            </a:r>
            <a:r>
              <a:rPr lang="en-US" sz="3200" b="1" cap="none" dirty="0" err="1">
                <a:solidFill>
                  <a:srgbClr val="FFFF00"/>
                </a:solidFill>
              </a:rPr>
              <a:t>required|email</a:t>
            </a:r>
            <a:r>
              <a:rPr lang="en-US" sz="3200" b="1" cap="none" dirty="0">
                <a:solidFill>
                  <a:srgbClr val="FFFF00"/>
                </a:solidFill>
              </a:rPr>
              <a:t>',</a:t>
            </a:r>
          </a:p>
          <a:p>
            <a:r>
              <a:rPr lang="en-US" sz="3200" b="1" cap="none" dirty="0">
                <a:solidFill>
                  <a:srgbClr val="FFFF00"/>
                </a:solidFill>
              </a:rPr>
              <a:t>            'phone' =&gt; 'required|digits:10',</a:t>
            </a:r>
          </a:p>
          <a:p>
            <a:r>
              <a:rPr lang="en-US" sz="3200" b="1" cap="none" dirty="0">
                <a:solidFill>
                  <a:srgbClr val="FFFF00"/>
                </a:solidFill>
              </a:rPr>
              <a:t>            'number' =&gt; '</a:t>
            </a:r>
            <a:r>
              <a:rPr lang="en-US" sz="3200" b="1" cap="none" dirty="0" err="1">
                <a:solidFill>
                  <a:srgbClr val="FFFF00"/>
                </a:solidFill>
              </a:rPr>
              <a:t>required|integer</a:t>
            </a:r>
            <a:r>
              <a:rPr lang="en-US" sz="3200" b="1" cap="none" dirty="0">
                <a:solidFill>
                  <a:srgbClr val="FFFF00"/>
                </a:solidFill>
              </a:rPr>
              <a:t>'],</a:t>
            </a:r>
          </a:p>
          <a:p>
            <a:r>
              <a:rPr lang="en-US" sz="3200" b="1" cap="none" dirty="0">
                <a:solidFill>
                  <a:srgbClr val="FFFF00"/>
                </a:solidFill>
              </a:rPr>
              <a:t>            //for Custom message </a:t>
            </a:r>
          </a:p>
          <a:p>
            <a:r>
              <a:rPr lang="en-US" sz="3200" b="1" cap="none" dirty="0">
                <a:solidFill>
                  <a:srgbClr val="FFFF00"/>
                </a:solidFill>
              </a:rPr>
              <a:t>[            '</a:t>
            </a:r>
            <a:r>
              <a:rPr lang="en-US" sz="3200" b="1" cap="none" dirty="0" err="1">
                <a:solidFill>
                  <a:srgbClr val="FFFF00"/>
                </a:solidFill>
              </a:rPr>
              <a:t>name.required</a:t>
            </a:r>
            <a:r>
              <a:rPr lang="en-US" sz="3200" b="1" cap="none" dirty="0">
                <a:solidFill>
                  <a:srgbClr val="FFFF00"/>
                </a:solidFill>
              </a:rPr>
              <a:t>' =&gt; 'Please input student name']);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801840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AEBB-8148-4436-A92E-448784821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0" y="48546"/>
            <a:ext cx="10131427" cy="971871"/>
          </a:xfrm>
        </p:spPr>
        <p:txBody>
          <a:bodyPr anchor="t">
            <a:normAutofit/>
          </a:bodyPr>
          <a:lstStyle/>
          <a:p>
            <a:r>
              <a:rPr lang="en-US" sz="5400" b="1" cap="none" dirty="0"/>
              <a:t>Can use this method  in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F28EB-3326-4A43-BC45-8794D820F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020417"/>
            <a:ext cx="10131428" cy="5406887"/>
          </a:xfrm>
        </p:spPr>
        <p:txBody>
          <a:bodyPr>
            <a:normAutofit/>
          </a:bodyPr>
          <a:lstStyle/>
          <a:p>
            <a:r>
              <a:rPr lang="en-US" sz="3200" b="1" cap="none" dirty="0">
                <a:solidFill>
                  <a:srgbClr val="FFFF00"/>
                </a:solidFill>
              </a:rPr>
              <a:t> </a:t>
            </a:r>
            <a:r>
              <a:rPr lang="en-US" sz="3600" b="1" cap="none" dirty="0">
                <a:solidFill>
                  <a:srgbClr val="FFFF00"/>
                </a:solidFill>
              </a:rPr>
              <a:t>$validator = validator::make($request-&gt;all(), ['name' =&gt; 'required']);</a:t>
            </a:r>
          </a:p>
          <a:p>
            <a:r>
              <a:rPr lang="en-US" sz="3600" b="1" cap="none" dirty="0">
                <a:solidFill>
                  <a:srgbClr val="FFFF00"/>
                </a:solidFill>
              </a:rPr>
              <a:t>        if($validator-&gt;fails()) {</a:t>
            </a:r>
          </a:p>
          <a:p>
            <a:r>
              <a:rPr lang="en-US" sz="3600" b="1" cap="none" dirty="0">
                <a:solidFill>
                  <a:srgbClr val="FFFF00"/>
                </a:solidFill>
              </a:rPr>
              <a:t>    return redirect()-&gt;back()&gt;</a:t>
            </a:r>
            <a:r>
              <a:rPr lang="en-US" sz="3600" b="1" cap="none" dirty="0" err="1">
                <a:solidFill>
                  <a:srgbClr val="FFFF00"/>
                </a:solidFill>
              </a:rPr>
              <a:t>witherrors</a:t>
            </a:r>
            <a:r>
              <a:rPr lang="en-US" sz="3600" b="1" cap="none" dirty="0">
                <a:solidFill>
                  <a:srgbClr val="FFFF00"/>
                </a:solidFill>
              </a:rPr>
              <a:t>($validator);</a:t>
            </a:r>
          </a:p>
          <a:p>
            <a:r>
              <a:rPr lang="en-US" sz="3600" b="1" cap="none" dirty="0">
                <a:solidFill>
                  <a:srgbClr val="FFFF00"/>
                </a:solidFill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4234228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28FC-3456-4BC6-ABB1-295A7F0BD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583" y="0"/>
            <a:ext cx="10131427" cy="1468800"/>
          </a:xfrm>
        </p:spPr>
        <p:txBody>
          <a:bodyPr>
            <a:normAutofit/>
          </a:bodyPr>
          <a:lstStyle/>
          <a:p>
            <a:r>
              <a:rPr lang="en-US" sz="4800" b="1" cap="none" dirty="0"/>
              <a:t>Then perform store method;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7BA50-4037-4D32-8B42-028A7D873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468800"/>
            <a:ext cx="10131428" cy="5289809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cap="none" dirty="0">
                <a:solidFill>
                  <a:srgbClr val="FFFF00"/>
                </a:solidFill>
              </a:rPr>
              <a:t>	Student::insert([</a:t>
            </a:r>
          </a:p>
          <a:p>
            <a:r>
              <a:rPr lang="en-US" sz="3600" b="1" cap="none" dirty="0">
                <a:solidFill>
                  <a:srgbClr val="FFFF00"/>
                </a:solidFill>
              </a:rPr>
              <a:t>            'Name' =&gt; $request-&gt;name,</a:t>
            </a:r>
          </a:p>
          <a:p>
            <a:r>
              <a:rPr lang="en-US" sz="3600" b="1" cap="none" dirty="0">
                <a:solidFill>
                  <a:srgbClr val="FFFF00"/>
                </a:solidFill>
              </a:rPr>
              <a:t>            'Email' =&gt; $request-&gt;email,</a:t>
            </a:r>
          </a:p>
          <a:p>
            <a:r>
              <a:rPr lang="en-US" sz="3600" b="1" cap="none" dirty="0">
                <a:solidFill>
                  <a:srgbClr val="FFFF00"/>
                </a:solidFill>
              </a:rPr>
              <a:t>            'Roll' =&gt; $request-&gt;number,</a:t>
            </a:r>
          </a:p>
          <a:p>
            <a:r>
              <a:rPr lang="en-US" sz="3600" b="1" cap="none" dirty="0">
                <a:solidFill>
                  <a:srgbClr val="FFFF00"/>
                </a:solidFill>
              </a:rPr>
              <a:t>            'Phone' =&gt; $request-&gt;phone</a:t>
            </a:r>
          </a:p>
          <a:p>
            <a:r>
              <a:rPr lang="en-US" sz="3600" b="1" cap="none" dirty="0">
                <a:solidFill>
                  <a:srgbClr val="FFFF00"/>
                </a:solidFill>
              </a:rPr>
              <a:t>        ]);</a:t>
            </a:r>
          </a:p>
          <a:p>
            <a:r>
              <a:rPr lang="en-US" sz="3600" b="1" cap="none" dirty="0">
                <a:solidFill>
                  <a:srgbClr val="FFFF00"/>
                </a:solidFill>
              </a:rPr>
              <a:t>        return redirect()-&gt;route('</a:t>
            </a:r>
            <a:r>
              <a:rPr lang="en-US" sz="3600" b="1" cap="none" dirty="0" err="1">
                <a:solidFill>
                  <a:srgbClr val="FFFF00"/>
                </a:solidFill>
              </a:rPr>
              <a:t>view_data</a:t>
            </a:r>
            <a:r>
              <a:rPr lang="en-US" sz="3600" b="1" cap="none" dirty="0">
                <a:solidFill>
                  <a:srgbClr val="FFFF00"/>
                </a:solidFill>
              </a:rPr>
              <a:t>')-&gt;with('</a:t>
            </a:r>
            <a:r>
              <a:rPr lang="en-US" sz="3600" b="1" cap="none" dirty="0" err="1">
                <a:solidFill>
                  <a:srgbClr val="FFFF00"/>
                </a:solidFill>
              </a:rPr>
              <a:t>sucess</a:t>
            </a:r>
            <a:r>
              <a:rPr lang="en-US" sz="3600" b="1" cap="none" dirty="0">
                <a:solidFill>
                  <a:srgbClr val="FFFF00"/>
                </a:solidFill>
              </a:rPr>
              <a:t>', 'Data inserted </a:t>
            </a:r>
            <a:r>
              <a:rPr lang="en-US" sz="3600" b="1" cap="none" dirty="0" err="1">
                <a:solidFill>
                  <a:srgbClr val="FFFF00"/>
                </a:solidFill>
              </a:rPr>
              <a:t>sucessfull</a:t>
            </a:r>
            <a:r>
              <a:rPr lang="en-US" sz="3600" b="1" cap="none" dirty="0">
                <a:solidFill>
                  <a:srgbClr val="FFFF00"/>
                </a:solidFill>
              </a:rPr>
              <a:t>');</a:t>
            </a:r>
          </a:p>
          <a:p>
            <a:r>
              <a:rPr lang="en-US" sz="3600" b="1" cap="none" dirty="0">
                <a:solidFill>
                  <a:srgbClr val="FFFF00"/>
                </a:solidFill>
              </a:rPr>
              <a:t>    }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641659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ACD5-41CC-4057-86F6-5A2E7875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41311"/>
            <a:ext cx="10131427" cy="1468800"/>
          </a:xfrm>
        </p:spPr>
        <p:txBody>
          <a:bodyPr>
            <a:normAutofit/>
          </a:bodyPr>
          <a:lstStyle/>
          <a:p>
            <a:r>
              <a:rPr lang="en-US" sz="6000" b="1" cap="none" dirty="0"/>
              <a:t>2</a:t>
            </a:r>
            <a:r>
              <a:rPr lang="en-US" sz="6000" b="1" cap="none" baseline="30000" dirty="0"/>
              <a:t>nd</a:t>
            </a:r>
            <a:r>
              <a:rPr lang="en-US" sz="6000" b="1" cap="none" dirty="0"/>
              <a:t> in view page define this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252AC-BF30-4B81-B902-34A3AFF68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610110"/>
            <a:ext cx="10131428" cy="5247889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cap="none" dirty="0"/>
              <a:t>Can use this template </a:t>
            </a:r>
          </a:p>
          <a:p>
            <a:r>
              <a:rPr lang="en-US" sz="2800" b="1" cap="none" dirty="0"/>
              <a:t>&lt;</a:t>
            </a:r>
            <a:r>
              <a:rPr lang="en-US" sz="2800" b="1" cap="none" dirty="0" err="1"/>
              <a:t>Div</a:t>
            </a:r>
            <a:r>
              <a:rPr lang="en-US" sz="2800" b="1" cap="none" dirty="0"/>
              <a:t> class="row"&gt;</a:t>
            </a:r>
          </a:p>
          <a:p>
            <a:r>
              <a:rPr lang="en-US" sz="2800" b="1" cap="none" dirty="0"/>
              <a:t>   @If ($errors-&gt;any())</a:t>
            </a:r>
          </a:p>
          <a:p>
            <a:r>
              <a:rPr lang="en-US" sz="2800" b="1" cap="none" dirty="0"/>
              <a:t>    &lt;</a:t>
            </a:r>
            <a:r>
              <a:rPr lang="en-US" sz="2800" b="1" cap="none" dirty="0" err="1"/>
              <a:t>Div</a:t>
            </a:r>
            <a:r>
              <a:rPr lang="en-US" sz="2800" b="1" cap="none" dirty="0"/>
              <a:t> class="alert alert-danger"&gt;</a:t>
            </a:r>
          </a:p>
          <a:p>
            <a:r>
              <a:rPr lang="en-US" sz="2800" b="1" cap="none" dirty="0"/>
              <a:t>        &lt;Ul&gt;</a:t>
            </a:r>
          </a:p>
          <a:p>
            <a:r>
              <a:rPr lang="en-US" sz="2800" b="1" cap="none" dirty="0"/>
              <a:t>            @Foreach ($errors-&gt;all() as $error)</a:t>
            </a:r>
          </a:p>
          <a:p>
            <a:r>
              <a:rPr lang="en-US" sz="2800" b="1" cap="none" dirty="0"/>
              <a:t>                &lt;Li&gt;{{ $error }}&lt;/li&gt;</a:t>
            </a:r>
          </a:p>
          <a:p>
            <a:r>
              <a:rPr lang="en-US" sz="2800" b="1" cap="none" dirty="0"/>
              <a:t>            @</a:t>
            </a:r>
            <a:r>
              <a:rPr lang="en-US" sz="2800" b="1" cap="none" dirty="0" err="1"/>
              <a:t>Endforeach</a:t>
            </a:r>
            <a:endParaRPr lang="en-US" sz="2800" b="1" cap="none" dirty="0"/>
          </a:p>
          <a:p>
            <a:r>
              <a:rPr lang="en-US" sz="2800" b="1" cap="none" dirty="0"/>
              <a:t>        &lt;/Ul&gt;</a:t>
            </a:r>
          </a:p>
          <a:p>
            <a:r>
              <a:rPr lang="en-US" sz="2800" b="1" cap="none" dirty="0"/>
              <a:t>    &lt;/</a:t>
            </a:r>
            <a:r>
              <a:rPr lang="en-US" sz="2800" b="1" cap="none" dirty="0" err="1"/>
              <a:t>Div</a:t>
            </a:r>
            <a:r>
              <a:rPr lang="en-US" sz="2800" b="1" cap="none" dirty="0"/>
              <a:t>&gt;</a:t>
            </a:r>
          </a:p>
          <a:p>
            <a:r>
              <a:rPr lang="en-US" sz="2800" b="1" cap="none" dirty="0"/>
              <a:t>@Endif</a:t>
            </a:r>
          </a:p>
          <a:p>
            <a:r>
              <a:rPr lang="en-US" sz="2800" b="1" cap="none" dirty="0"/>
              <a:t>&lt;/</a:t>
            </a:r>
            <a:r>
              <a:rPr lang="en-US" sz="2800" b="1" cap="none" dirty="0" err="1"/>
              <a:t>Div</a:t>
            </a:r>
            <a:r>
              <a:rPr lang="en-US" sz="2800" b="1" cap="none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751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8690-A556-45A8-A627-B82A876C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77687"/>
            <a:ext cx="10131425" cy="1456267"/>
          </a:xfrm>
        </p:spPr>
        <p:txBody>
          <a:bodyPr/>
          <a:lstStyle/>
          <a:p>
            <a:r>
              <a:rPr lang="en-US" b="1" dirty="0"/>
              <a:t>1.One to one relationship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4985B6-437C-42AD-9145-E216AFB819DD}"/>
              </a:ext>
            </a:extLst>
          </p:cNvPr>
          <p:cNvSpPr txBox="1">
            <a:spLocks/>
          </p:cNvSpPr>
          <p:nvPr/>
        </p:nvSpPr>
        <p:spPr>
          <a:xfrm>
            <a:off x="685801" y="1875183"/>
            <a:ext cx="10131425" cy="46051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cap="none" dirty="0"/>
              <a:t>In one  to one relation ship we required </a:t>
            </a:r>
          </a:p>
          <a:p>
            <a:r>
              <a:rPr lang="en-US" b="1" cap="none" dirty="0"/>
              <a:t>1</a:t>
            </a:r>
            <a:r>
              <a:rPr lang="en-US" b="1" cap="none" baseline="30000" dirty="0"/>
              <a:t>st</a:t>
            </a:r>
            <a:r>
              <a:rPr lang="en-US" b="1" cap="none" dirty="0"/>
              <a:t> Model class </a:t>
            </a:r>
          </a:p>
          <a:p>
            <a:r>
              <a:rPr lang="en-US" b="1" cap="none" dirty="0"/>
              <a:t>Then Define method :</a:t>
            </a:r>
          </a:p>
          <a:p>
            <a:r>
              <a:rPr lang="en-US" b="1" cap="none" dirty="0"/>
              <a:t>public function user(){</a:t>
            </a:r>
          </a:p>
          <a:p>
            <a:r>
              <a:rPr lang="en-US" b="1" cap="none" dirty="0"/>
              <a:t>         return $this-&gt;</a:t>
            </a:r>
            <a:r>
              <a:rPr lang="en-US" b="1" cap="none" dirty="0" err="1"/>
              <a:t>hasone</a:t>
            </a:r>
            <a:r>
              <a:rPr lang="en-US" b="1" cap="none" dirty="0"/>
              <a:t>(User::class, ‘id’, ‘</a:t>
            </a:r>
            <a:r>
              <a:rPr lang="en-US" b="1" cap="none" dirty="0" err="1"/>
              <a:t>user_id</a:t>
            </a:r>
            <a:r>
              <a:rPr lang="en-US" b="1" cap="none" dirty="0"/>
              <a:t>’)</a:t>
            </a:r>
          </a:p>
          <a:p>
            <a:endParaRPr lang="en-US" b="1" cap="none" dirty="0"/>
          </a:p>
          <a:p>
            <a:endParaRPr lang="en-US" b="1" cap="none" dirty="0"/>
          </a:p>
          <a:p>
            <a:r>
              <a:rPr lang="en-US" b="1" cap="none" dirty="0"/>
              <a:t>}</a:t>
            </a:r>
          </a:p>
          <a:p>
            <a:endParaRPr lang="en-US" b="1" cap="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E4A24-3C47-43D0-8552-7E242E102206}"/>
              </a:ext>
            </a:extLst>
          </p:cNvPr>
          <p:cNvSpPr txBox="1"/>
          <p:nvPr/>
        </p:nvSpPr>
        <p:spPr>
          <a:xfrm>
            <a:off x="2769704" y="5102088"/>
            <a:ext cx="19878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Model class name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48E8C90-7972-4050-AEB7-4BA2015AEFB3}"/>
              </a:ext>
            </a:extLst>
          </p:cNvPr>
          <p:cNvSpPr/>
          <p:nvPr/>
        </p:nvSpPr>
        <p:spPr>
          <a:xfrm rot="19410040">
            <a:off x="4484407" y="4715883"/>
            <a:ext cx="426291" cy="287631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D29AA2E-7481-40BF-B80C-218B051556F1}"/>
              </a:ext>
            </a:extLst>
          </p:cNvPr>
          <p:cNvSpPr/>
          <p:nvPr/>
        </p:nvSpPr>
        <p:spPr>
          <a:xfrm>
            <a:off x="7779026" y="3429000"/>
            <a:ext cx="344557" cy="520148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44170B-BEA6-419F-84BC-369FF42D695F}"/>
              </a:ext>
            </a:extLst>
          </p:cNvPr>
          <p:cNvSpPr txBox="1"/>
          <p:nvPr/>
        </p:nvSpPr>
        <p:spPr>
          <a:xfrm>
            <a:off x="7394712" y="2914870"/>
            <a:ext cx="11131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Parent ID</a:t>
            </a:r>
          </a:p>
        </p:txBody>
      </p:sp>
    </p:spTree>
    <p:extLst>
      <p:ext uri="{BB962C8B-B14F-4D97-AF65-F5344CB8AC3E}">
        <p14:creationId xmlns:p14="http://schemas.microsoft.com/office/powerpoint/2010/main" val="2342947815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359E-73EC-4298-8CF1-65F268F7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4807"/>
            <a:ext cx="10131427" cy="892358"/>
          </a:xfrm>
        </p:spPr>
        <p:txBody>
          <a:bodyPr anchor="t">
            <a:normAutofit/>
          </a:bodyPr>
          <a:lstStyle/>
          <a:p>
            <a:r>
              <a:rPr lang="en-US" sz="4800" b="1" cap="none" dirty="0"/>
              <a:t>Other wise can define in each field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71C47-213D-41AA-8677-003392E27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583607"/>
            <a:ext cx="10131428" cy="5159586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cap="none" dirty="0"/>
              <a:t>Like this :</a:t>
            </a:r>
          </a:p>
          <a:p>
            <a:r>
              <a:rPr lang="en-US" sz="3600" b="1" cap="none" dirty="0">
                <a:solidFill>
                  <a:srgbClr val="FFFF00"/>
                </a:solidFill>
              </a:rPr>
              <a:t> &lt;label for="name"&gt; Student Name:&lt;/label&gt;</a:t>
            </a:r>
          </a:p>
          <a:p>
            <a:r>
              <a:rPr lang="en-US" sz="3600" b="1" cap="none" dirty="0">
                <a:solidFill>
                  <a:srgbClr val="FFFF00"/>
                </a:solidFill>
              </a:rPr>
              <a:t>            &lt;input type="text" class="form-control" id="name" name="name" placeholder="Enter your Name"&gt;</a:t>
            </a:r>
          </a:p>
          <a:p>
            <a:r>
              <a:rPr lang="en-US" sz="3600" b="1" cap="none" dirty="0">
                <a:solidFill>
                  <a:srgbClr val="FFFF00"/>
                </a:solidFill>
              </a:rPr>
              <a:t>@if($errors-&gt;has('name'))</a:t>
            </a:r>
          </a:p>
          <a:p>
            <a:r>
              <a:rPr lang="en-US" sz="3600" b="1" cap="none" dirty="0">
                <a:solidFill>
                  <a:srgbClr val="FFFF00"/>
                </a:solidFill>
              </a:rPr>
              <a:t>&lt;span class="text-danger"&gt;{{ $errors-&gt;first('name') }}&lt;/span&gt;&lt;</a:t>
            </a:r>
            <a:r>
              <a:rPr lang="en-US" sz="3600" b="1" cap="none" dirty="0" err="1">
                <a:solidFill>
                  <a:srgbClr val="FFFF00"/>
                </a:solidFill>
              </a:rPr>
              <a:t>br</a:t>
            </a:r>
            <a:r>
              <a:rPr lang="en-US" sz="3600" b="1" cap="none" dirty="0">
                <a:solidFill>
                  <a:srgbClr val="FFFF00"/>
                </a:solidFill>
              </a:rPr>
              <a:t>&gt;</a:t>
            </a:r>
          </a:p>
          <a:p>
            <a:r>
              <a:rPr lang="en-US" sz="3600" b="1" cap="none" dirty="0">
                <a:solidFill>
                  <a:srgbClr val="FFFF00"/>
                </a:solidFill>
              </a:rPr>
              <a:t>@endif</a:t>
            </a:r>
          </a:p>
        </p:txBody>
      </p:sp>
    </p:spTree>
    <p:extLst>
      <p:ext uri="{BB962C8B-B14F-4D97-AF65-F5344CB8AC3E}">
        <p14:creationId xmlns:p14="http://schemas.microsoft.com/office/powerpoint/2010/main" val="3445838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9918-0C2F-4AB6-9AD0-2B4752C3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"/>
            <a:ext cx="10131427" cy="8604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Session and Cookies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E8ABF-4A83-4EB2-96D5-5513004CE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860400"/>
            <a:ext cx="10131428" cy="5725929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cap="none" dirty="0"/>
              <a:t>1</a:t>
            </a:r>
            <a:r>
              <a:rPr lang="en-US" sz="2800" b="1" cap="none" baseline="30000" dirty="0"/>
              <a:t>st</a:t>
            </a:r>
            <a:r>
              <a:rPr lang="en-US" sz="2800" b="1" cap="none" dirty="0"/>
              <a:t> Import two global class in controller </a:t>
            </a:r>
          </a:p>
          <a:p>
            <a:r>
              <a:rPr lang="en-US" sz="2800" b="1" cap="none" dirty="0"/>
              <a:t> 	use Session;</a:t>
            </a:r>
          </a:p>
          <a:p>
            <a:r>
              <a:rPr lang="en-US" sz="2800" b="1" cap="none" dirty="0"/>
              <a:t>        use Cookie;</a:t>
            </a:r>
          </a:p>
          <a:p>
            <a:r>
              <a:rPr lang="en-US" sz="2800" b="1" cap="none" dirty="0"/>
              <a:t>Set cookies :</a:t>
            </a:r>
          </a:p>
          <a:p>
            <a:r>
              <a:rPr lang="en-US" sz="2800" b="1" cap="none" dirty="0">
                <a:solidFill>
                  <a:srgbClr val="FFFF00"/>
                </a:solidFill>
              </a:rPr>
              <a:t>public function </a:t>
            </a:r>
            <a:r>
              <a:rPr lang="en-US" sz="2800" b="1" cap="none" dirty="0" err="1">
                <a:solidFill>
                  <a:srgbClr val="FFFF00"/>
                </a:solidFill>
              </a:rPr>
              <a:t>setData</a:t>
            </a:r>
            <a:r>
              <a:rPr lang="en-US" sz="2800" b="1" cap="none" dirty="0">
                <a:solidFill>
                  <a:srgbClr val="FFFF00"/>
                </a:solidFill>
              </a:rPr>
              <a:t>()</a:t>
            </a:r>
          </a:p>
          <a:p>
            <a:r>
              <a:rPr lang="en-US" sz="2800" b="1" cap="none" dirty="0">
                <a:solidFill>
                  <a:srgbClr val="FFFF00"/>
                </a:solidFill>
              </a:rPr>
              <a:t>        {</a:t>
            </a:r>
          </a:p>
          <a:p>
            <a:r>
              <a:rPr lang="en-US" sz="2800" b="1" cap="none" dirty="0">
                <a:solidFill>
                  <a:srgbClr val="FFFF00"/>
                </a:solidFill>
              </a:rPr>
              <a:t>        // forever for 5 year</a:t>
            </a:r>
          </a:p>
          <a:p>
            <a:r>
              <a:rPr lang="en-US" sz="2800" b="1" cap="none" dirty="0">
                <a:solidFill>
                  <a:srgbClr val="FFFF00"/>
                </a:solidFill>
              </a:rPr>
              <a:t>        // Cookie::queue(Cookie::forever('</a:t>
            </a:r>
            <a:r>
              <a:rPr lang="en-US" sz="2800" b="1" cap="none" dirty="0" err="1">
                <a:solidFill>
                  <a:srgbClr val="FFFF00"/>
                </a:solidFill>
              </a:rPr>
              <a:t>localFile</a:t>
            </a:r>
            <a:r>
              <a:rPr lang="en-US" sz="2800" b="1" cap="none" dirty="0">
                <a:solidFill>
                  <a:srgbClr val="FFFF00"/>
                </a:solidFill>
              </a:rPr>
              <a:t>', 'my name is </a:t>
            </a:r>
            <a:r>
              <a:rPr lang="en-US" sz="2800" b="1" cap="none" dirty="0" err="1">
                <a:solidFill>
                  <a:srgbClr val="FFFF00"/>
                </a:solidFill>
              </a:rPr>
              <a:t>aman</a:t>
            </a:r>
            <a:r>
              <a:rPr lang="en-US" sz="2800" b="1" cap="none" dirty="0">
                <a:solidFill>
                  <a:srgbClr val="FFFF00"/>
                </a:solidFill>
              </a:rPr>
              <a:t>'));</a:t>
            </a:r>
          </a:p>
          <a:p>
            <a:r>
              <a:rPr lang="en-US" sz="2800" b="1" cap="none" dirty="0">
                <a:solidFill>
                  <a:srgbClr val="FFFF00"/>
                </a:solidFill>
              </a:rPr>
              <a:t>        // for One min </a:t>
            </a:r>
          </a:p>
          <a:p>
            <a:r>
              <a:rPr lang="en-US" sz="2800" b="1" cap="none" dirty="0">
                <a:solidFill>
                  <a:srgbClr val="FFFF00"/>
                </a:solidFill>
              </a:rPr>
              <a:t>        Cookie::queue('</a:t>
            </a:r>
            <a:r>
              <a:rPr lang="en-US" sz="2800" b="1" cap="none" dirty="0" err="1">
                <a:solidFill>
                  <a:srgbClr val="FFFF00"/>
                </a:solidFill>
              </a:rPr>
              <a:t>localFile</a:t>
            </a:r>
            <a:r>
              <a:rPr lang="en-US" sz="2800" b="1" cap="none" dirty="0">
                <a:solidFill>
                  <a:srgbClr val="FFFF00"/>
                </a:solidFill>
              </a:rPr>
              <a:t>', 'my name is aman',1);</a:t>
            </a:r>
          </a:p>
          <a:p>
            <a:r>
              <a:rPr lang="en-US" sz="2800" b="1" cap="none" dirty="0">
                <a:solidFill>
                  <a:srgbClr val="FFFF00"/>
                </a:solidFill>
              </a:rPr>
              <a:t>        return 'done';</a:t>
            </a:r>
          </a:p>
          <a:p>
            <a:r>
              <a:rPr lang="en-US" sz="2800" b="1" cap="none" dirty="0">
                <a:solidFill>
                  <a:srgbClr val="FFFF00"/>
                </a:solidFill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402848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4FAC-0641-4184-8126-1C70240C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65" y="89452"/>
            <a:ext cx="10131427" cy="1468800"/>
          </a:xfrm>
        </p:spPr>
        <p:txBody>
          <a:bodyPr anchor="t">
            <a:normAutofit/>
          </a:bodyPr>
          <a:lstStyle/>
          <a:p>
            <a:r>
              <a:rPr lang="en-US" sz="5400" b="1" dirty="0"/>
              <a:t>Get cookies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74D83-219D-46D2-B674-24B8F5C15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861390"/>
            <a:ext cx="10131428" cy="5907157"/>
          </a:xfrm>
        </p:spPr>
        <p:txBody>
          <a:bodyPr>
            <a:normAutofit/>
          </a:bodyPr>
          <a:lstStyle/>
          <a:p>
            <a:r>
              <a:rPr lang="en-US" sz="3600" b="1" cap="none" dirty="0"/>
              <a:t> </a:t>
            </a:r>
          </a:p>
          <a:p>
            <a:r>
              <a:rPr lang="en-US" sz="3600" b="1" cap="none" dirty="0"/>
              <a:t>public function </a:t>
            </a:r>
            <a:r>
              <a:rPr lang="en-US" sz="3600" b="1" cap="none" dirty="0" err="1"/>
              <a:t>getData</a:t>
            </a:r>
            <a:r>
              <a:rPr lang="en-US" sz="3600" b="1" cap="none" dirty="0"/>
              <a:t>()</a:t>
            </a:r>
          </a:p>
          <a:p>
            <a:r>
              <a:rPr lang="en-US" sz="3600" b="1" cap="none" dirty="0"/>
              <a:t>        {</a:t>
            </a:r>
          </a:p>
          <a:p>
            <a:r>
              <a:rPr lang="en-US" sz="3600" b="1" cap="none" dirty="0"/>
              <a:t>        // cookie del</a:t>
            </a:r>
          </a:p>
          <a:p>
            <a:r>
              <a:rPr lang="en-US" sz="3600" b="1" cap="none" dirty="0"/>
              <a:t>        Cookie::queue(Cookie::forget('</a:t>
            </a:r>
            <a:r>
              <a:rPr lang="en-US" sz="3600" b="1" cap="none" dirty="0" err="1"/>
              <a:t>localFile</a:t>
            </a:r>
            <a:r>
              <a:rPr lang="en-US" sz="3600" b="1" cap="none" dirty="0"/>
              <a:t>')); </a:t>
            </a:r>
          </a:p>
          <a:p>
            <a:r>
              <a:rPr lang="en-US" sz="3600" b="1" cap="none" dirty="0"/>
              <a:t>        // cookie get</a:t>
            </a:r>
          </a:p>
          <a:p>
            <a:r>
              <a:rPr lang="en-US" sz="3600" b="1" cap="none" dirty="0"/>
              <a:t>        return Cookie::get('</a:t>
            </a:r>
            <a:r>
              <a:rPr lang="en-US" sz="3600" b="1" cap="none" dirty="0" err="1"/>
              <a:t>localFile</a:t>
            </a:r>
            <a:r>
              <a:rPr lang="en-US" sz="3600" b="1" cap="none" dirty="0"/>
              <a:t>', 'default value');</a:t>
            </a:r>
          </a:p>
          <a:p>
            <a:r>
              <a:rPr lang="en-US" sz="3600" b="1" cap="none" dirty="0"/>
              <a:t>        } </a:t>
            </a:r>
          </a:p>
        </p:txBody>
      </p:sp>
    </p:spTree>
    <p:extLst>
      <p:ext uri="{BB962C8B-B14F-4D97-AF65-F5344CB8AC3E}">
        <p14:creationId xmlns:p14="http://schemas.microsoft.com/office/powerpoint/2010/main" val="1135442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3E13-9468-47BA-8414-0311CEE3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7" cy="1468800"/>
          </a:xfrm>
        </p:spPr>
        <p:txBody>
          <a:bodyPr anchor="t">
            <a:normAutofit/>
          </a:bodyPr>
          <a:lstStyle/>
          <a:p>
            <a:r>
              <a:rPr lang="en-US" sz="6600" b="1" dirty="0"/>
              <a:t>Session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50EBA-354B-458D-9CAA-E51FDF905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808382"/>
            <a:ext cx="10131428" cy="6215269"/>
          </a:xfrm>
        </p:spPr>
        <p:txBody>
          <a:bodyPr>
            <a:normAutofit/>
          </a:bodyPr>
          <a:lstStyle/>
          <a:p>
            <a:r>
              <a:rPr lang="en-US" sz="2800" cap="none" dirty="0"/>
              <a:t> //</a:t>
            </a:r>
            <a:r>
              <a:rPr lang="en-US" sz="2800" cap="none" dirty="0" err="1"/>
              <a:t>sesstion</a:t>
            </a:r>
            <a:r>
              <a:rPr lang="en-US" sz="2800" cap="none" dirty="0"/>
              <a:t> methods:</a:t>
            </a:r>
          </a:p>
          <a:p>
            <a:r>
              <a:rPr lang="en-US" sz="2800" cap="none" dirty="0"/>
              <a:t>  </a:t>
            </a:r>
            <a:r>
              <a:rPr lang="en-US" sz="4400" b="1" cap="none" dirty="0">
                <a:solidFill>
                  <a:srgbClr val="FFFF00"/>
                </a:solidFill>
              </a:rPr>
              <a:t>      public function </a:t>
            </a:r>
            <a:r>
              <a:rPr lang="en-US" sz="4400" b="1" cap="none" dirty="0" err="1">
                <a:solidFill>
                  <a:srgbClr val="FFFF00"/>
                </a:solidFill>
              </a:rPr>
              <a:t>set_Data</a:t>
            </a:r>
            <a:r>
              <a:rPr lang="en-US" sz="4400" b="1" cap="none" dirty="0">
                <a:solidFill>
                  <a:srgbClr val="FFFF00"/>
                </a:solidFill>
              </a:rPr>
              <a:t>(){</a:t>
            </a:r>
          </a:p>
          <a:p>
            <a:r>
              <a:rPr lang="en-US" sz="4400" b="1" cap="none" dirty="0">
                <a:solidFill>
                  <a:srgbClr val="FFFF00"/>
                </a:solidFill>
              </a:rPr>
              <a:t>        $a = ['apple', 'banana', 'orange'];</a:t>
            </a:r>
          </a:p>
          <a:p>
            <a:r>
              <a:rPr lang="en-US" sz="4400" b="1" cap="none" dirty="0">
                <a:solidFill>
                  <a:srgbClr val="FFFF00"/>
                </a:solidFill>
              </a:rPr>
              <a:t>        Session::put('</a:t>
            </a:r>
            <a:r>
              <a:rPr lang="en-US" sz="4400" b="1" cap="none" dirty="0" err="1">
                <a:solidFill>
                  <a:srgbClr val="FFFF00"/>
                </a:solidFill>
              </a:rPr>
              <a:t>my_data</a:t>
            </a:r>
            <a:r>
              <a:rPr lang="en-US" sz="4400" b="1" cap="none" dirty="0">
                <a:solidFill>
                  <a:srgbClr val="FFFF00"/>
                </a:solidFill>
              </a:rPr>
              <a:t>', $a);</a:t>
            </a:r>
          </a:p>
          <a:p>
            <a:r>
              <a:rPr lang="en-US" sz="4400" b="1" cap="none" dirty="0">
                <a:solidFill>
                  <a:srgbClr val="FFFF00"/>
                </a:solidFill>
              </a:rPr>
              <a:t>        return 'done';</a:t>
            </a:r>
          </a:p>
          <a:p>
            <a:r>
              <a:rPr lang="en-US" sz="4400" b="1" cap="none" dirty="0">
                <a:solidFill>
                  <a:srgbClr val="FFFF00"/>
                </a:solidFill>
              </a:rPr>
              <a:t>        }  </a:t>
            </a:r>
          </a:p>
        </p:txBody>
      </p:sp>
    </p:spTree>
    <p:extLst>
      <p:ext uri="{BB962C8B-B14F-4D97-AF65-F5344CB8AC3E}">
        <p14:creationId xmlns:p14="http://schemas.microsoft.com/office/powerpoint/2010/main" val="1387164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BE55-1AB2-4A1C-8241-9AA3C986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21" y="0"/>
            <a:ext cx="10131427" cy="1468800"/>
          </a:xfrm>
        </p:spPr>
        <p:txBody>
          <a:bodyPr anchor="t">
            <a:normAutofit/>
          </a:bodyPr>
          <a:lstStyle/>
          <a:p>
            <a:r>
              <a:rPr lang="en-US" sz="6600" b="1" dirty="0"/>
              <a:t>Get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36731-2DE1-4162-9657-DF8402892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887896"/>
            <a:ext cx="10131428" cy="5970104"/>
          </a:xfrm>
        </p:spPr>
        <p:txBody>
          <a:bodyPr>
            <a:normAutofit/>
          </a:bodyPr>
          <a:lstStyle/>
          <a:p>
            <a:r>
              <a:rPr lang="en-US" sz="4000" b="1" cap="none" dirty="0">
                <a:solidFill>
                  <a:srgbClr val="FFFF00"/>
                </a:solidFill>
              </a:rPr>
              <a:t> </a:t>
            </a:r>
          </a:p>
          <a:p>
            <a:r>
              <a:rPr lang="en-US" sz="4000" b="1" cap="none" dirty="0">
                <a:solidFill>
                  <a:srgbClr val="FFFF00"/>
                </a:solidFill>
              </a:rPr>
              <a:t>public function </a:t>
            </a:r>
            <a:r>
              <a:rPr lang="en-US" sz="4000" b="1" cap="none" dirty="0" err="1">
                <a:solidFill>
                  <a:srgbClr val="FFFF00"/>
                </a:solidFill>
              </a:rPr>
              <a:t>get_Data</a:t>
            </a:r>
            <a:r>
              <a:rPr lang="en-US" sz="4000" b="1" cap="none" dirty="0">
                <a:solidFill>
                  <a:srgbClr val="FFFF00"/>
                </a:solidFill>
              </a:rPr>
              <a:t>(){</a:t>
            </a:r>
          </a:p>
          <a:p>
            <a:r>
              <a:rPr lang="en-US" sz="4000" b="1" cap="none" dirty="0">
                <a:solidFill>
                  <a:srgbClr val="FFFF00"/>
                </a:solidFill>
              </a:rPr>
              <a:t>        Session::forget('</a:t>
            </a:r>
            <a:r>
              <a:rPr lang="en-US" sz="4000" b="1" cap="none" dirty="0" err="1">
                <a:solidFill>
                  <a:srgbClr val="FFFF00"/>
                </a:solidFill>
              </a:rPr>
              <a:t>my_data</a:t>
            </a:r>
            <a:r>
              <a:rPr lang="en-US" sz="4000" b="1" cap="none" dirty="0">
                <a:solidFill>
                  <a:srgbClr val="FFFF00"/>
                </a:solidFill>
              </a:rPr>
              <a:t>');</a:t>
            </a:r>
          </a:p>
          <a:p>
            <a:r>
              <a:rPr lang="en-US" sz="4000" b="1" cap="none" dirty="0">
                <a:solidFill>
                  <a:srgbClr val="FFFF00"/>
                </a:solidFill>
              </a:rPr>
              <a:t>        dd(Session::has('</a:t>
            </a:r>
            <a:r>
              <a:rPr lang="en-US" sz="4000" b="1" cap="none" dirty="0" err="1">
                <a:solidFill>
                  <a:srgbClr val="FFFF00"/>
                </a:solidFill>
              </a:rPr>
              <a:t>my_data</a:t>
            </a:r>
            <a:r>
              <a:rPr lang="en-US" sz="4000" b="1" cap="none" dirty="0">
                <a:solidFill>
                  <a:srgbClr val="FFFF00"/>
                </a:solidFill>
              </a:rPr>
              <a:t>'));</a:t>
            </a:r>
          </a:p>
          <a:p>
            <a:r>
              <a:rPr lang="en-US" sz="4000" b="1" cap="none" dirty="0">
                <a:solidFill>
                  <a:srgbClr val="FFFF00"/>
                </a:solidFill>
              </a:rPr>
              <a:t>        return Session::get('</a:t>
            </a:r>
            <a:r>
              <a:rPr lang="en-US" sz="4000" b="1" cap="none" dirty="0" err="1">
                <a:solidFill>
                  <a:srgbClr val="FFFF00"/>
                </a:solidFill>
              </a:rPr>
              <a:t>my_data</a:t>
            </a:r>
            <a:r>
              <a:rPr lang="en-US" sz="4000" b="1" cap="none" dirty="0">
                <a:solidFill>
                  <a:srgbClr val="FFFF00"/>
                </a:solidFill>
              </a:rPr>
              <a:t>', 'def v');</a:t>
            </a:r>
          </a:p>
          <a:p>
            <a:r>
              <a:rPr lang="en-US" sz="4000" b="1" cap="none" dirty="0">
                <a:solidFill>
                  <a:srgbClr val="FFFF00"/>
                </a:solidFill>
              </a:rPr>
              <a:t>        // return '</a:t>
            </a:r>
            <a:r>
              <a:rPr lang="en-US" sz="4000" b="1" cap="none" dirty="0" err="1">
                <a:solidFill>
                  <a:srgbClr val="FFFF00"/>
                </a:solidFill>
              </a:rPr>
              <a:t>my_data</a:t>
            </a:r>
            <a:r>
              <a:rPr lang="en-US" sz="4000" b="1" cap="none" dirty="0">
                <a:solidFill>
                  <a:srgbClr val="FFFF00"/>
                </a:solidFill>
              </a:rPr>
              <a:t>';</a:t>
            </a:r>
          </a:p>
          <a:p>
            <a:r>
              <a:rPr lang="en-US" sz="4000" b="1" cap="none" dirty="0">
                <a:solidFill>
                  <a:srgbClr val="FFFF00"/>
                </a:solidFill>
              </a:rPr>
              <a:t>        }</a:t>
            </a:r>
            <a:endParaRPr lang="en-US" sz="4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287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BC72-88AD-4AD9-8EBC-39893AD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790"/>
            <a:ext cx="10131427" cy="1468800"/>
          </a:xfrm>
        </p:spPr>
        <p:txBody>
          <a:bodyPr anchor="t">
            <a:noAutofit/>
          </a:bodyPr>
          <a:lstStyle/>
          <a:p>
            <a:r>
              <a:rPr lang="en-US" sz="4800" b="1" cap="none" dirty="0"/>
              <a:t>* 2nd make diff </a:t>
            </a:r>
            <a:r>
              <a:rPr lang="en-US" sz="4800" b="1" cap="none" dirty="0" err="1"/>
              <a:t>diff</a:t>
            </a:r>
            <a:r>
              <a:rPr lang="en-US" sz="4800" b="1" cap="none" dirty="0"/>
              <a:t> </a:t>
            </a:r>
            <a:r>
              <a:rPr lang="en-US" sz="4800" b="1" cap="none" dirty="0" err="1"/>
              <a:t>reoutes</a:t>
            </a:r>
            <a:r>
              <a:rPr lang="en-US" sz="4800" b="1" cap="none" dirty="0"/>
              <a:t> to perform this actions </a:t>
            </a:r>
            <a:br>
              <a:rPr lang="en-US" sz="4800" b="1" cap="none" dirty="0"/>
            </a:br>
            <a:endParaRPr lang="en-US" sz="4800" b="1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02399-E46A-4F60-A847-2858BF55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477590"/>
            <a:ext cx="10131428" cy="5380410"/>
          </a:xfrm>
        </p:spPr>
        <p:txBody>
          <a:bodyPr/>
          <a:lstStyle/>
          <a:p>
            <a:endParaRPr lang="en-US" dirty="0"/>
          </a:p>
          <a:p>
            <a:r>
              <a:rPr lang="en-US" sz="2800" b="1" cap="none" dirty="0">
                <a:solidFill>
                  <a:srgbClr val="FFFF00"/>
                </a:solidFill>
              </a:rPr>
              <a:t>        Route::get('/storage/</a:t>
            </a:r>
            <a:r>
              <a:rPr lang="en-US" sz="2800" b="1" cap="none" dirty="0" err="1">
                <a:solidFill>
                  <a:srgbClr val="FFFF00"/>
                </a:solidFill>
              </a:rPr>
              <a:t>cokies</a:t>
            </a:r>
            <a:r>
              <a:rPr lang="en-US" sz="2800" b="1" cap="none" dirty="0">
                <a:solidFill>
                  <a:srgbClr val="FFFF00"/>
                </a:solidFill>
              </a:rPr>
              <a:t>', [storage::class,'</a:t>
            </a:r>
            <a:r>
              <a:rPr lang="en-US" sz="2800" b="1" cap="none" dirty="0" err="1">
                <a:solidFill>
                  <a:srgbClr val="FFFF00"/>
                </a:solidFill>
              </a:rPr>
              <a:t>setdata</a:t>
            </a:r>
            <a:r>
              <a:rPr lang="en-US" sz="2800" b="1" cap="none" dirty="0">
                <a:solidFill>
                  <a:srgbClr val="FFFF00"/>
                </a:solidFill>
              </a:rPr>
              <a:t>']);</a:t>
            </a:r>
          </a:p>
          <a:p>
            <a:endParaRPr lang="en-US" sz="2800" b="1" cap="none" dirty="0">
              <a:solidFill>
                <a:srgbClr val="FFFF00"/>
              </a:solidFill>
            </a:endParaRPr>
          </a:p>
          <a:p>
            <a:r>
              <a:rPr lang="en-US" sz="2800" b="1" cap="none" dirty="0">
                <a:solidFill>
                  <a:srgbClr val="FFFF00"/>
                </a:solidFill>
              </a:rPr>
              <a:t>        Route::get('/get/cookies', [storage::class,'</a:t>
            </a:r>
            <a:r>
              <a:rPr lang="en-US" sz="2800" b="1" cap="none" dirty="0" err="1">
                <a:solidFill>
                  <a:srgbClr val="FFFF00"/>
                </a:solidFill>
              </a:rPr>
              <a:t>getdata</a:t>
            </a:r>
            <a:r>
              <a:rPr lang="en-US" sz="2800" b="1" cap="none" dirty="0">
                <a:solidFill>
                  <a:srgbClr val="FFFF00"/>
                </a:solidFill>
              </a:rPr>
              <a:t>']);</a:t>
            </a:r>
          </a:p>
          <a:p>
            <a:endParaRPr lang="en-US" sz="2800" b="1" cap="none" dirty="0">
              <a:solidFill>
                <a:srgbClr val="FFFF00"/>
              </a:solidFill>
            </a:endParaRPr>
          </a:p>
          <a:p>
            <a:r>
              <a:rPr lang="en-US" sz="2800" b="1" cap="none" dirty="0">
                <a:solidFill>
                  <a:srgbClr val="FFFF00"/>
                </a:solidFill>
              </a:rPr>
              <a:t>        Route::get('/session/set', [storage::class,'</a:t>
            </a:r>
            <a:r>
              <a:rPr lang="en-US" sz="2800" b="1" cap="none" dirty="0" err="1">
                <a:solidFill>
                  <a:srgbClr val="FFFF00"/>
                </a:solidFill>
              </a:rPr>
              <a:t>set_data</a:t>
            </a:r>
            <a:r>
              <a:rPr lang="en-US" sz="2800" b="1" cap="none" dirty="0">
                <a:solidFill>
                  <a:srgbClr val="FFFF00"/>
                </a:solidFill>
              </a:rPr>
              <a:t>']);</a:t>
            </a:r>
          </a:p>
          <a:p>
            <a:endParaRPr lang="en-US" sz="2800" b="1" cap="none" dirty="0">
              <a:solidFill>
                <a:srgbClr val="FFFF00"/>
              </a:solidFill>
            </a:endParaRPr>
          </a:p>
          <a:p>
            <a:r>
              <a:rPr lang="en-US" sz="2800" b="1" cap="none" dirty="0">
                <a:solidFill>
                  <a:srgbClr val="FFFF00"/>
                </a:solidFill>
              </a:rPr>
              <a:t>        Route::get('/session/get', [storage::class,'</a:t>
            </a:r>
            <a:r>
              <a:rPr lang="en-US" sz="2800" b="1" cap="none" dirty="0" err="1">
                <a:solidFill>
                  <a:srgbClr val="FFFF00"/>
                </a:solidFill>
              </a:rPr>
              <a:t>get_data</a:t>
            </a:r>
            <a:r>
              <a:rPr lang="en-US" sz="2800" b="1" cap="none" dirty="0">
                <a:solidFill>
                  <a:srgbClr val="FFFF00"/>
                </a:solidFill>
              </a:rPr>
              <a:t>']);</a:t>
            </a:r>
          </a:p>
        </p:txBody>
      </p:sp>
    </p:spTree>
    <p:extLst>
      <p:ext uri="{BB962C8B-B14F-4D97-AF65-F5344CB8AC3E}">
        <p14:creationId xmlns:p14="http://schemas.microsoft.com/office/powerpoint/2010/main" val="179794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AD8E-054F-462B-AFF5-E20918603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5774"/>
            <a:ext cx="10131425" cy="1456267"/>
          </a:xfrm>
        </p:spPr>
        <p:txBody>
          <a:bodyPr/>
          <a:lstStyle/>
          <a:p>
            <a:r>
              <a:rPr lang="en-US" b="1" cap="none" dirty="0"/>
              <a:t>1. One to one relationship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BAF49C-5113-408F-AD8A-DA2645E374C1}"/>
              </a:ext>
            </a:extLst>
          </p:cNvPr>
          <p:cNvSpPr txBox="1">
            <a:spLocks/>
          </p:cNvSpPr>
          <p:nvPr/>
        </p:nvSpPr>
        <p:spPr>
          <a:xfrm>
            <a:off x="566531" y="1602041"/>
            <a:ext cx="10538791" cy="47987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cap="none" dirty="0"/>
              <a:t>2</a:t>
            </a:r>
            <a:r>
              <a:rPr lang="en-US" b="1" cap="none" baseline="30000" dirty="0"/>
              <a:t>nd</a:t>
            </a:r>
            <a:r>
              <a:rPr lang="en-US" b="1" cap="none" dirty="0"/>
              <a:t> Define a method  in controller:</a:t>
            </a:r>
          </a:p>
          <a:p>
            <a:endParaRPr lang="en-US" b="1" cap="none" dirty="0"/>
          </a:p>
          <a:p>
            <a:r>
              <a:rPr lang="en-US" b="1" cap="none" dirty="0"/>
              <a:t>1</a:t>
            </a:r>
            <a:r>
              <a:rPr lang="en-US" b="1" cap="none" baseline="30000" dirty="0"/>
              <a:t>st</a:t>
            </a:r>
            <a:r>
              <a:rPr lang="en-US" b="1" cap="none" dirty="0"/>
              <a:t> for ORM way </a:t>
            </a:r>
            <a:r>
              <a:rPr lang="en-US" b="1" cap="none" dirty="0" err="1"/>
              <a:t>featch</a:t>
            </a:r>
            <a:r>
              <a:rPr lang="en-US" b="1" cap="none" dirty="0"/>
              <a:t>  data</a:t>
            </a:r>
          </a:p>
          <a:p>
            <a:r>
              <a:rPr lang="en-US" b="1" cap="none" dirty="0"/>
              <a:t>public function </a:t>
            </a:r>
            <a:r>
              <a:rPr lang="en-US" b="1" cap="none" dirty="0" err="1"/>
              <a:t>Allcat</a:t>
            </a:r>
            <a:r>
              <a:rPr lang="en-US" b="1" cap="none" dirty="0"/>
              <a:t>(){</a:t>
            </a:r>
          </a:p>
          <a:p>
            <a:r>
              <a:rPr lang="en-US" b="1" cap="none" dirty="0"/>
              <a:t>	        	$cate = Category::Latest()-&gt;paginate(5); </a:t>
            </a:r>
          </a:p>
          <a:p>
            <a:r>
              <a:rPr lang="en-US" b="1" cap="none" dirty="0"/>
              <a:t> return view('</a:t>
            </a:r>
            <a:r>
              <a:rPr lang="en-US" b="1" cap="none" dirty="0" err="1"/>
              <a:t>admin.category.index</a:t>
            </a:r>
            <a:r>
              <a:rPr lang="en-US" b="1" cap="none" dirty="0"/>
              <a:t>’, compact('cate'));</a:t>
            </a:r>
          </a:p>
          <a:p>
            <a:r>
              <a:rPr lang="en-US" b="1" cap="none" dirty="0"/>
              <a:t>	    	}	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DB667AD-A9C2-4508-BBEB-7A1903D74174}"/>
              </a:ext>
            </a:extLst>
          </p:cNvPr>
          <p:cNvSpPr/>
          <p:nvPr/>
        </p:nvSpPr>
        <p:spPr>
          <a:xfrm rot="9082652">
            <a:off x="4916557" y="4034550"/>
            <a:ext cx="1325217" cy="1987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DAD07D-283C-47BB-86E3-5C304180E7CA}"/>
              </a:ext>
            </a:extLst>
          </p:cNvPr>
          <p:cNvSpPr txBox="1"/>
          <p:nvPr/>
        </p:nvSpPr>
        <p:spPr>
          <a:xfrm>
            <a:off x="6308034" y="3517247"/>
            <a:ext cx="140473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Model class</a:t>
            </a:r>
          </a:p>
        </p:txBody>
      </p:sp>
    </p:spTree>
    <p:extLst>
      <p:ext uri="{BB962C8B-B14F-4D97-AF65-F5344CB8AC3E}">
        <p14:creationId xmlns:p14="http://schemas.microsoft.com/office/powerpoint/2010/main" val="126831254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7DE3-0BA4-4C78-A04C-A1FDC880D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3</a:t>
            </a:r>
            <a:r>
              <a:rPr lang="en-US" b="1" cap="none" baseline="30000" dirty="0"/>
              <a:t>rd</a:t>
            </a:r>
            <a:r>
              <a:rPr lang="en-US" b="1" cap="none" dirty="0"/>
              <a:t> in view page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A35E2C-BEF4-421B-8D91-D2A128E8CD04}"/>
              </a:ext>
            </a:extLst>
          </p:cNvPr>
          <p:cNvSpPr txBox="1">
            <a:spLocks/>
          </p:cNvSpPr>
          <p:nvPr/>
        </p:nvSpPr>
        <p:spPr>
          <a:xfrm>
            <a:off x="685800" y="2418521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cap="none" dirty="0"/>
              <a:t>Use here foreach loop </a:t>
            </a:r>
          </a:p>
          <a:p>
            <a:r>
              <a:rPr lang="en-US" b="1" cap="none" dirty="0"/>
              <a:t>&lt;td&gt; {{ $</a:t>
            </a:r>
            <a:r>
              <a:rPr lang="en-US" b="1" cap="none" dirty="0" err="1"/>
              <a:t>get_cate</a:t>
            </a:r>
            <a:r>
              <a:rPr lang="en-US" b="1" cap="none" dirty="0"/>
              <a:t> -&gt;user-&gt;name}}&lt;/td&gt;</a:t>
            </a:r>
          </a:p>
          <a:p>
            <a:r>
              <a:rPr lang="en-US" b="1" cap="none" dirty="0" err="1"/>
              <a:t>Endforeach</a:t>
            </a:r>
            <a:r>
              <a:rPr lang="en-US" b="1" cap="none" dirty="0"/>
              <a:t> loop </a:t>
            </a:r>
          </a:p>
        </p:txBody>
      </p:sp>
    </p:spTree>
    <p:extLst>
      <p:ext uri="{BB962C8B-B14F-4D97-AF65-F5344CB8AC3E}">
        <p14:creationId xmlns:p14="http://schemas.microsoft.com/office/powerpoint/2010/main" val="269272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97AD-9172-4A86-BDAE-4F622F5C1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0337"/>
            <a:ext cx="10131427" cy="1468800"/>
          </a:xfrm>
        </p:spPr>
        <p:txBody>
          <a:bodyPr>
            <a:normAutofit/>
          </a:bodyPr>
          <a:lstStyle/>
          <a:p>
            <a:r>
              <a:rPr lang="en-US" sz="4800" b="1" cap="none" dirty="0"/>
              <a:t> by Query builder join &amp; (relation)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383BD-C809-4252-AF56-8F66E9D8C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769137"/>
            <a:ext cx="10131428" cy="4788526"/>
          </a:xfrm>
        </p:spPr>
        <p:txBody>
          <a:bodyPr>
            <a:normAutofit/>
          </a:bodyPr>
          <a:lstStyle/>
          <a:p>
            <a:r>
              <a:rPr lang="en-US" sz="3200" b="1" cap="none" dirty="0"/>
              <a:t> &lt;Td class="font-weight-bold"&gt;{{ $category-&gt;name}}&lt;/td&gt;</a:t>
            </a:r>
          </a:p>
          <a:p>
            <a:endParaRPr lang="en-US" sz="3200" b="1" cap="none" dirty="0"/>
          </a:p>
          <a:p>
            <a:r>
              <a:rPr lang="en-US" sz="3200" b="1" cap="none" dirty="0"/>
              <a:t>public function </a:t>
            </a:r>
            <a:r>
              <a:rPr lang="en-US" sz="3200" b="1" cap="none" dirty="0" err="1"/>
              <a:t>Allcat</a:t>
            </a:r>
            <a:r>
              <a:rPr lang="en-US" sz="3200" b="1" cap="none" dirty="0"/>
              <a:t>(){</a:t>
            </a:r>
          </a:p>
          <a:p>
            <a:r>
              <a:rPr lang="en-US" sz="3200" b="1" cap="none" dirty="0"/>
              <a:t>$cate = DB::table(</a:t>
            </a:r>
            <a:r>
              <a:rPr lang="en-US" sz="3200" b="1" cap="none"/>
              <a:t>'categories’)</a:t>
            </a:r>
          </a:p>
          <a:p>
            <a:r>
              <a:rPr lang="en-US" sz="3200" b="1" cap="none"/>
              <a:t>-&gt;</a:t>
            </a:r>
            <a:r>
              <a:rPr lang="en-US" sz="3200" b="1" cap="none" dirty="0"/>
              <a:t>join('</a:t>
            </a:r>
            <a:r>
              <a:rPr lang="en-US" sz="3200" b="1" cap="none" dirty="0" err="1"/>
              <a:t>users','categories.user_id','users.id</a:t>
            </a:r>
            <a:r>
              <a:rPr lang="en-US" sz="3200" b="1" cap="none" dirty="0"/>
              <a:t>’)</a:t>
            </a:r>
          </a:p>
          <a:p>
            <a:r>
              <a:rPr lang="en-US" sz="3200" b="1" cap="none" dirty="0"/>
              <a:t>-&gt;select('categories.*','users.name')-&gt;Latest</a:t>
            </a:r>
            <a:r>
              <a:rPr lang="en-US" sz="2800" b="1" cap="none" dirty="0"/>
              <a:t>()-&gt;paginate(5); </a:t>
            </a:r>
          </a:p>
        </p:txBody>
      </p:sp>
    </p:spTree>
    <p:extLst>
      <p:ext uri="{BB962C8B-B14F-4D97-AF65-F5344CB8AC3E}">
        <p14:creationId xmlns:p14="http://schemas.microsoft.com/office/powerpoint/2010/main" val="267431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3739B-364B-4F4A-A82D-935C0A2E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5819"/>
            <a:ext cx="10131427" cy="1468800"/>
          </a:xfrm>
        </p:spPr>
        <p:txBody>
          <a:bodyPr/>
          <a:lstStyle/>
          <a:p>
            <a:r>
              <a:rPr lang="en-US" b="1" cap="none" dirty="0"/>
              <a:t>2. Inverse One to one relationship</a:t>
            </a:r>
            <a:br>
              <a:rPr lang="en-US" b="1" cap="none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C835E-CDF8-4958-90EC-03894F3E1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378226"/>
            <a:ext cx="10131428" cy="425955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b="1" cap="none" dirty="0"/>
              <a:t>In model class define this below method: </a:t>
            </a:r>
          </a:p>
          <a:p>
            <a:pPr marL="457200" indent="-457200">
              <a:buAutoNum type="arabicPeriod"/>
            </a:pPr>
            <a:endParaRPr lang="en-US" b="1" cap="none" dirty="0"/>
          </a:p>
          <a:p>
            <a:r>
              <a:rPr lang="en-US" sz="2800" b="1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public function student()</a:t>
            </a:r>
          </a:p>
          <a:p>
            <a:r>
              <a:rPr lang="en-US" sz="2800" b="1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{</a:t>
            </a:r>
          </a:p>
          <a:p>
            <a:r>
              <a:rPr lang="en-US" sz="2800" b="1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	return $this-&gt;</a:t>
            </a:r>
            <a:r>
              <a:rPr lang="en-US" sz="2800" b="1" cap="none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belongsto</a:t>
            </a:r>
            <a:r>
              <a:rPr lang="en-US" sz="2800" b="1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(student::class);</a:t>
            </a:r>
          </a:p>
          <a:p>
            <a:r>
              <a:rPr lang="en-US" sz="2800" b="1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	//for child to </a:t>
            </a:r>
            <a:r>
              <a:rPr lang="en-US" sz="2800" b="1" cap="none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paresnt</a:t>
            </a:r>
            <a:r>
              <a:rPr lang="en-US" sz="2800" b="1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relationship  (inverse relation)</a:t>
            </a:r>
          </a:p>
          <a:p>
            <a:r>
              <a:rPr lang="en-US" sz="2800" b="1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121564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F668-5C4D-42AB-BF84-9E3CE57F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340094"/>
            <a:ext cx="10131427" cy="1468800"/>
          </a:xfrm>
        </p:spPr>
        <p:txBody>
          <a:bodyPr>
            <a:normAutofit/>
          </a:bodyPr>
          <a:lstStyle/>
          <a:p>
            <a:r>
              <a:rPr lang="en-US" sz="5400" b="1" cap="none" dirty="0"/>
              <a:t>2</a:t>
            </a:r>
            <a:r>
              <a:rPr lang="en-US" sz="5400" b="1" cap="none" baseline="30000" dirty="0"/>
              <a:t>nd</a:t>
            </a:r>
            <a:r>
              <a:rPr lang="en-US" sz="5400" b="1" cap="none" dirty="0"/>
              <a:t> controller code: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54079-E2E7-42C6-9FB5-A79D7437C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934817"/>
            <a:ext cx="10131428" cy="3702964"/>
          </a:xfrm>
        </p:spPr>
        <p:txBody>
          <a:bodyPr>
            <a:normAutofit/>
          </a:bodyPr>
          <a:lstStyle/>
          <a:p>
            <a:r>
              <a:rPr lang="en-US" sz="3200" cap="none" dirty="0"/>
              <a:t>Child to parent relation by this controller code :</a:t>
            </a:r>
          </a:p>
          <a:p>
            <a:endParaRPr lang="en-US" sz="3200" cap="none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sz="3200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public function </a:t>
            </a:r>
            <a:r>
              <a:rPr lang="en-US" sz="3200" cap="none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chd_to_pr</a:t>
            </a:r>
            <a:r>
              <a:rPr lang="en-US" sz="3200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($id){</a:t>
            </a:r>
          </a:p>
          <a:p>
            <a:r>
              <a:rPr lang="en-US" sz="3200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$data = Course::find($id)-&gt;student;</a:t>
            </a:r>
          </a:p>
          <a:p>
            <a:r>
              <a:rPr lang="en-US" sz="3200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return $data;</a:t>
            </a:r>
          </a:p>
          <a:p>
            <a:r>
              <a:rPr lang="en-US" sz="3200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1160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E8E2F-8049-4DDA-9917-9EB1334D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11819"/>
            <a:ext cx="10131427" cy="1468800"/>
          </a:xfrm>
        </p:spPr>
        <p:txBody>
          <a:bodyPr/>
          <a:lstStyle/>
          <a:p>
            <a:r>
              <a:rPr lang="en-US" b="1" cap="none" dirty="0"/>
              <a:t>3</a:t>
            </a:r>
            <a:r>
              <a:rPr lang="en-US" b="1" cap="none" baseline="30000" dirty="0"/>
              <a:t>rd</a:t>
            </a:r>
            <a:r>
              <a:rPr lang="en-US" b="1" cap="none" dirty="0"/>
              <a:t>  One to many relationship</a:t>
            </a:r>
            <a:br>
              <a:rPr lang="en-US" b="1" cap="none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2C74C-F901-4E73-BCFB-6C9019E94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524000"/>
            <a:ext cx="10131428" cy="4113781"/>
          </a:xfrm>
        </p:spPr>
        <p:txBody>
          <a:bodyPr>
            <a:normAutofit/>
          </a:bodyPr>
          <a:lstStyle/>
          <a:p>
            <a:r>
              <a:rPr lang="en-US" sz="2800" b="1" cap="none" dirty="0"/>
              <a:t> in parent model class define this below example method  </a:t>
            </a:r>
          </a:p>
          <a:p>
            <a:endParaRPr lang="en-US" sz="2800" b="1" cap="none" dirty="0"/>
          </a:p>
          <a:p>
            <a:r>
              <a:rPr lang="en-US" sz="2800" b="1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public function courses()</a:t>
            </a:r>
          </a:p>
          <a:p>
            <a:r>
              <a:rPr lang="en-US" sz="2800" b="1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{</a:t>
            </a:r>
          </a:p>
          <a:p>
            <a:r>
              <a:rPr lang="en-US" sz="2800" b="1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	return $this-&gt;</a:t>
            </a:r>
            <a:r>
              <a:rPr lang="en-US" sz="2800" b="1" cap="none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hasmany</a:t>
            </a:r>
            <a:r>
              <a:rPr lang="en-US" sz="2800" b="1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(course::class); // one to many</a:t>
            </a:r>
          </a:p>
          <a:p>
            <a:r>
              <a:rPr lang="en-US" sz="2800" b="1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2670665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2910-DA5A-46C0-A923-5D78DE3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7086"/>
            <a:ext cx="10131427" cy="1468800"/>
          </a:xfrm>
        </p:spPr>
        <p:txBody>
          <a:bodyPr>
            <a:normAutofit/>
          </a:bodyPr>
          <a:lstStyle/>
          <a:p>
            <a:r>
              <a:rPr lang="en-US" sz="6600" b="1" cap="none" dirty="0"/>
              <a:t>2</a:t>
            </a:r>
            <a:r>
              <a:rPr lang="en-US" sz="6600" b="1" cap="none" baseline="30000" dirty="0"/>
              <a:t>nd</a:t>
            </a:r>
            <a:r>
              <a:rPr lang="en-US" sz="6600" b="1" cap="none" dirty="0"/>
              <a:t> controller code: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1C492-0FCC-4C01-BFF5-E24E20CF0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755886"/>
            <a:ext cx="10131428" cy="3881895"/>
          </a:xfrm>
        </p:spPr>
        <p:txBody>
          <a:bodyPr>
            <a:normAutofit fontScale="85000" lnSpcReduction="10000"/>
          </a:bodyPr>
          <a:lstStyle/>
          <a:p>
            <a:r>
              <a:rPr lang="en-US" sz="4000" b="1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</a:p>
          <a:p>
            <a:r>
              <a:rPr lang="en-US" sz="4000" b="1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public function orm_view2(){</a:t>
            </a:r>
          </a:p>
          <a:p>
            <a:r>
              <a:rPr lang="en-US" sz="4000" b="1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$</a:t>
            </a:r>
            <a:r>
              <a:rPr lang="en-US" sz="4000" b="1" cap="none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orm_get</a:t>
            </a:r>
            <a:r>
              <a:rPr lang="en-US" sz="4000" b="1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_= student::all();</a:t>
            </a:r>
          </a:p>
          <a:p>
            <a:r>
              <a:rPr lang="en-US" sz="4000" b="1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// dd($</a:t>
            </a:r>
            <a:r>
              <a:rPr lang="en-US" sz="4000" b="1" cap="none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orm_get_data</a:t>
            </a:r>
            <a:r>
              <a:rPr lang="en-US" sz="4000" b="1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-&gt;first()-&gt;student);    </a:t>
            </a:r>
          </a:p>
          <a:p>
            <a:r>
              <a:rPr lang="en-US" sz="4000" b="1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return view('orm_relation2',compact('</a:t>
            </a:r>
            <a:r>
              <a:rPr lang="en-US" sz="4000" b="1" cap="none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orm_get</a:t>
            </a:r>
            <a:r>
              <a:rPr lang="en-US" sz="4000" b="1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_'));</a:t>
            </a:r>
          </a:p>
          <a:p>
            <a:r>
              <a:rPr lang="en-US" sz="4000" b="1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9435676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94</TotalTime>
  <Words>1427</Words>
  <Application>Microsoft Office PowerPoint</Application>
  <PresentationFormat>Widescreen</PresentationFormat>
  <Paragraphs>205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Celestial</vt:lpstr>
      <vt:lpstr>For relation between two table using ORM in Laravel 8  </vt:lpstr>
      <vt:lpstr>1.One to one relationship </vt:lpstr>
      <vt:lpstr>1. One to one relationship </vt:lpstr>
      <vt:lpstr>3rd in view page </vt:lpstr>
      <vt:lpstr> by Query builder join &amp; (relation) table</vt:lpstr>
      <vt:lpstr>2. Inverse One to one relationship </vt:lpstr>
      <vt:lpstr>2nd controller code:</vt:lpstr>
      <vt:lpstr>3rd  One to many relationship </vt:lpstr>
      <vt:lpstr>2nd controller code:</vt:lpstr>
      <vt:lpstr>3rd in view page </vt:lpstr>
      <vt:lpstr>4th Open view page </vt:lpstr>
      <vt:lpstr>4th Many to many relationship </vt:lpstr>
      <vt:lpstr>2nd Number </vt:lpstr>
      <vt:lpstr>2nd Controller Method </vt:lpstr>
      <vt:lpstr>Next  is  Validation </vt:lpstr>
      <vt:lpstr>Validation in laravel 8</vt:lpstr>
      <vt:lpstr>Can use this method  in controller</vt:lpstr>
      <vt:lpstr>Then perform store method;</vt:lpstr>
      <vt:lpstr>2nd in view page define this </vt:lpstr>
      <vt:lpstr>Other wise can define in each field</vt:lpstr>
      <vt:lpstr>Session and Cookies</vt:lpstr>
      <vt:lpstr>Get cookies </vt:lpstr>
      <vt:lpstr>Session </vt:lpstr>
      <vt:lpstr>Get Session</vt:lpstr>
      <vt:lpstr>* 2nd make diff diff reoutes to perform this actions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relation between two table using ORM in Laravel 8</dc:title>
  <dc:creator>Apna</dc:creator>
  <cp:lastModifiedBy>Apna</cp:lastModifiedBy>
  <cp:revision>22</cp:revision>
  <dcterms:created xsi:type="dcterms:W3CDTF">2021-08-08T14:26:00Z</dcterms:created>
  <dcterms:modified xsi:type="dcterms:W3CDTF">2021-08-10T14:15:22Z</dcterms:modified>
</cp:coreProperties>
</file>