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301" r:id="rId4"/>
    <p:sldId id="302" r:id="rId5"/>
    <p:sldId id="298" r:id="rId6"/>
    <p:sldId id="299" r:id="rId7"/>
    <p:sldId id="300" r:id="rId8"/>
  </p:sldIdLst>
  <p:sldSz cx="9144000" cy="5143500" type="screen16x9"/>
  <p:notesSz cx="6858000" cy="9144000"/>
  <p:embeddedFontLst>
    <p:embeddedFont>
      <p:font typeface="Montserrat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weta Berry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5dbe556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5dbe556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Montserrat" pitchFamily="2" charset="0"/>
              </a:rPr>
              <a:t>PROMEDIEXCEL LEARNING PRIVATE LIMITED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Wireframe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Structure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99200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</a:t>
            </a:r>
            <a:endParaRPr dirty="0"/>
          </a:p>
        </p:txBody>
      </p:sp>
      <p:sp>
        <p:nvSpPr>
          <p:cNvPr id="62" name="Google Shape;62;p14"/>
          <p:cNvSpPr/>
          <p:nvPr/>
        </p:nvSpPr>
        <p:spPr>
          <a:xfrm>
            <a:off x="1719371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Courses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2939543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14"/>
          <p:cNvSpPr/>
          <p:nvPr/>
        </p:nvSpPr>
        <p:spPr>
          <a:xfrm>
            <a:off x="7820247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976184" y="2128152"/>
            <a:ext cx="1183529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Our journey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Our vision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Our mission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Our values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Our USP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Leadership Team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Partners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Awards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800" dirty="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693400" y="2149974"/>
            <a:ext cx="1282784" cy="29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</a:rPr>
              <a:t> All courses</a:t>
            </a:r>
          </a:p>
          <a:p>
            <a:pPr lvl="7"/>
            <a:r>
              <a:rPr lang="en-US" sz="800" dirty="0">
                <a:solidFill>
                  <a:schemeClr val="dk1"/>
                </a:solidFill>
              </a:rPr>
              <a:t>         - Paid courses</a:t>
            </a:r>
          </a:p>
          <a:p>
            <a:pPr lvl="1"/>
            <a:r>
              <a:rPr lang="en-IN" sz="800" dirty="0">
                <a:solidFill>
                  <a:schemeClr val="dk1"/>
                </a:solidFill>
              </a:rPr>
              <a:t>         - Free </a:t>
            </a:r>
            <a:r>
              <a:rPr lang="en-US" sz="800" dirty="0">
                <a:solidFill>
                  <a:schemeClr val="dk1"/>
                </a:solidFill>
              </a:rPr>
              <a:t>courses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</a:rPr>
              <a:t>Specialty-wise</a:t>
            </a:r>
          </a:p>
          <a:p>
            <a:pPr lvl="1"/>
            <a:r>
              <a:rPr lang="en-US" sz="800" b="1" dirty="0">
                <a:solidFill>
                  <a:schemeClr val="dk1"/>
                </a:solidFill>
              </a:rPr>
              <a:t>         - </a:t>
            </a:r>
            <a:r>
              <a:rPr lang="en-US" sz="800" dirty="0">
                <a:solidFill>
                  <a:schemeClr val="dk1"/>
                </a:solidFill>
              </a:rPr>
              <a:t>Clinical </a:t>
            </a:r>
          </a:p>
          <a:p>
            <a:pPr lvl="3"/>
            <a:r>
              <a:rPr lang="en-US" sz="800" dirty="0">
                <a:solidFill>
                  <a:schemeClr val="dk1"/>
                </a:solidFill>
              </a:rPr>
              <a:t>         - Non-Clinical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</a:rPr>
              <a:t>Qualification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-  MBBS &amp; above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-  </a:t>
            </a:r>
            <a:r>
              <a:rPr lang="en-US" sz="800" dirty="0" err="1">
                <a:solidFill>
                  <a:schemeClr val="dk1"/>
                </a:solidFill>
              </a:rPr>
              <a:t>Bsc</a:t>
            </a:r>
            <a:r>
              <a:rPr lang="en-US" sz="800" dirty="0">
                <a:solidFill>
                  <a:schemeClr val="dk1"/>
                </a:solidFill>
              </a:rPr>
              <a:t>/ </a:t>
            </a:r>
            <a:r>
              <a:rPr lang="en-US" sz="800" dirty="0" err="1">
                <a:solidFill>
                  <a:schemeClr val="dk1"/>
                </a:solidFill>
              </a:rPr>
              <a:t>Bcom</a:t>
            </a:r>
            <a:r>
              <a:rPr lang="en-US" sz="800" dirty="0">
                <a:solidFill>
                  <a:schemeClr val="dk1"/>
                </a:solidFill>
              </a:rPr>
              <a:t>/ BA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- Undergraduate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- 10+2                     </a:t>
            </a: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</a:rPr>
              <a:t>Professional</a:t>
            </a:r>
          </a:p>
          <a:p>
            <a:pPr lvl="2"/>
            <a:r>
              <a:rPr lang="en-US" sz="800" b="1" dirty="0">
                <a:solidFill>
                  <a:schemeClr val="dk1"/>
                </a:solidFill>
              </a:rPr>
              <a:t>        - </a:t>
            </a:r>
            <a:r>
              <a:rPr lang="en-US" sz="800" dirty="0">
                <a:solidFill>
                  <a:schemeClr val="dk1"/>
                </a:solidFill>
              </a:rPr>
              <a:t>Doctors </a:t>
            </a:r>
          </a:p>
          <a:p>
            <a:pPr lvl="2"/>
            <a:r>
              <a:rPr lang="en-US" sz="800" dirty="0">
                <a:solidFill>
                  <a:schemeClr val="dk1"/>
                </a:solidFill>
              </a:rPr>
              <a:t>        - Ayush</a:t>
            </a:r>
          </a:p>
          <a:p>
            <a:pPr lvl="2"/>
            <a:r>
              <a:rPr lang="en-US" sz="800" dirty="0">
                <a:solidFill>
                  <a:schemeClr val="dk1"/>
                </a:solidFill>
              </a:rPr>
              <a:t>        -  Nurses</a:t>
            </a:r>
          </a:p>
          <a:p>
            <a:pPr lvl="2"/>
            <a:r>
              <a:rPr lang="en-US" sz="800" dirty="0">
                <a:solidFill>
                  <a:schemeClr val="dk1"/>
                </a:solidFill>
              </a:rPr>
              <a:t>        - Paramedical</a:t>
            </a:r>
          </a:p>
          <a:p>
            <a:pPr lvl="2"/>
            <a:endParaRPr lang="en-US" sz="800" dirty="0">
              <a:solidFill>
                <a:schemeClr val="dk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sz="800" b="1" dirty="0">
                <a:solidFill>
                  <a:schemeClr val="dk1"/>
                </a:solidFill>
              </a:rPr>
              <a:t>Category-wise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 - Online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 - Offline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 - Blended</a:t>
            </a:r>
          </a:p>
          <a:p>
            <a:pPr lvl="1"/>
            <a:r>
              <a:rPr lang="en-US" sz="800" dirty="0">
                <a:solidFill>
                  <a:schemeClr val="dk1"/>
                </a:solidFill>
              </a:rPr>
              <a:t>         - Webinar</a:t>
            </a:r>
          </a:p>
          <a:p>
            <a:pPr lvl="1"/>
            <a:endParaRPr lang="en-US" sz="800" dirty="0">
              <a:solidFill>
                <a:schemeClr val="dk1"/>
              </a:solidFill>
            </a:endParaRPr>
          </a:p>
          <a:p>
            <a:pPr lvl="1"/>
            <a:endParaRPr lang="en-US" sz="800" dirty="0">
              <a:solidFill>
                <a:schemeClr val="dk1"/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50872" y="2149975"/>
            <a:ext cx="10881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xxx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159714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Resources</a:t>
            </a:r>
            <a:endParaRPr dirty="0"/>
          </a:p>
        </p:txBody>
      </p:sp>
      <p:sp>
        <p:nvSpPr>
          <p:cNvPr id="69" name="Google Shape;69;p14"/>
          <p:cNvSpPr txBox="1"/>
          <p:nvPr/>
        </p:nvSpPr>
        <p:spPr>
          <a:xfrm>
            <a:off x="4233227" y="2128145"/>
            <a:ext cx="10881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Blogs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Webinars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Events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News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Case Studies</a:t>
            </a:r>
          </a:p>
        </p:txBody>
      </p:sp>
      <p:sp>
        <p:nvSpPr>
          <p:cNvPr id="70" name="Google Shape;70;p14"/>
          <p:cNvSpPr txBox="1"/>
          <p:nvPr/>
        </p:nvSpPr>
        <p:spPr>
          <a:xfrm>
            <a:off x="8106890" y="2142321"/>
            <a:ext cx="10881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dk1"/>
                </a:solidFill>
              </a:rPr>
              <a:t>Address</a:t>
            </a:r>
            <a:endParaRPr sz="8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dk1"/>
                </a:solidFill>
              </a:rPr>
              <a:t>Email</a:t>
            </a:r>
            <a:endParaRPr sz="8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dk1"/>
                </a:solidFill>
              </a:rPr>
              <a:t>Phone No.</a:t>
            </a:r>
            <a:endParaRPr sz="8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dk1"/>
                </a:solidFill>
              </a:rPr>
              <a:t>Locations</a:t>
            </a:r>
            <a:endParaRPr sz="8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dk1"/>
                </a:solidFill>
              </a:rPr>
              <a:t>CTA: Book Your Counselling Session Now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800" dirty="0">
                <a:solidFill>
                  <a:schemeClr val="dk1"/>
                </a:solidFill>
              </a:rPr>
              <a:t>Contact Us form</a:t>
            </a:r>
            <a:endParaRPr sz="800" dirty="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937956" y="936950"/>
            <a:ext cx="2894294" cy="23797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Social Media Icons</a:t>
            </a:r>
            <a:endParaRPr sz="1200" dirty="0"/>
          </a:p>
        </p:txBody>
      </p:sp>
      <p:sp>
        <p:nvSpPr>
          <p:cNvPr id="72" name="Google Shape;72;p14"/>
          <p:cNvSpPr/>
          <p:nvPr/>
        </p:nvSpPr>
        <p:spPr>
          <a:xfrm>
            <a:off x="5379890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CSR </a:t>
            </a:r>
            <a:endParaRPr dirty="0"/>
          </a:p>
        </p:txBody>
      </p:sp>
      <p:sp>
        <p:nvSpPr>
          <p:cNvPr id="73" name="Google Shape;73;p14"/>
          <p:cNvSpPr txBox="1"/>
          <p:nvPr/>
        </p:nvSpPr>
        <p:spPr>
          <a:xfrm>
            <a:off x="5654581" y="2158461"/>
            <a:ext cx="10881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solidFill>
                  <a:schemeClr val="dk1"/>
                </a:solidFill>
              </a:rPr>
              <a:t>xxxx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600072" y="1620800"/>
            <a:ext cx="1161600" cy="553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Careers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882140" y="2142321"/>
            <a:ext cx="1088100" cy="17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xxx</a:t>
            </a: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365846" y="4426822"/>
            <a:ext cx="5665569" cy="661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Quick lines - Courses, About Us, Blogs, Careers, Contact Us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Social Media Logos </a:t>
            </a:r>
            <a:endParaRPr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Sitemap</a:t>
            </a:r>
            <a:endParaRPr sz="1000" dirty="0"/>
          </a:p>
        </p:txBody>
      </p:sp>
      <p:sp>
        <p:nvSpPr>
          <p:cNvPr id="78" name="Google Shape;78;p14"/>
          <p:cNvSpPr/>
          <p:nvPr/>
        </p:nvSpPr>
        <p:spPr>
          <a:xfrm>
            <a:off x="5379890" y="1260248"/>
            <a:ext cx="3601740" cy="2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CTA: Book Your Counselling Session Now</a:t>
            </a:r>
            <a:endParaRPr sz="1200" dirty="0"/>
          </a:p>
        </p:txBody>
      </p:sp>
      <p:sp>
        <p:nvSpPr>
          <p:cNvPr id="2" name="Google Shape;71;p14">
            <a:extLst>
              <a:ext uri="{FF2B5EF4-FFF2-40B4-BE49-F238E27FC236}">
                <a16:creationId xmlns:a16="http://schemas.microsoft.com/office/drawing/2014/main" id="{4E917AAD-20C2-3484-FA4F-4507011D0895}"/>
              </a:ext>
            </a:extLst>
          </p:cNvPr>
          <p:cNvSpPr/>
          <p:nvPr/>
        </p:nvSpPr>
        <p:spPr>
          <a:xfrm>
            <a:off x="499200" y="1209549"/>
            <a:ext cx="1962646" cy="2339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200" dirty="0"/>
              <a:t>info@promediexcel.com</a:t>
            </a:r>
            <a:endParaRPr sz="1200" dirty="0"/>
          </a:p>
        </p:txBody>
      </p:sp>
      <p:sp>
        <p:nvSpPr>
          <p:cNvPr id="3" name="Google Shape;71;p14">
            <a:extLst>
              <a:ext uri="{FF2B5EF4-FFF2-40B4-BE49-F238E27FC236}">
                <a16:creationId xmlns:a16="http://schemas.microsoft.com/office/drawing/2014/main" id="{630E6F58-978D-D698-B7F9-F410332447AE}"/>
              </a:ext>
            </a:extLst>
          </p:cNvPr>
          <p:cNvSpPr/>
          <p:nvPr/>
        </p:nvSpPr>
        <p:spPr>
          <a:xfrm>
            <a:off x="3010977" y="1203904"/>
            <a:ext cx="1962646" cy="23395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sz="1200" dirty="0"/>
              <a:t>Search</a:t>
            </a: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1CA0-B40C-0A72-37A0-A44E8DCF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BANNER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349EA-B9E3-14E8-BBBF-7C268427D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3-5 banners for Home Page.</a:t>
            </a:r>
          </a:p>
          <a:p>
            <a:r>
              <a:rPr lang="en-IN" dirty="0"/>
              <a:t>Banners theme			CTA</a:t>
            </a:r>
          </a:p>
          <a:p>
            <a:pPr marL="114300" indent="0">
              <a:buNone/>
            </a:pPr>
            <a:r>
              <a:rPr lang="en-IN" dirty="0"/>
              <a:t>    	1. Home Page Master banner	Enquiry form submit</a:t>
            </a:r>
          </a:p>
          <a:p>
            <a:pPr marL="114300" indent="0">
              <a:buNone/>
            </a:pPr>
            <a:r>
              <a:rPr lang="en-IN" dirty="0"/>
              <a:t>	2. Latest Course registration	Register Now </a:t>
            </a:r>
          </a:p>
          <a:p>
            <a:pPr marL="114300" indent="0">
              <a:buNone/>
            </a:pPr>
            <a:r>
              <a:rPr lang="en-IN" dirty="0"/>
              <a:t>	3. Accreditations &amp; Affiliations	</a:t>
            </a:r>
            <a:r>
              <a:rPr lang="en-US" dirty="0"/>
              <a:t>Book your counselling session now</a:t>
            </a:r>
            <a:endParaRPr lang="en-IN" dirty="0"/>
          </a:p>
          <a:p>
            <a:pPr marL="114300" indent="0">
              <a:buNone/>
            </a:pPr>
            <a:r>
              <a:rPr lang="en-IN" dirty="0"/>
              <a:t>	4. Book counselling session	Enquiry form submit</a:t>
            </a:r>
          </a:p>
          <a:p>
            <a:pPr marL="11430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5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B33B1-E670-069F-AA9A-8AB97D98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4A71349-3907-8756-41CD-8E6309055384}"/>
              </a:ext>
            </a:extLst>
          </p:cNvPr>
          <p:cNvGrpSpPr/>
          <p:nvPr/>
        </p:nvGrpSpPr>
        <p:grpSpPr>
          <a:xfrm>
            <a:off x="-2" y="2844188"/>
            <a:ext cx="9143999" cy="1140901"/>
            <a:chOff x="-2" y="3577715"/>
            <a:chExt cx="9143999" cy="11409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ADBB7E-7645-67E8-64CF-13BD9CCF85F5}"/>
                </a:ext>
              </a:extLst>
            </p:cNvPr>
            <p:cNvGrpSpPr/>
            <p:nvPr/>
          </p:nvGrpSpPr>
          <p:grpSpPr>
            <a:xfrm>
              <a:off x="-2" y="3587258"/>
              <a:ext cx="9143999" cy="1131358"/>
              <a:chOff x="-2" y="3587258"/>
              <a:chExt cx="9143999" cy="11313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F71F95-BBC7-3AA7-B027-89D3B9C7BDCA}"/>
                  </a:ext>
                </a:extLst>
              </p:cNvPr>
              <p:cNvSpPr/>
              <p:nvPr/>
            </p:nvSpPr>
            <p:spPr>
              <a:xfrm>
                <a:off x="-2" y="3587258"/>
                <a:ext cx="9143999" cy="94454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6A6FDA-F0C5-29D6-EA2E-C38C5E17BB12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Starts On</a:t>
                </a:r>
              </a:p>
              <a:p>
                <a:r>
                  <a:rPr lang="en-US" sz="1050" dirty="0"/>
                  <a:t>DATE</a:t>
                </a:r>
                <a:endParaRPr lang="en-IN" sz="10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86C40D-00FF-C3F0-B183-89F4C119E365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Duration</a:t>
                </a:r>
              </a:p>
              <a:p>
                <a:r>
                  <a:rPr lang="en-US" sz="1050" dirty="0"/>
                  <a:t>IN MONTHS</a:t>
                </a:r>
                <a:endParaRPr lang="en-IN" sz="10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8FAD7E-7C90-7C7F-18BA-8AB7D9B77AD6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Eligibility</a:t>
                </a:r>
              </a:p>
              <a:p>
                <a:r>
                  <a:rPr lang="en-US" sz="1050" dirty="0"/>
                  <a:t>Any graduate/Diploma holder</a:t>
                </a:r>
              </a:p>
              <a:p>
                <a:r>
                  <a:rPr lang="en-US" sz="1050" dirty="0"/>
                  <a:t>Flexible Payment, Financing &amp; Student Loans available			</a:t>
                </a:r>
                <a:endParaRPr lang="en-IN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DABC07-46C7-22AC-F717-0F1A66E83483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Program Fee</a:t>
                </a:r>
              </a:p>
              <a:p>
                <a:r>
                  <a:rPr lang="en-US" sz="1050" dirty="0"/>
                  <a:t>Application fee: XX+ GST</a:t>
                </a:r>
                <a:endParaRPr lang="en-IN" sz="10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C2287C-7A69-EB3B-BFAE-B8D63C7B9393}"/>
                </a:ext>
              </a:extLst>
            </p:cNvPr>
            <p:cNvSpPr txBox="1"/>
            <p:nvPr/>
          </p:nvSpPr>
          <p:spPr>
            <a:xfrm>
              <a:off x="-2" y="3577715"/>
              <a:ext cx="3360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Section 1: New Program Launch Details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DFF394-B6FD-5E99-7AF8-8DC0B0BB91DC}"/>
              </a:ext>
            </a:extLst>
          </p:cNvPr>
          <p:cNvGrpSpPr/>
          <p:nvPr/>
        </p:nvGrpSpPr>
        <p:grpSpPr>
          <a:xfrm>
            <a:off x="21773" y="3820554"/>
            <a:ext cx="9143999" cy="748322"/>
            <a:chOff x="-2" y="3577715"/>
            <a:chExt cx="9143999" cy="7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308C5EA-F4B2-66BD-62AA-4304AA314E3F}"/>
                </a:ext>
              </a:extLst>
            </p:cNvPr>
            <p:cNvGrpSpPr/>
            <p:nvPr/>
          </p:nvGrpSpPr>
          <p:grpSpPr>
            <a:xfrm>
              <a:off x="-2" y="3587259"/>
              <a:ext cx="9143999" cy="738778"/>
              <a:chOff x="-2" y="3587259"/>
              <a:chExt cx="9143999" cy="7387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9C9FB6-9B17-9A32-DB72-104894A772C5}"/>
                  </a:ext>
                </a:extLst>
              </p:cNvPr>
              <p:cNvSpPr/>
              <p:nvPr/>
            </p:nvSpPr>
            <p:spPr>
              <a:xfrm>
                <a:off x="-2" y="3587259"/>
                <a:ext cx="9143999" cy="7387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44F34A-24CD-1634-8BF7-36C3A276C8FF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930FE-5045-A799-73CB-D71EEF8E280C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DBDE5-FC71-F5ED-0C1D-5182EBFCC7E0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A0743A-F444-9F67-DDD5-AD991635C5E9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F1C0B9-4D45-5DAB-7975-A298F2F28665}"/>
                </a:ext>
              </a:extLst>
            </p:cNvPr>
            <p:cNvSpPr txBox="1"/>
            <p:nvPr/>
          </p:nvSpPr>
          <p:spPr>
            <a:xfrm>
              <a:off x="-2" y="3577715"/>
              <a:ext cx="3958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Section 2: Why Choose </a:t>
              </a:r>
              <a:r>
                <a:rPr lang="en-US" dirty="0" err="1">
                  <a:solidFill>
                    <a:srgbClr val="002060"/>
                  </a:solidFill>
                </a:rPr>
                <a:t>PromediExcel</a:t>
              </a:r>
              <a:r>
                <a:rPr lang="en-US" dirty="0">
                  <a:solidFill>
                    <a:srgbClr val="002060"/>
                  </a:solidFill>
                </a:rPr>
                <a:t> Learning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FE2612A-49C5-97D0-972A-00415D491F15}"/>
              </a:ext>
            </a:extLst>
          </p:cNvPr>
          <p:cNvSpPr/>
          <p:nvPr/>
        </p:nvSpPr>
        <p:spPr>
          <a:xfrm>
            <a:off x="-2" y="-299097"/>
            <a:ext cx="9143999" cy="31196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54A430F-7FF3-4A22-5D0B-8E9C5741E6A6}"/>
              </a:ext>
            </a:extLst>
          </p:cNvPr>
          <p:cNvGrpSpPr/>
          <p:nvPr/>
        </p:nvGrpSpPr>
        <p:grpSpPr>
          <a:xfrm>
            <a:off x="507348" y="-34560"/>
            <a:ext cx="8281178" cy="2862322"/>
            <a:chOff x="706971" y="0"/>
            <a:chExt cx="8281178" cy="286232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E7A1CE-C6B7-2A85-58A2-1E5C18FC9B09}"/>
                </a:ext>
              </a:extLst>
            </p:cNvPr>
            <p:cNvSpPr txBox="1"/>
            <p:nvPr/>
          </p:nvSpPr>
          <p:spPr>
            <a:xfrm>
              <a:off x="706971" y="0"/>
              <a:ext cx="787679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YOUR PATHWAY TO PROFESSIONAL MASTERY</a:t>
              </a:r>
            </a:p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 </a:t>
              </a:r>
              <a:r>
                <a:rPr lang="en-US" sz="1600" b="1" dirty="0">
                  <a:solidFill>
                    <a:schemeClr val="accent1"/>
                  </a:solidFill>
                </a:rPr>
                <a:t>UNLOCK NEW CAREER OPPORTUNITIES WITH CUTTING EDGE HEALTHCARE TRAINING SOLUTIONS</a:t>
              </a:r>
            </a:p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 FROM PROMEDIEXCEL LEARNING (logo)</a:t>
              </a:r>
            </a:p>
            <a:p>
              <a:pPr algn="ctr"/>
              <a:endParaRPr lang="en-US" sz="2800" b="1" dirty="0"/>
            </a:p>
            <a:p>
              <a:endParaRPr lang="en-IN" sz="3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A0CF264E-DC47-7104-C77B-990DB0DDCF0D}"/>
                </a:ext>
              </a:extLst>
            </p:cNvPr>
            <p:cNvSpPr/>
            <p:nvPr/>
          </p:nvSpPr>
          <p:spPr>
            <a:xfrm>
              <a:off x="3024029" y="2270956"/>
              <a:ext cx="3242681" cy="37750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 indent="0">
                <a:buNone/>
              </a:pPr>
              <a:r>
                <a:rPr lang="en-US" dirty="0"/>
                <a:t>Book your counselling session now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3E623E1-E42A-B1EF-1915-89630B3C3F0E}"/>
                </a:ext>
              </a:extLst>
            </p:cNvPr>
            <p:cNvSpPr/>
            <p:nvPr/>
          </p:nvSpPr>
          <p:spPr>
            <a:xfrm>
              <a:off x="7246969" y="2262707"/>
              <a:ext cx="1741180" cy="44778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with us</a:t>
              </a:r>
              <a:endParaRPr lang="en-IN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BA79190-41B7-0B46-1914-450DB420E846}"/>
              </a:ext>
            </a:extLst>
          </p:cNvPr>
          <p:cNvGrpSpPr/>
          <p:nvPr/>
        </p:nvGrpSpPr>
        <p:grpSpPr>
          <a:xfrm>
            <a:off x="21904" y="4586147"/>
            <a:ext cx="9143999" cy="954088"/>
            <a:chOff x="-2" y="3577715"/>
            <a:chExt cx="9143999" cy="9540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E65EA9-8667-27CE-7FAA-07263F31448E}"/>
                </a:ext>
              </a:extLst>
            </p:cNvPr>
            <p:cNvGrpSpPr/>
            <p:nvPr/>
          </p:nvGrpSpPr>
          <p:grpSpPr>
            <a:xfrm>
              <a:off x="-2" y="3587258"/>
              <a:ext cx="9143999" cy="944545"/>
              <a:chOff x="-2" y="3587258"/>
              <a:chExt cx="9143999" cy="9445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AD22E4-F623-6330-0F94-4A0C78BAA344}"/>
                  </a:ext>
                </a:extLst>
              </p:cNvPr>
              <p:cNvSpPr/>
              <p:nvPr/>
            </p:nvSpPr>
            <p:spPr>
              <a:xfrm>
                <a:off x="-2" y="3587258"/>
                <a:ext cx="9143999" cy="94454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59F064-8F14-8945-F57C-A39485C38F35}"/>
                  </a:ext>
                </a:extLst>
              </p:cNvPr>
              <p:cNvSpPr txBox="1"/>
              <p:nvPr/>
            </p:nvSpPr>
            <p:spPr>
              <a:xfrm>
                <a:off x="187974" y="3818370"/>
                <a:ext cx="81220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“ xxx </a:t>
                </a:r>
                <a:r>
                  <a:rPr lang="en-US" sz="1050" b="1" dirty="0" err="1"/>
                  <a:t>xxx</a:t>
                </a:r>
                <a:r>
                  <a:rPr lang="en-US" sz="1050" b="1" dirty="0"/>
                  <a:t>”</a:t>
                </a:r>
              </a:p>
              <a:p>
                <a:r>
                  <a:rPr lang="en-US" sz="1050" b="1" dirty="0"/>
                  <a:t>- Name, Designation, Company/Institute</a:t>
                </a:r>
                <a:endParaRPr lang="en-IN" sz="105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F029F0-3A7F-804F-9E4C-4BA1C09CCCC7}"/>
                </a:ext>
              </a:extLst>
            </p:cNvPr>
            <p:cNvSpPr txBox="1"/>
            <p:nvPr/>
          </p:nvSpPr>
          <p:spPr>
            <a:xfrm>
              <a:off x="-2" y="3577715"/>
              <a:ext cx="2036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Section 3: Testimonials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68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DF4C552-19EF-90E9-6484-5AE0D4F5B3E5}"/>
              </a:ext>
            </a:extLst>
          </p:cNvPr>
          <p:cNvGrpSpPr/>
          <p:nvPr/>
        </p:nvGrpSpPr>
        <p:grpSpPr>
          <a:xfrm>
            <a:off x="-2" y="2844188"/>
            <a:ext cx="9143999" cy="1140901"/>
            <a:chOff x="-2" y="3577715"/>
            <a:chExt cx="9143999" cy="11409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C4339F6-D175-E037-A30E-EE16E40B3805}"/>
                </a:ext>
              </a:extLst>
            </p:cNvPr>
            <p:cNvGrpSpPr/>
            <p:nvPr/>
          </p:nvGrpSpPr>
          <p:grpSpPr>
            <a:xfrm>
              <a:off x="-2" y="3587258"/>
              <a:ext cx="9143999" cy="1131358"/>
              <a:chOff x="-2" y="3587258"/>
              <a:chExt cx="9143999" cy="11313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0840BA4-C30B-A6A6-7C26-96C8F44C4C9D}"/>
                  </a:ext>
                </a:extLst>
              </p:cNvPr>
              <p:cNvSpPr/>
              <p:nvPr/>
            </p:nvSpPr>
            <p:spPr>
              <a:xfrm>
                <a:off x="-2" y="3587258"/>
                <a:ext cx="9143999" cy="94454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0B4B48-8DED-9BC8-52CE-F8A0601A5313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Starts On</a:t>
                </a:r>
              </a:p>
              <a:p>
                <a:r>
                  <a:rPr lang="en-US" sz="1050" dirty="0"/>
                  <a:t>DATE</a:t>
                </a:r>
                <a:endParaRPr lang="en-IN" sz="10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6C7E4E-5669-4661-7331-12C484CA4A59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Duration</a:t>
                </a:r>
              </a:p>
              <a:p>
                <a:r>
                  <a:rPr lang="en-US" sz="1050" dirty="0"/>
                  <a:t>IN MONTHS</a:t>
                </a:r>
                <a:endParaRPr lang="en-IN" sz="10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CAEBAE-35E4-0B27-7783-1CF3AB92F3BE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Eligibility</a:t>
                </a:r>
              </a:p>
              <a:p>
                <a:r>
                  <a:rPr lang="en-US" sz="1050" dirty="0"/>
                  <a:t>Any graduate/Diploma holder</a:t>
                </a:r>
              </a:p>
              <a:p>
                <a:r>
                  <a:rPr lang="en-US" sz="1050" dirty="0"/>
                  <a:t>Flexible Payment, Financing &amp; Student Loans available			</a:t>
                </a:r>
                <a:endParaRPr lang="en-IN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E82734D-1590-A8E3-A298-30E0D5C4531F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Program Fee</a:t>
                </a:r>
              </a:p>
              <a:p>
                <a:r>
                  <a:rPr lang="en-US" sz="1050" dirty="0"/>
                  <a:t>Application fee: XX+ GST</a:t>
                </a:r>
                <a:endParaRPr lang="en-IN" sz="10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08A748-7FFE-BC37-63E3-FD5F33D1334A}"/>
                </a:ext>
              </a:extLst>
            </p:cNvPr>
            <p:cNvSpPr txBox="1"/>
            <p:nvPr/>
          </p:nvSpPr>
          <p:spPr>
            <a:xfrm>
              <a:off x="-2" y="3577715"/>
              <a:ext cx="4511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Banner | New Program Launch Details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6A6EB7-095B-826B-B416-5156AC2401EE}"/>
              </a:ext>
            </a:extLst>
          </p:cNvPr>
          <p:cNvGrpSpPr/>
          <p:nvPr/>
        </p:nvGrpSpPr>
        <p:grpSpPr>
          <a:xfrm>
            <a:off x="21773" y="3820554"/>
            <a:ext cx="9143999" cy="748322"/>
            <a:chOff x="-2" y="3577715"/>
            <a:chExt cx="9143999" cy="7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415D546-B31A-6393-7E87-AB8B3C908B24}"/>
                </a:ext>
              </a:extLst>
            </p:cNvPr>
            <p:cNvGrpSpPr/>
            <p:nvPr/>
          </p:nvGrpSpPr>
          <p:grpSpPr>
            <a:xfrm>
              <a:off x="-2" y="3587259"/>
              <a:ext cx="9143999" cy="738778"/>
              <a:chOff x="-2" y="3587259"/>
              <a:chExt cx="9143999" cy="7387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0D9A9DD-F7EF-B259-B3DD-78ADA0F7C1BF}"/>
                  </a:ext>
                </a:extLst>
              </p:cNvPr>
              <p:cNvSpPr/>
              <p:nvPr/>
            </p:nvSpPr>
            <p:spPr>
              <a:xfrm>
                <a:off x="-2" y="3587259"/>
                <a:ext cx="9143999" cy="7387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4DD938-F83E-FB06-CA7C-C7577B0885BA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60103B-7D85-13F3-2F1E-7E6A7AE6A660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407540-1FD1-2C06-D207-27BA0AB514C8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96D283-18BC-B500-E982-66868ABF6FBD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468545-79F6-EE04-CC24-43CC6FCDC6BB}"/>
                </a:ext>
              </a:extLst>
            </p:cNvPr>
            <p:cNvSpPr txBox="1"/>
            <p:nvPr/>
          </p:nvSpPr>
          <p:spPr>
            <a:xfrm>
              <a:off x="-2" y="3577715"/>
              <a:ext cx="6931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New Program Launch Details |  Why Choose </a:t>
              </a:r>
              <a:r>
                <a:rPr lang="en-US" dirty="0" err="1">
                  <a:solidFill>
                    <a:srgbClr val="002060"/>
                  </a:solidFill>
                </a:rPr>
                <a:t>PromediExcel</a:t>
              </a:r>
              <a:r>
                <a:rPr lang="en-US" dirty="0">
                  <a:solidFill>
                    <a:srgbClr val="002060"/>
                  </a:solidFill>
                </a:rPr>
                <a:t> Learning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3CD487-F293-54B9-B1A1-46C168631AB7}"/>
              </a:ext>
            </a:extLst>
          </p:cNvPr>
          <p:cNvGrpSpPr/>
          <p:nvPr/>
        </p:nvGrpSpPr>
        <p:grpSpPr>
          <a:xfrm>
            <a:off x="-2" y="-299097"/>
            <a:ext cx="9143999" cy="3119669"/>
            <a:chOff x="-2" y="-299097"/>
            <a:chExt cx="9143999" cy="31196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D9FCA6-248D-FACA-2A5A-3F4F1A3ED86E}"/>
                </a:ext>
              </a:extLst>
            </p:cNvPr>
            <p:cNvSpPr/>
            <p:nvPr/>
          </p:nvSpPr>
          <p:spPr>
            <a:xfrm>
              <a:off x="-2" y="-299097"/>
              <a:ext cx="9143999" cy="31196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5168C3F-20D2-65B5-0B56-86646CAC84B4}"/>
                </a:ext>
              </a:extLst>
            </p:cNvPr>
            <p:cNvGrpSpPr/>
            <p:nvPr/>
          </p:nvGrpSpPr>
          <p:grpSpPr>
            <a:xfrm>
              <a:off x="706971" y="0"/>
              <a:ext cx="8281178" cy="2710489"/>
              <a:chOff x="706971" y="0"/>
              <a:chExt cx="8281178" cy="27104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DD45DF-2796-6C5A-B84E-D436CA1C064A}"/>
                  </a:ext>
                </a:extLst>
              </p:cNvPr>
              <p:cNvSpPr txBox="1"/>
              <p:nvPr/>
            </p:nvSpPr>
            <p:spPr>
              <a:xfrm>
                <a:off x="706971" y="0"/>
                <a:ext cx="7809977" cy="2339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EXPLORE CAREER OPPORTUNITIES IN HEALTHCARE</a:t>
                </a:r>
              </a:p>
              <a:p>
                <a:endParaRPr lang="en-US" sz="1000" b="1" dirty="0"/>
              </a:p>
              <a:p>
                <a:pPr algn="ctr"/>
                <a:r>
                  <a:rPr lang="en-US" sz="2000" b="1" dirty="0">
                    <a:solidFill>
                      <a:srgbClr val="FF0000"/>
                    </a:solidFill>
                  </a:rPr>
                  <a:t>BOOK YOUR COUNSELLING SESSION NOW!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IN" sz="3200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A7D046D5-927A-B87A-7816-7A7FA07ECF13}"/>
                  </a:ext>
                </a:extLst>
              </p:cNvPr>
              <p:cNvSpPr/>
              <p:nvPr/>
            </p:nvSpPr>
            <p:spPr>
              <a:xfrm>
                <a:off x="1035117" y="1652236"/>
                <a:ext cx="2735963" cy="202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2060"/>
                    </a:solidFill>
                  </a:rPr>
                  <a:t>First  name</a:t>
                </a:r>
                <a:endParaRPr lang="en-IN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4FC9838-5426-AB8F-2AF1-DCD18AE39D7D}"/>
                  </a:ext>
                </a:extLst>
              </p:cNvPr>
              <p:cNvSpPr/>
              <p:nvPr/>
            </p:nvSpPr>
            <p:spPr>
              <a:xfrm>
                <a:off x="3931637" y="1646025"/>
                <a:ext cx="2735963" cy="202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2060"/>
                    </a:solidFill>
                  </a:rPr>
                  <a:t>Last  name</a:t>
                </a:r>
                <a:endParaRPr lang="en-IN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1861E72-CCBB-116D-E209-234D416D77A9}"/>
                  </a:ext>
                </a:extLst>
              </p:cNvPr>
              <p:cNvSpPr/>
              <p:nvPr/>
            </p:nvSpPr>
            <p:spPr>
              <a:xfrm>
                <a:off x="1035116" y="1972726"/>
                <a:ext cx="2735963" cy="202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2060"/>
                    </a:solidFill>
                  </a:rPr>
                  <a:t>Email</a:t>
                </a:r>
                <a:endParaRPr lang="en-IN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60DCA1B-65D5-9CB3-51CB-B52F8E476E09}"/>
                  </a:ext>
                </a:extLst>
              </p:cNvPr>
              <p:cNvSpPr/>
              <p:nvPr/>
            </p:nvSpPr>
            <p:spPr>
              <a:xfrm>
                <a:off x="3931637" y="1978142"/>
                <a:ext cx="2735963" cy="20201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2060"/>
                    </a:solidFill>
                  </a:rPr>
                  <a:t>Phone no</a:t>
                </a:r>
                <a:endParaRPr lang="en-IN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F8D8C8BE-C848-075D-8F44-9909DD4251E7}"/>
                  </a:ext>
                </a:extLst>
              </p:cNvPr>
              <p:cNvSpPr/>
              <p:nvPr/>
            </p:nvSpPr>
            <p:spPr>
              <a:xfrm>
                <a:off x="3238575" y="2340970"/>
                <a:ext cx="1272594" cy="20201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Submit</a:t>
                </a:r>
                <a:endParaRPr lang="en-IN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837F6D7B-DCD0-9AD1-3DE3-5365E0EED107}"/>
                  </a:ext>
                </a:extLst>
              </p:cNvPr>
              <p:cNvSpPr/>
              <p:nvPr/>
            </p:nvSpPr>
            <p:spPr>
              <a:xfrm>
                <a:off x="7246969" y="2262707"/>
                <a:ext cx="1741180" cy="44778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with us</a:t>
                </a:r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406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1F81C-1027-BF29-1537-A693E817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2BB7231-6D18-1A9C-0696-32D4DCE1289B}"/>
              </a:ext>
            </a:extLst>
          </p:cNvPr>
          <p:cNvGrpSpPr/>
          <p:nvPr/>
        </p:nvGrpSpPr>
        <p:grpSpPr>
          <a:xfrm>
            <a:off x="-2" y="2844188"/>
            <a:ext cx="9143999" cy="1140901"/>
            <a:chOff x="-2" y="3577715"/>
            <a:chExt cx="9143999" cy="11409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A8E817-7E39-995C-6DD0-9F2ECFFD399C}"/>
                </a:ext>
              </a:extLst>
            </p:cNvPr>
            <p:cNvGrpSpPr/>
            <p:nvPr/>
          </p:nvGrpSpPr>
          <p:grpSpPr>
            <a:xfrm>
              <a:off x="-2" y="3587258"/>
              <a:ext cx="9143999" cy="1131358"/>
              <a:chOff x="-2" y="3587258"/>
              <a:chExt cx="9143999" cy="11313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FCEB7-BB5E-1BEB-2BED-F81B94A0E1C1}"/>
                  </a:ext>
                </a:extLst>
              </p:cNvPr>
              <p:cNvSpPr/>
              <p:nvPr/>
            </p:nvSpPr>
            <p:spPr>
              <a:xfrm>
                <a:off x="-2" y="3587258"/>
                <a:ext cx="9143999" cy="94454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4A24D0-22C8-413E-07ED-0785F3A9C8D2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Starts On</a:t>
                </a:r>
              </a:p>
              <a:p>
                <a:r>
                  <a:rPr lang="en-US" sz="1050" dirty="0"/>
                  <a:t>DATE</a:t>
                </a:r>
                <a:endParaRPr lang="en-IN" sz="10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FE0A03-D1DB-B06E-90AA-290B5CA622D5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Duration</a:t>
                </a:r>
              </a:p>
              <a:p>
                <a:r>
                  <a:rPr lang="en-US" sz="1050" dirty="0"/>
                  <a:t>IN MONTHS</a:t>
                </a:r>
                <a:endParaRPr lang="en-IN" sz="10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ABBF32-7572-90A1-14D6-8B54E74A5388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Eligibility</a:t>
                </a:r>
              </a:p>
              <a:p>
                <a:r>
                  <a:rPr lang="en-US" sz="1050" dirty="0"/>
                  <a:t>Any graduate/Diploma holder</a:t>
                </a:r>
              </a:p>
              <a:p>
                <a:r>
                  <a:rPr lang="en-US" sz="1050" dirty="0"/>
                  <a:t>Flexible Payment, Financing &amp; Student Loans available			</a:t>
                </a:r>
                <a:endParaRPr lang="en-IN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AAD2FC-28EF-1CE2-4C2B-2A9668027FEF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Program Fee</a:t>
                </a:r>
              </a:p>
              <a:p>
                <a:r>
                  <a:rPr lang="en-US" sz="1050" dirty="0"/>
                  <a:t>Application fee: XX+ GST</a:t>
                </a:r>
                <a:endParaRPr lang="en-IN" sz="10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CF5801-AD61-B91D-0F9A-3A363FF7E8C6}"/>
                </a:ext>
              </a:extLst>
            </p:cNvPr>
            <p:cNvSpPr txBox="1"/>
            <p:nvPr/>
          </p:nvSpPr>
          <p:spPr>
            <a:xfrm>
              <a:off x="-2" y="3577715"/>
              <a:ext cx="4511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Banner | New Program Launch Details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445801-C919-2EE8-BC08-59C999964DCF}"/>
              </a:ext>
            </a:extLst>
          </p:cNvPr>
          <p:cNvGrpSpPr/>
          <p:nvPr/>
        </p:nvGrpSpPr>
        <p:grpSpPr>
          <a:xfrm>
            <a:off x="21773" y="3820554"/>
            <a:ext cx="9143999" cy="748322"/>
            <a:chOff x="-2" y="3577715"/>
            <a:chExt cx="9143999" cy="7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227F65A-BB56-4E4F-61D2-8338DF4B5B34}"/>
                </a:ext>
              </a:extLst>
            </p:cNvPr>
            <p:cNvGrpSpPr/>
            <p:nvPr/>
          </p:nvGrpSpPr>
          <p:grpSpPr>
            <a:xfrm>
              <a:off x="-2" y="3587259"/>
              <a:ext cx="9143999" cy="738778"/>
              <a:chOff x="-2" y="3587259"/>
              <a:chExt cx="9143999" cy="7387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93DF0AB-0224-C420-2AA0-802F189D37DE}"/>
                  </a:ext>
                </a:extLst>
              </p:cNvPr>
              <p:cNvSpPr/>
              <p:nvPr/>
            </p:nvSpPr>
            <p:spPr>
              <a:xfrm>
                <a:off x="-2" y="3587259"/>
                <a:ext cx="9143999" cy="7387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FD5EA8-54A2-F411-0DC2-C4DE6C9E2EBC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FDE4E4-8445-4A12-95E9-9EACBC47BA86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9B0CD4-A342-C4FB-AD04-994343BCC2F2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68CA77-EDFC-22C8-A689-F8E5E1DF40E9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904726-D2ED-7054-68D8-F8B5A4B56C04}"/>
                </a:ext>
              </a:extLst>
            </p:cNvPr>
            <p:cNvSpPr txBox="1"/>
            <p:nvPr/>
          </p:nvSpPr>
          <p:spPr>
            <a:xfrm>
              <a:off x="-2" y="3577715"/>
              <a:ext cx="6931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New Program Launch Details |  Why Choose </a:t>
              </a:r>
              <a:r>
                <a:rPr lang="en-US" dirty="0" err="1">
                  <a:solidFill>
                    <a:srgbClr val="002060"/>
                  </a:solidFill>
                </a:rPr>
                <a:t>PromediExcel</a:t>
              </a:r>
              <a:r>
                <a:rPr lang="en-US" dirty="0">
                  <a:solidFill>
                    <a:srgbClr val="002060"/>
                  </a:solidFill>
                </a:rPr>
                <a:t> Learning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C79C93-F610-4BCA-9955-5F21A934A772}"/>
              </a:ext>
            </a:extLst>
          </p:cNvPr>
          <p:cNvGrpSpPr/>
          <p:nvPr/>
        </p:nvGrpSpPr>
        <p:grpSpPr>
          <a:xfrm>
            <a:off x="-2" y="-299097"/>
            <a:ext cx="9143999" cy="3119669"/>
            <a:chOff x="-2" y="-299097"/>
            <a:chExt cx="9143999" cy="31196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57B7D7-A1D6-0E1C-EA36-73A20AF2E561}"/>
                </a:ext>
              </a:extLst>
            </p:cNvPr>
            <p:cNvSpPr/>
            <p:nvPr/>
          </p:nvSpPr>
          <p:spPr>
            <a:xfrm>
              <a:off x="-2" y="-299097"/>
              <a:ext cx="9143999" cy="31196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0A5DC02-9903-6586-5592-1C324106BE34}"/>
                </a:ext>
              </a:extLst>
            </p:cNvPr>
            <p:cNvGrpSpPr/>
            <p:nvPr/>
          </p:nvGrpSpPr>
          <p:grpSpPr>
            <a:xfrm>
              <a:off x="706971" y="0"/>
              <a:ext cx="8281178" cy="2710489"/>
              <a:chOff x="706971" y="0"/>
              <a:chExt cx="8281178" cy="271048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452821-2349-2136-4640-D4215EBD53CB}"/>
                  </a:ext>
                </a:extLst>
              </p:cNvPr>
              <p:cNvSpPr txBox="1"/>
              <p:nvPr/>
            </p:nvSpPr>
            <p:spPr>
              <a:xfrm>
                <a:off x="706971" y="0"/>
                <a:ext cx="76900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LEARN WITH THE FINEST</a:t>
                </a:r>
              </a:p>
              <a:p>
                <a:endParaRPr lang="en-IN" sz="3200" dirty="0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D965A92-3218-8A19-579A-1E15E08DFC67}"/>
                  </a:ext>
                </a:extLst>
              </p:cNvPr>
              <p:cNvSpPr/>
              <p:nvPr/>
            </p:nvSpPr>
            <p:spPr>
              <a:xfrm>
                <a:off x="2960831" y="1127366"/>
                <a:ext cx="3100676" cy="46994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100" dirty="0">
                    <a:solidFill>
                      <a:srgbClr val="002060"/>
                    </a:solidFill>
                  </a:rPr>
                  <a:t>Accreditations &amp; Affiliation logos to come here</a:t>
                </a:r>
                <a:endParaRPr lang="en-IN" sz="1100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BEC76C94-731F-D925-0CC2-5FBAE93DA72F}"/>
                  </a:ext>
                </a:extLst>
              </p:cNvPr>
              <p:cNvSpPr/>
              <p:nvPr/>
            </p:nvSpPr>
            <p:spPr>
              <a:xfrm>
                <a:off x="2960831" y="670545"/>
                <a:ext cx="3100676" cy="30872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Book your counselling session now</a:t>
                </a:r>
                <a:endParaRPr lang="en-IN" dirty="0"/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4211671A-54F2-C4E0-D4CD-A386D4920D9B}"/>
                  </a:ext>
                </a:extLst>
              </p:cNvPr>
              <p:cNvSpPr/>
              <p:nvPr/>
            </p:nvSpPr>
            <p:spPr>
              <a:xfrm>
                <a:off x="7246969" y="2262707"/>
                <a:ext cx="1741180" cy="447782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Chat with us</a:t>
                </a:r>
                <a:endParaRPr lang="en-IN" dirty="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A73F779-962F-2220-3CAD-1B2CFA7C015F}"/>
              </a:ext>
            </a:extLst>
          </p:cNvPr>
          <p:cNvSpPr/>
          <p:nvPr/>
        </p:nvSpPr>
        <p:spPr>
          <a:xfrm>
            <a:off x="1132387" y="1778206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A505D-60DF-7ADC-8BC7-8119F765E263}"/>
              </a:ext>
            </a:extLst>
          </p:cNvPr>
          <p:cNvSpPr/>
          <p:nvPr/>
        </p:nvSpPr>
        <p:spPr>
          <a:xfrm>
            <a:off x="2171257" y="1794572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F5626-DF95-508C-14EB-7759C2A8C775}"/>
              </a:ext>
            </a:extLst>
          </p:cNvPr>
          <p:cNvSpPr/>
          <p:nvPr/>
        </p:nvSpPr>
        <p:spPr>
          <a:xfrm>
            <a:off x="3210127" y="1778207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FCD01-709D-10A2-2151-905FCAAC1AD0}"/>
              </a:ext>
            </a:extLst>
          </p:cNvPr>
          <p:cNvSpPr/>
          <p:nvPr/>
        </p:nvSpPr>
        <p:spPr>
          <a:xfrm>
            <a:off x="4248997" y="1784979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3ABEB-0824-7C55-07F0-3F16AE57F7EE}"/>
              </a:ext>
            </a:extLst>
          </p:cNvPr>
          <p:cNvSpPr/>
          <p:nvPr/>
        </p:nvSpPr>
        <p:spPr>
          <a:xfrm>
            <a:off x="5228548" y="1784979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C3CF1-4783-07A1-E832-068049E8A69B}"/>
              </a:ext>
            </a:extLst>
          </p:cNvPr>
          <p:cNvSpPr/>
          <p:nvPr/>
        </p:nvSpPr>
        <p:spPr>
          <a:xfrm>
            <a:off x="6267418" y="1787749"/>
            <a:ext cx="721217" cy="609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15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F067-6779-F4DA-05E4-B5E44099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1605229-F05E-579A-990F-49F931F323CE}"/>
              </a:ext>
            </a:extLst>
          </p:cNvPr>
          <p:cNvGrpSpPr/>
          <p:nvPr/>
        </p:nvGrpSpPr>
        <p:grpSpPr>
          <a:xfrm>
            <a:off x="-2" y="2844188"/>
            <a:ext cx="9143999" cy="1140901"/>
            <a:chOff x="-2" y="3577715"/>
            <a:chExt cx="9143999" cy="1140901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1DDE1A0-09B5-DE19-1D00-F0A9471CCA5D}"/>
                </a:ext>
              </a:extLst>
            </p:cNvPr>
            <p:cNvGrpSpPr/>
            <p:nvPr/>
          </p:nvGrpSpPr>
          <p:grpSpPr>
            <a:xfrm>
              <a:off x="-2" y="3587258"/>
              <a:ext cx="9143999" cy="1131358"/>
              <a:chOff x="-2" y="3587258"/>
              <a:chExt cx="9143999" cy="113135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0A6CDE7-135F-648C-7B54-7FF08FC1223B}"/>
                  </a:ext>
                </a:extLst>
              </p:cNvPr>
              <p:cNvSpPr/>
              <p:nvPr/>
            </p:nvSpPr>
            <p:spPr>
              <a:xfrm>
                <a:off x="-2" y="3587258"/>
                <a:ext cx="9143999" cy="944545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865759-6233-C65B-0651-F0640EBC42B9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Starts On</a:t>
                </a:r>
              </a:p>
              <a:p>
                <a:r>
                  <a:rPr lang="en-US" sz="1050" dirty="0"/>
                  <a:t>DATE</a:t>
                </a:r>
                <a:endParaRPr lang="en-IN" sz="105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E33AA-85E2-1AB9-3772-3DF3248CEF7C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Duration</a:t>
                </a:r>
              </a:p>
              <a:p>
                <a:r>
                  <a:rPr lang="en-US" sz="1050" dirty="0"/>
                  <a:t>IN MONTHS</a:t>
                </a:r>
                <a:endParaRPr lang="en-IN" sz="105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CBDD91-5D8D-FEB2-FB01-C4FAE8C89332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900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Eligibility</a:t>
                </a:r>
              </a:p>
              <a:p>
                <a:r>
                  <a:rPr lang="en-US" sz="1050" dirty="0"/>
                  <a:t>Any graduate/Diploma holder</a:t>
                </a:r>
              </a:p>
              <a:p>
                <a:r>
                  <a:rPr lang="en-US" sz="1050" dirty="0"/>
                  <a:t>Flexible Payment, Financing &amp; Student Loans available			</a:t>
                </a:r>
                <a:endParaRPr lang="en-IN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4CA1C1-C0D7-0DB6-A0DB-581DF13ECBDA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Program Fee</a:t>
                </a:r>
              </a:p>
              <a:p>
                <a:r>
                  <a:rPr lang="en-US" sz="1050" dirty="0"/>
                  <a:t>Application fee: XX+ GST</a:t>
                </a:r>
                <a:endParaRPr lang="en-IN" sz="1050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CA20FC-698C-FB0E-F15A-A882976E8555}"/>
                </a:ext>
              </a:extLst>
            </p:cNvPr>
            <p:cNvSpPr txBox="1"/>
            <p:nvPr/>
          </p:nvSpPr>
          <p:spPr>
            <a:xfrm>
              <a:off x="-2" y="3577715"/>
              <a:ext cx="45111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Banner | New Program Launch Details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ED31A8-8A26-2F3A-752A-2CCAADB463A0}"/>
              </a:ext>
            </a:extLst>
          </p:cNvPr>
          <p:cNvGrpSpPr/>
          <p:nvPr/>
        </p:nvGrpSpPr>
        <p:grpSpPr>
          <a:xfrm>
            <a:off x="21773" y="3820554"/>
            <a:ext cx="9143999" cy="748322"/>
            <a:chOff x="-2" y="3577715"/>
            <a:chExt cx="9143999" cy="7483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07A65A1-FE71-3CA8-4665-19EA75E89000}"/>
                </a:ext>
              </a:extLst>
            </p:cNvPr>
            <p:cNvGrpSpPr/>
            <p:nvPr/>
          </p:nvGrpSpPr>
          <p:grpSpPr>
            <a:xfrm>
              <a:off x="-2" y="3587259"/>
              <a:ext cx="9143999" cy="738778"/>
              <a:chOff x="-2" y="3587259"/>
              <a:chExt cx="9143999" cy="73877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20D658-239A-EAB4-0186-C574FA22D153}"/>
                  </a:ext>
                </a:extLst>
              </p:cNvPr>
              <p:cNvSpPr/>
              <p:nvPr/>
            </p:nvSpPr>
            <p:spPr>
              <a:xfrm>
                <a:off x="-2" y="3587259"/>
                <a:ext cx="9143999" cy="73877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87DEBD-AD53-27D2-7A66-F292E8155E05}"/>
                  </a:ext>
                </a:extLst>
              </p:cNvPr>
              <p:cNvSpPr txBox="1"/>
              <p:nvPr/>
            </p:nvSpPr>
            <p:spPr>
              <a:xfrm>
                <a:off x="188104" y="3831935"/>
                <a:ext cx="108187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6980FC2-2947-6E12-7C0E-2C6A276D8010}"/>
                  </a:ext>
                </a:extLst>
              </p:cNvPr>
              <p:cNvSpPr txBox="1"/>
              <p:nvPr/>
            </p:nvSpPr>
            <p:spPr>
              <a:xfrm>
                <a:off x="2094881" y="3835448"/>
                <a:ext cx="122422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7D6AB07-DD4D-E973-9E55-60D9958AFC71}"/>
                  </a:ext>
                </a:extLst>
              </p:cNvPr>
              <p:cNvSpPr txBox="1"/>
              <p:nvPr/>
            </p:nvSpPr>
            <p:spPr>
              <a:xfrm>
                <a:off x="5928530" y="3818370"/>
                <a:ext cx="238145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E33CCB-59BF-7EC3-50D2-84588150D36C}"/>
                  </a:ext>
                </a:extLst>
              </p:cNvPr>
              <p:cNvSpPr txBox="1"/>
              <p:nvPr/>
            </p:nvSpPr>
            <p:spPr>
              <a:xfrm>
                <a:off x="3771080" y="3835202"/>
                <a:ext cx="19160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XXXX</a:t>
                </a:r>
              </a:p>
              <a:p>
                <a:r>
                  <a:rPr lang="en-US" sz="1050" dirty="0"/>
                  <a:t>XXX</a:t>
                </a:r>
                <a:endParaRPr lang="en-IN" sz="1050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4B03A4-AC1D-474C-24B6-25CBA11D4AFE}"/>
                </a:ext>
              </a:extLst>
            </p:cNvPr>
            <p:cNvSpPr txBox="1"/>
            <p:nvPr/>
          </p:nvSpPr>
          <p:spPr>
            <a:xfrm>
              <a:off x="-2" y="3577715"/>
              <a:ext cx="6931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Position: Under New Program Launch Details |  Why Choose </a:t>
              </a:r>
              <a:r>
                <a:rPr lang="en-US" dirty="0" err="1">
                  <a:solidFill>
                    <a:srgbClr val="002060"/>
                  </a:solidFill>
                </a:rPr>
                <a:t>PromediExcel</a:t>
              </a:r>
              <a:r>
                <a:rPr lang="en-US" dirty="0">
                  <a:solidFill>
                    <a:srgbClr val="002060"/>
                  </a:solidFill>
                </a:rPr>
                <a:t> Learning</a:t>
              </a:r>
              <a:endParaRPr lang="en-IN" dirty="0">
                <a:solidFill>
                  <a:srgbClr val="00206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934A3D2D-A358-54CD-BED7-678DDED383A7}"/>
              </a:ext>
            </a:extLst>
          </p:cNvPr>
          <p:cNvSpPr/>
          <p:nvPr/>
        </p:nvSpPr>
        <p:spPr>
          <a:xfrm>
            <a:off x="-2" y="-299097"/>
            <a:ext cx="9143999" cy="31196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DE38A19-7899-08B1-A796-AFF29906E279}"/>
              </a:ext>
            </a:extLst>
          </p:cNvPr>
          <p:cNvGrpSpPr/>
          <p:nvPr/>
        </p:nvGrpSpPr>
        <p:grpSpPr>
          <a:xfrm>
            <a:off x="507348" y="-34560"/>
            <a:ext cx="8281178" cy="2710489"/>
            <a:chOff x="706971" y="0"/>
            <a:chExt cx="8281178" cy="271048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3E5CF0-86E3-CF3A-E4F2-8C623A26909F}"/>
                </a:ext>
              </a:extLst>
            </p:cNvPr>
            <p:cNvSpPr txBox="1"/>
            <p:nvPr/>
          </p:nvSpPr>
          <p:spPr>
            <a:xfrm>
              <a:off x="706971" y="0"/>
              <a:ext cx="7876798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DIPLOMA IN HOSPITAL MANAGEMENT</a:t>
              </a:r>
            </a:p>
            <a:p>
              <a:pPr algn="ctr"/>
              <a:r>
                <a:rPr lang="en-US" sz="3200" b="1" dirty="0"/>
                <a:t> </a:t>
              </a:r>
              <a:r>
                <a:rPr lang="en-US" sz="2000" b="1" dirty="0">
                  <a:solidFill>
                    <a:srgbClr val="FF0000"/>
                  </a:solidFill>
                </a:rPr>
                <a:t>LIMITED SEATS AVAILABLE!</a:t>
              </a:r>
            </a:p>
            <a:p>
              <a:pPr algn="ctr"/>
              <a:endParaRPr lang="en-US" sz="2800" b="1" dirty="0"/>
            </a:p>
            <a:p>
              <a:endParaRPr lang="en-IN" sz="32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1874E3C-8323-2E4D-CEAF-517DFCEA7070}"/>
                </a:ext>
              </a:extLst>
            </p:cNvPr>
            <p:cNvSpPr/>
            <p:nvPr/>
          </p:nvSpPr>
          <p:spPr>
            <a:xfrm>
              <a:off x="3783080" y="1217128"/>
              <a:ext cx="1568091" cy="377509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 Now</a:t>
              </a:r>
              <a:endParaRPr lang="en-IN" dirty="0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67BE12-861A-DD78-254C-9D65F470AC6F}"/>
                </a:ext>
              </a:extLst>
            </p:cNvPr>
            <p:cNvSpPr/>
            <p:nvPr/>
          </p:nvSpPr>
          <p:spPr>
            <a:xfrm>
              <a:off x="7246969" y="2262707"/>
              <a:ext cx="1741180" cy="44778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 with us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849091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546</Words>
  <Application>Microsoft Office PowerPoint</Application>
  <PresentationFormat>On-screen Show (16:9)</PresentationFormat>
  <Paragraphs>173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Montserrat</vt:lpstr>
      <vt:lpstr>Simple Light</vt:lpstr>
      <vt:lpstr>PROMEDIEXCEL LEARNING PRIVATE LIMITED </vt:lpstr>
      <vt:lpstr>Overall Structure</vt:lpstr>
      <vt:lpstr>BANNER SAMPLES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Shweta Berry</cp:lastModifiedBy>
  <cp:revision>5</cp:revision>
  <dcterms:modified xsi:type="dcterms:W3CDTF">2025-03-10T12:01:58Z</dcterms:modified>
</cp:coreProperties>
</file>