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media/image3.png" ContentType="image/png"/>
  <Override PartName="/ppt/media/image1.jpeg" ContentType="image/jpeg"/>
  <Override PartName="/ppt/media/image2.png" ContentType="image/png"/>
  <Override PartName="/ppt/media/image4.png" ContentType="image/png"/>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alphaModFix amt="50000"/>
          </a:blip>
          <a:stretch/>
        </p:blipFill>
        <p:spPr>
          <a:xfrm>
            <a:off x="0" y="4354560"/>
            <a:ext cx="10077480" cy="1313640"/>
          </a:xfrm>
          <a:prstGeom prst="rect">
            <a:avLst/>
          </a:prstGeom>
          <a:ln>
            <a:noFill/>
          </a:ln>
        </p:spPr>
      </p:pic>
      <p:sp>
        <p:nvSpPr>
          <p:cNvPr id="1"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hyperlink" Target="mailto:kuchiyaaman12@gmail.com" TargetMode="External"/><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1953360"/>
            <a:ext cx="10077840" cy="549360"/>
          </a:xfrm>
          <a:prstGeom prst="rect">
            <a:avLst/>
          </a:prstGeom>
          <a:noFill/>
          <a:ln>
            <a:noFill/>
          </a:ln>
        </p:spPr>
        <p:style>
          <a:lnRef idx="0"/>
          <a:fillRef idx="0"/>
          <a:effectRef idx="0"/>
          <a:fontRef idx="minor"/>
        </p:style>
        <p:txBody>
          <a:bodyPr lIns="0" rIns="0" tIns="0" bIns="0" anchor="ctr">
            <a:spAutoFit/>
          </a:bodyPr>
          <a:p>
            <a:pPr>
              <a:lnSpc>
                <a:spcPct val="100000"/>
              </a:lnSpc>
            </a:pPr>
            <a:br/>
            <a:endParaRPr b="0" lang="en-US" sz="1800" spc="-1" strike="noStrike">
              <a:latin typeface="Arial"/>
            </a:endParaRPr>
          </a:p>
        </p:txBody>
      </p:sp>
      <p:sp>
        <p:nvSpPr>
          <p:cNvPr id="40" name="CustomShape 2"/>
          <p:cNvSpPr/>
          <p:nvPr/>
        </p:nvSpPr>
        <p:spPr>
          <a:xfrm>
            <a:off x="182880" y="457200"/>
            <a:ext cx="9692280" cy="3624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3600" spc="-1" strike="noStrike">
                <a:latin typeface="Arial Black"/>
              </a:rPr>
              <a:t>Presentation On:</a:t>
            </a:r>
            <a:endParaRPr b="0" lang="en-US" sz="3600" spc="-1" strike="noStrike">
              <a:latin typeface="Arial"/>
            </a:endParaRPr>
          </a:p>
          <a:p>
            <a:pPr>
              <a:lnSpc>
                <a:spcPct val="100000"/>
              </a:lnSpc>
            </a:pPr>
            <a:r>
              <a:rPr b="0" lang="en-US" sz="3600" spc="-1" strike="noStrike">
                <a:latin typeface="Arial Black"/>
              </a:rPr>
              <a:t> </a:t>
            </a:r>
            <a:endParaRPr b="0" lang="en-US" sz="3600" spc="-1" strike="noStrike">
              <a:latin typeface="Arial"/>
            </a:endParaRPr>
          </a:p>
          <a:p>
            <a:pPr algn="ctr">
              <a:lnSpc>
                <a:spcPct val="100000"/>
              </a:lnSpc>
            </a:pPr>
            <a:r>
              <a:rPr b="0" lang="en-US" sz="4800" spc="-1" strike="noStrike" u="sng">
                <a:uFillTx/>
                <a:latin typeface="Arial Black"/>
              </a:rPr>
              <a:t>Phishing Awareness</a:t>
            </a:r>
            <a:r>
              <a:rPr b="0" lang="en-US" sz="4800" spc="-1" strike="noStrike">
                <a:latin typeface="Arial Black"/>
              </a:rPr>
              <a:t> </a:t>
            </a:r>
            <a:endParaRPr b="0" lang="en-US" sz="4800" spc="-1" strike="noStrike">
              <a:latin typeface="Arial"/>
            </a:endParaRPr>
          </a:p>
          <a:p>
            <a:pPr algn="ctr">
              <a:lnSpc>
                <a:spcPct val="100000"/>
              </a:lnSpc>
            </a:pPr>
            <a:endParaRPr b="0" lang="en-US" sz="4800" spc="-1" strike="noStrike">
              <a:latin typeface="Arial"/>
            </a:endParaRPr>
          </a:p>
          <a:p>
            <a:pPr>
              <a:lnSpc>
                <a:spcPct val="100000"/>
              </a:lnSpc>
            </a:pPr>
            <a:r>
              <a:rPr b="0" lang="en-US" sz="3200" spc="-1" strike="noStrike">
                <a:latin typeface="Arial Black"/>
              </a:rPr>
              <a:t>Presentation By: Aman Gupta</a:t>
            </a:r>
            <a:endParaRPr b="0" lang="en-US" sz="3200" spc="-1" strike="noStrike">
              <a:latin typeface="Arial"/>
            </a:endParaRPr>
          </a:p>
          <a:p>
            <a:pPr>
              <a:lnSpc>
                <a:spcPct val="100000"/>
              </a:lnSpc>
            </a:pPr>
            <a:r>
              <a:rPr b="0" lang="en-US" sz="3200" spc="-1" strike="noStrike">
                <a:latin typeface="Arial Black"/>
              </a:rPr>
              <a:t>Presentation To: CodeAlpha</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6" name="" descr=""/>
          <p:cNvPicPr/>
          <p:nvPr/>
        </p:nvPicPr>
        <p:blipFill>
          <a:blip r:embed="rId1"/>
          <a:srcRect l="0" t="9428" r="0" b="0"/>
          <a:stretch/>
        </p:blipFill>
        <p:spPr>
          <a:xfrm>
            <a:off x="0" y="457200"/>
            <a:ext cx="10058040" cy="438876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CustomShape 1"/>
          <p:cNvSpPr/>
          <p:nvPr/>
        </p:nvSpPr>
        <p:spPr>
          <a:xfrm>
            <a:off x="640080" y="289800"/>
            <a:ext cx="9069480" cy="5479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1" lang="en-US" sz="3600" spc="-1" strike="noStrike" u="sng">
                <a:solidFill>
                  <a:srgbClr val="006699"/>
                </a:solidFill>
                <a:uFillTx/>
                <a:latin typeface="Arial"/>
                <a:ea typeface="DejaVu Sans"/>
              </a:rPr>
              <a:t>Case Studies &amp; Examples</a:t>
            </a:r>
            <a:endParaRPr b="0" lang="en-US" sz="3600" spc="-1" strike="noStrike">
              <a:latin typeface="Arial"/>
            </a:endParaRPr>
          </a:p>
        </p:txBody>
      </p:sp>
      <p:sp>
        <p:nvSpPr>
          <p:cNvPr id="58" name="CustomShape 2"/>
          <p:cNvSpPr/>
          <p:nvPr/>
        </p:nvSpPr>
        <p:spPr>
          <a:xfrm>
            <a:off x="504000" y="2143800"/>
            <a:ext cx="9069480" cy="2060280"/>
          </a:xfrm>
          <a:prstGeom prst="rect">
            <a:avLst/>
          </a:prstGeom>
          <a:noFill/>
          <a:ln>
            <a:noFill/>
          </a:ln>
        </p:spPr>
        <p:style>
          <a:lnRef idx="0"/>
          <a:fillRef idx="0"/>
          <a:effectRef idx="0"/>
          <a:fontRef idx="minor"/>
        </p:style>
      </p:sp>
      <p:sp>
        <p:nvSpPr>
          <p:cNvPr id="59" name="CustomShape 3"/>
          <p:cNvSpPr/>
          <p:nvPr/>
        </p:nvSpPr>
        <p:spPr>
          <a:xfrm>
            <a:off x="365760" y="914400"/>
            <a:ext cx="8776440" cy="4113720"/>
          </a:xfrm>
          <a:prstGeom prst="rect">
            <a:avLst/>
          </a:prstGeom>
          <a:noFill/>
          <a:ln>
            <a:noFill/>
          </a:ln>
        </p:spPr>
        <p:style>
          <a:lnRef idx="0"/>
          <a:fillRef idx="0"/>
          <a:effectRef idx="0"/>
          <a:fontRef idx="minor"/>
        </p:style>
        <p:txBody>
          <a:bodyPr lIns="90000" rIns="90000" tIns="45000" bIns="45000">
            <a:spAutoFit/>
          </a:bodyPr>
          <a:p>
            <a:pPr marL="216000" indent="-214200">
              <a:lnSpc>
                <a:spcPct val="100000"/>
              </a:lnSpc>
              <a:buClr>
                <a:srgbClr val="000000"/>
              </a:buClr>
              <a:buSzPct val="45000"/>
              <a:buFont typeface="Wingdings" charset="2"/>
              <a:buChar char=""/>
            </a:pPr>
            <a:r>
              <a:rPr b="1" lang="en-US" sz="3200" spc="-1" strike="noStrike" u="sng">
                <a:solidFill>
                  <a:srgbClr val="000000"/>
                </a:solidFill>
                <a:uFillTx/>
                <a:latin typeface="Arial"/>
                <a:ea typeface="DejaVu Sans"/>
              </a:rPr>
              <a:t>LoveLetter Attack:</a:t>
            </a:r>
            <a:endParaRPr b="0" lang="en-US" sz="3200" spc="-1" strike="noStrike">
              <a:latin typeface="Arial"/>
            </a:endParaRPr>
          </a:p>
          <a:p>
            <a:pPr>
              <a:lnSpc>
                <a:spcPct val="100000"/>
              </a:lnSpc>
            </a:pPr>
            <a:endParaRPr b="0" lang="en-US" sz="3200" spc="-1" strike="noStrike">
              <a:latin typeface="Arial"/>
            </a:endParaRPr>
          </a:p>
          <a:p>
            <a:pPr>
              <a:lnSpc>
                <a:spcPct val="100000"/>
              </a:lnSpc>
            </a:pPr>
            <a:r>
              <a:rPr b="0" lang="en-US" sz="2000" spc="-1" strike="noStrike">
                <a:solidFill>
                  <a:srgbClr val="000000"/>
                </a:solidFill>
                <a:latin typeface="Arial"/>
                <a:ea typeface="DejaVu Sans"/>
              </a:rPr>
              <a:t>Love Letter Attack was perform in year 2000 by Onel De Guzman. He develop malicious code for stilling internet user login data. In this attack user receive a email with subject line “ I Love You” and label attach contain “Love Letter for You”. When user open attachment, malicious code installed and then malware scanned  user address book. Then it automatically sent itself to each person on list and install a program to collect user information and passwords and recipient think this email is send by my friend.</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0000"/>
                </a:solidFill>
                <a:latin typeface="Arial"/>
                <a:ea typeface="DejaVu Sans"/>
              </a:rPr>
              <a:t>At the end this infecting 45 million computer Globally and make  $10 billion dollar loss.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CustomShape 1"/>
          <p:cNvSpPr/>
          <p:nvPr/>
        </p:nvSpPr>
        <p:spPr>
          <a:xfrm>
            <a:off x="731520" y="1172160"/>
            <a:ext cx="9069480" cy="913680"/>
          </a:xfrm>
          <a:prstGeom prst="rect">
            <a:avLst/>
          </a:prstGeom>
          <a:noFill/>
          <a:ln>
            <a:noFill/>
          </a:ln>
        </p:spPr>
        <p:style>
          <a:lnRef idx="0"/>
          <a:fillRef idx="0"/>
          <a:effectRef idx="0"/>
          <a:fontRef idx="minor"/>
        </p:style>
        <p:txBody>
          <a:bodyPr lIns="0" rIns="0" tIns="0" bIns="0" anchor="ctr">
            <a:spAutoFit/>
          </a:bodyPr>
          <a:p>
            <a:pPr algn="ctr">
              <a:lnSpc>
                <a:spcPct val="100000"/>
              </a:lnSpc>
            </a:pPr>
            <a:r>
              <a:rPr b="1" lang="en-US" sz="6000" spc="-1" strike="noStrike" u="sng">
                <a:solidFill>
                  <a:srgbClr val="006699"/>
                </a:solidFill>
                <a:uFillTx/>
                <a:latin typeface="Goudy Stout"/>
                <a:ea typeface="DejaVu Sans"/>
              </a:rPr>
              <a:t>Thank You</a:t>
            </a:r>
            <a:endParaRPr b="0" lang="en-US" sz="6000" spc="-1" strike="noStrike">
              <a:latin typeface="Arial"/>
            </a:endParaRPr>
          </a:p>
        </p:txBody>
      </p:sp>
      <p:sp>
        <p:nvSpPr>
          <p:cNvPr id="61" name="CustomShape 2"/>
          <p:cNvSpPr/>
          <p:nvPr/>
        </p:nvSpPr>
        <p:spPr>
          <a:xfrm>
            <a:off x="473040" y="3108960"/>
            <a:ext cx="8851680" cy="16743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800" spc="-1" strike="noStrike" u="sng">
                <a:solidFill>
                  <a:srgbClr val="000000"/>
                </a:solidFill>
                <a:uFillTx/>
                <a:latin typeface="Arial Narrow"/>
                <a:ea typeface="DejaVu Sans"/>
              </a:rPr>
              <a:t>Contact:</a:t>
            </a:r>
            <a:endParaRPr b="0" lang="en-US" sz="2800" spc="-1" strike="noStrike">
              <a:latin typeface="Arial"/>
            </a:endParaRPr>
          </a:p>
          <a:p>
            <a:pPr>
              <a:lnSpc>
                <a:spcPct val="100000"/>
              </a:lnSpc>
            </a:pPr>
            <a:r>
              <a:rPr b="1" lang="en-US" sz="2800" spc="-1" strike="noStrike">
                <a:solidFill>
                  <a:srgbClr val="000000"/>
                </a:solidFill>
                <a:latin typeface="Arial Narrow"/>
                <a:ea typeface="DejaVu Sans"/>
              </a:rPr>
              <a:t>    </a:t>
            </a:r>
            <a:r>
              <a:rPr b="0" lang="en-US" sz="2400" spc="-1" strike="noStrike">
                <a:solidFill>
                  <a:srgbClr val="000000"/>
                </a:solidFill>
                <a:latin typeface="Arial Narrow"/>
                <a:ea typeface="DejaVu Sans"/>
              </a:rPr>
              <a:t>Gmail</a:t>
            </a:r>
            <a:r>
              <a:rPr b="1" lang="en-US" sz="2400" spc="-1" strike="noStrike">
                <a:solidFill>
                  <a:srgbClr val="000000"/>
                </a:solidFill>
                <a:latin typeface="Arial Narrow"/>
                <a:ea typeface="DejaVu Sans"/>
              </a:rPr>
              <a:t>- </a:t>
            </a:r>
            <a:r>
              <a:rPr b="1" lang="en-US" sz="2400" spc="-1" strike="noStrike" u="sng">
                <a:solidFill>
                  <a:srgbClr val="0000ff"/>
                </a:solidFill>
                <a:uFillTx/>
                <a:latin typeface="Arial Narrow"/>
                <a:ea typeface="DejaVu Sans"/>
                <a:hlinkClick r:id="rId1"/>
              </a:rPr>
              <a:t>kuchiyaaman12@gmail.com</a:t>
            </a:r>
            <a:endParaRPr b="0" lang="en-US" sz="2400" spc="-1" strike="noStrike">
              <a:latin typeface="Arial"/>
            </a:endParaRPr>
          </a:p>
          <a:p>
            <a:pPr>
              <a:lnSpc>
                <a:spcPct val="100000"/>
              </a:lnSpc>
            </a:pPr>
            <a:r>
              <a:rPr b="1" lang="en-US" sz="2400" spc="-1" strike="noStrike">
                <a:solidFill>
                  <a:srgbClr val="0000ff"/>
                </a:solidFill>
                <a:latin typeface="Arial Narrow"/>
                <a:ea typeface="DejaVu Sans"/>
              </a:rPr>
              <a:t>    </a:t>
            </a:r>
            <a:r>
              <a:rPr b="0" lang="en-US" sz="2400" spc="-1" strike="noStrike">
                <a:solidFill>
                  <a:srgbClr val="000000"/>
                </a:solidFill>
                <a:latin typeface="Arial Narrow"/>
                <a:ea typeface="DejaVu Sans"/>
              </a:rPr>
              <a:t>Mob No</a:t>
            </a:r>
            <a:r>
              <a:rPr b="1" lang="en-US" sz="2400" spc="-1" strike="noStrike">
                <a:solidFill>
                  <a:srgbClr val="0000ff"/>
                </a:solidFill>
                <a:latin typeface="Arial Narrow"/>
                <a:ea typeface="DejaVu Sans"/>
              </a:rPr>
              <a:t>. - 9630207064</a:t>
            </a:r>
            <a:endParaRPr b="0" lang="en-US" sz="2400" spc="-1" strike="noStrike">
              <a:latin typeface="Arial"/>
            </a:endParaRPr>
          </a:p>
          <a:p>
            <a:pPr>
              <a:lnSpc>
                <a:spcPct val="100000"/>
              </a:lnSpc>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CustomShape 1"/>
          <p:cNvSpPr/>
          <p:nvPr/>
        </p:nvSpPr>
        <p:spPr>
          <a:xfrm>
            <a:off x="438120" y="381240"/>
            <a:ext cx="9069480" cy="5479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1" lang="en-US" sz="3600" spc="-1" strike="noStrike" u="sng">
                <a:solidFill>
                  <a:srgbClr val="006699"/>
                </a:solidFill>
                <a:uFillTx/>
                <a:latin typeface="Arial"/>
                <a:ea typeface="DejaVu Sans"/>
              </a:rPr>
              <a:t>Introduction to Phishing</a:t>
            </a:r>
            <a:endParaRPr b="0" lang="en-US" sz="3600" spc="-1" strike="noStrike">
              <a:latin typeface="Arial"/>
            </a:endParaRPr>
          </a:p>
        </p:txBody>
      </p:sp>
      <p:sp>
        <p:nvSpPr>
          <p:cNvPr id="42" name="CustomShape 2"/>
          <p:cNvSpPr/>
          <p:nvPr/>
        </p:nvSpPr>
        <p:spPr>
          <a:xfrm>
            <a:off x="274320" y="1097280"/>
            <a:ext cx="9599040" cy="4204080"/>
          </a:xfrm>
          <a:prstGeom prst="rect">
            <a:avLst/>
          </a:prstGeom>
          <a:noFill/>
          <a:ln>
            <a:noFill/>
          </a:ln>
        </p:spPr>
        <p:style>
          <a:lnRef idx="0"/>
          <a:fillRef idx="0"/>
          <a:effectRef idx="0"/>
          <a:fontRef idx="minor"/>
        </p:style>
        <p:txBody>
          <a:bodyPr lIns="0" rIns="0" tIns="0" bIns="0">
            <a:normAutofit fontScale="81000"/>
          </a:bodyPr>
          <a:p>
            <a:pPr marL="432000" indent="-321840">
              <a:lnSpc>
                <a:spcPct val="100000"/>
              </a:lnSpc>
              <a:spcBef>
                <a:spcPts val="794"/>
              </a:spcBef>
              <a:buClr>
                <a:srgbClr val="000000"/>
              </a:buClr>
              <a:buSzPct val="45000"/>
              <a:buFont typeface="Wingdings" charset="2"/>
              <a:buChar char=""/>
            </a:pPr>
            <a:r>
              <a:rPr b="1" lang="en-US" sz="2400" spc="-1" strike="noStrike">
                <a:solidFill>
                  <a:srgbClr val="000000"/>
                </a:solidFill>
                <a:latin typeface="Arial"/>
                <a:ea typeface="DejaVu Sans"/>
              </a:rPr>
              <a:t>Definition</a:t>
            </a:r>
            <a:r>
              <a:rPr b="0" lang="en-US" sz="2400" spc="-1" strike="noStrike">
                <a:solidFill>
                  <a:srgbClr val="000000"/>
                </a:solidFill>
                <a:latin typeface="Arial"/>
                <a:ea typeface="DejaVu Sans"/>
              </a:rPr>
              <a:t>: Phishing is a type of cyber-attack where attackers impersonate legitimate organizations or individuals to steal sensitive information, such as login credentials, financial information, or personal details.</a:t>
            </a:r>
            <a:endParaRPr b="0" lang="en-US" sz="2400" spc="-1" strike="noStrike">
              <a:latin typeface="Arial"/>
            </a:endParaRPr>
          </a:p>
          <a:p>
            <a:pPr marL="432000" indent="-321840">
              <a:lnSpc>
                <a:spcPct val="100000"/>
              </a:lnSpc>
              <a:spcBef>
                <a:spcPts val="794"/>
              </a:spcBef>
              <a:buClr>
                <a:srgbClr val="000000"/>
              </a:buClr>
              <a:buSzPct val="45000"/>
              <a:buFont typeface="Wingdings" charset="2"/>
              <a:buChar char=""/>
            </a:pPr>
            <a:r>
              <a:rPr b="1" lang="en-US" sz="2400" spc="-1" strike="noStrike">
                <a:solidFill>
                  <a:srgbClr val="000000"/>
                </a:solidFill>
                <a:latin typeface="Arial"/>
                <a:ea typeface="DejaVu Sans"/>
              </a:rPr>
              <a:t>Purpose:</a:t>
            </a:r>
            <a:r>
              <a:rPr b="0" lang="en-US" sz="2400" spc="-1" strike="noStrike">
                <a:solidFill>
                  <a:srgbClr val="000000"/>
                </a:solidFill>
                <a:latin typeface="Arial"/>
                <a:ea typeface="DejaVu Sans"/>
              </a:rPr>
              <a:t> To deceive individuals into revealing sensitive information or installing malware.</a:t>
            </a:r>
            <a:endParaRPr b="0" lang="en-US" sz="2400" spc="-1" strike="noStrike">
              <a:latin typeface="Arial"/>
            </a:endParaRPr>
          </a:p>
          <a:p>
            <a:pPr marL="432000" indent="-321840">
              <a:lnSpc>
                <a:spcPct val="100000"/>
              </a:lnSpc>
              <a:spcBef>
                <a:spcPts val="794"/>
              </a:spcBef>
              <a:buClr>
                <a:srgbClr val="000000"/>
              </a:buClr>
              <a:buSzPct val="45000"/>
              <a:buFont typeface="Wingdings" charset="2"/>
              <a:buChar char=""/>
            </a:pPr>
            <a:r>
              <a:rPr b="1" lang="en-US" sz="2400" spc="-1" strike="noStrike">
                <a:solidFill>
                  <a:srgbClr val="000000"/>
                </a:solidFill>
                <a:latin typeface="Arial"/>
                <a:ea typeface="DejaVu Sans"/>
              </a:rPr>
              <a:t>Common Phishing Channels:</a:t>
            </a:r>
            <a:endParaRPr b="0" lang="en-US" sz="2400" spc="-1" strike="noStrike">
              <a:latin typeface="Arial"/>
            </a:endParaRPr>
          </a:p>
          <a:p>
            <a:pPr lvl="5" marL="1296000" indent="-214200">
              <a:lnSpc>
                <a:spcPct val="100000"/>
              </a:lnSpc>
              <a:spcBef>
                <a:spcPts val="794"/>
              </a:spcBef>
              <a:buClr>
                <a:srgbClr val="000000"/>
              </a:buClr>
              <a:buSzPct val="45000"/>
              <a:buFont typeface="Wingdings" charset="2"/>
              <a:buChar char=""/>
            </a:pPr>
            <a:r>
              <a:rPr b="1" lang="en-US" sz="2400" spc="-1" strike="noStrike">
                <a:solidFill>
                  <a:srgbClr val="000000"/>
                </a:solidFill>
                <a:latin typeface="Arial"/>
                <a:ea typeface="DejaVu Sans"/>
              </a:rPr>
              <a:t>            </a:t>
            </a:r>
            <a:r>
              <a:rPr b="0" lang="en-US" sz="2400" spc="-1" strike="noStrike">
                <a:solidFill>
                  <a:srgbClr val="000000"/>
                </a:solidFill>
                <a:latin typeface="Arial"/>
                <a:ea typeface="DejaVu Sans"/>
              </a:rPr>
              <a:t>Email</a:t>
            </a:r>
            <a:endParaRPr b="0" lang="en-US" sz="2400" spc="-1" strike="noStrike">
              <a:latin typeface="Arial"/>
            </a:endParaRPr>
          </a:p>
          <a:p>
            <a:pPr lvl="5" marL="1296000" indent="-214200">
              <a:lnSpc>
                <a:spcPct val="100000"/>
              </a:lnSpc>
              <a:spcBef>
                <a:spcPts val="794"/>
              </a:spcBef>
              <a:buClr>
                <a:srgbClr val="000000"/>
              </a:buClr>
              <a:buSzPct val="45000"/>
              <a:buFont typeface="Wingdings" charset="2"/>
              <a:buChar char=""/>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SMS (Smishing)</a:t>
            </a:r>
            <a:endParaRPr b="0" lang="en-US" sz="2400" spc="-1" strike="noStrike">
              <a:latin typeface="Arial"/>
            </a:endParaRPr>
          </a:p>
          <a:p>
            <a:pPr lvl="5" marL="1296000" indent="-214200">
              <a:lnSpc>
                <a:spcPct val="100000"/>
              </a:lnSpc>
              <a:spcBef>
                <a:spcPts val="794"/>
              </a:spcBef>
              <a:buClr>
                <a:srgbClr val="000000"/>
              </a:buClr>
              <a:buSzPct val="45000"/>
              <a:buFont typeface="Wingdings" charset="2"/>
              <a:buChar char=""/>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Phone Calls (Vishing)</a:t>
            </a:r>
            <a:endParaRPr b="0" lang="en-US" sz="2400" spc="-1" strike="noStrike">
              <a:latin typeface="Arial"/>
            </a:endParaRPr>
          </a:p>
          <a:p>
            <a:pPr lvl="5" marL="1296000" indent="-214200">
              <a:lnSpc>
                <a:spcPct val="100000"/>
              </a:lnSpc>
              <a:spcBef>
                <a:spcPts val="794"/>
              </a:spcBef>
              <a:buClr>
                <a:srgbClr val="000000"/>
              </a:buClr>
              <a:buSzPct val="45000"/>
              <a:buFont typeface="Wingdings" charset="2"/>
              <a:buChar char=""/>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Social Media</a:t>
            </a:r>
            <a:endParaRPr b="0" lang="en-US" sz="2400" spc="-1" strike="noStrike">
              <a:latin typeface="Arial"/>
            </a:endParaRPr>
          </a:p>
          <a:p>
            <a:pPr lvl="5" marL="1296000" indent="-214200">
              <a:lnSpc>
                <a:spcPct val="100000"/>
              </a:lnSpc>
              <a:spcBef>
                <a:spcPts val="794"/>
              </a:spcBef>
              <a:buClr>
                <a:srgbClr val="000000"/>
              </a:buClr>
              <a:buSzPct val="45000"/>
              <a:buFont typeface="Wingdings" charset="2"/>
              <a:buChar char=""/>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Malicious Websites</a:t>
            </a:r>
            <a:endParaRPr b="0" lang="en-US" sz="2400" spc="-1" strike="noStrike">
              <a:latin typeface="Arial"/>
            </a:endParaRPr>
          </a:p>
        </p:txBody>
      </p:sp>
      <p:pic>
        <p:nvPicPr>
          <p:cNvPr id="43" name="" descr=""/>
          <p:cNvPicPr/>
          <p:nvPr/>
        </p:nvPicPr>
        <p:blipFill>
          <a:blip r:embed="rId1"/>
          <a:stretch/>
        </p:blipFill>
        <p:spPr>
          <a:xfrm>
            <a:off x="5943600" y="2651760"/>
            <a:ext cx="3474360" cy="208512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504000" y="424440"/>
            <a:ext cx="9069480" cy="5479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1" lang="en-US" sz="3600" spc="-1" strike="noStrike" u="sng">
                <a:solidFill>
                  <a:srgbClr val="006699"/>
                </a:solidFill>
                <a:uFillTx/>
                <a:latin typeface="Arial"/>
                <a:ea typeface="DejaVu Sans"/>
              </a:rPr>
              <a:t>Types of Phishing Attacks</a:t>
            </a:r>
            <a:endParaRPr b="0" lang="en-US" sz="3600" spc="-1" strike="noStrike">
              <a:latin typeface="Arial"/>
            </a:endParaRPr>
          </a:p>
        </p:txBody>
      </p:sp>
      <p:sp>
        <p:nvSpPr>
          <p:cNvPr id="45" name="CustomShape 2"/>
          <p:cNvSpPr/>
          <p:nvPr/>
        </p:nvSpPr>
        <p:spPr>
          <a:xfrm>
            <a:off x="504000" y="1326600"/>
            <a:ext cx="9069480" cy="4066200"/>
          </a:xfrm>
          <a:prstGeom prst="rect">
            <a:avLst/>
          </a:prstGeom>
          <a:noFill/>
          <a:ln>
            <a:noFill/>
          </a:ln>
        </p:spPr>
        <p:style>
          <a:lnRef idx="0"/>
          <a:fillRef idx="0"/>
          <a:effectRef idx="0"/>
          <a:fontRef idx="minor"/>
        </p:style>
        <p:txBody>
          <a:bodyPr lIns="0" rIns="0" tIns="0" bIns="0">
            <a:normAutofit/>
          </a:bodyPr>
          <a:p>
            <a:pPr marL="432000" indent="-321840">
              <a:lnSpc>
                <a:spcPct val="100000"/>
              </a:lnSpc>
              <a:spcBef>
                <a:spcPts val="794"/>
              </a:spcBef>
              <a:buClr>
                <a:srgbClr val="000000"/>
              </a:buClr>
              <a:buSzPct val="45000"/>
              <a:buFont typeface="Wingdings" charset="2"/>
              <a:buChar char=""/>
            </a:pPr>
            <a:r>
              <a:rPr b="1" lang="en-US" sz="1800" spc="-1" strike="noStrike">
                <a:solidFill>
                  <a:srgbClr val="000000"/>
                </a:solidFill>
                <a:latin typeface="Arial"/>
                <a:ea typeface="DejaVu Sans"/>
              </a:rPr>
              <a:t>Email Phishing: </a:t>
            </a:r>
            <a:r>
              <a:rPr b="0" lang="en-US" sz="1800" spc="-1" strike="noStrike">
                <a:solidFill>
                  <a:srgbClr val="000000"/>
                </a:solidFill>
                <a:latin typeface="Arial"/>
                <a:ea typeface="DejaVu Sans"/>
              </a:rPr>
              <a:t>Characteristics of phishing emails (generic greetings, urgent language, suspicious links, and attachments).</a:t>
            </a:r>
            <a:endParaRPr b="0" lang="en-US" sz="1800" spc="-1" strike="noStrike">
              <a:latin typeface="Arial"/>
            </a:endParaRPr>
          </a:p>
          <a:p>
            <a:pPr>
              <a:lnSpc>
                <a:spcPct val="100000"/>
              </a:lnSpc>
              <a:spcBef>
                <a:spcPts val="794"/>
              </a:spcBef>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Examples of common email phishing schemes (e.g., fake banking alerts, false job              offers).</a:t>
            </a:r>
            <a:endParaRPr b="0" lang="en-US" sz="1800" spc="-1" strike="noStrike">
              <a:latin typeface="Arial"/>
            </a:endParaRPr>
          </a:p>
          <a:p>
            <a:pPr marL="432000" indent="-321840">
              <a:lnSpc>
                <a:spcPct val="100000"/>
              </a:lnSpc>
              <a:spcBef>
                <a:spcPts val="794"/>
              </a:spcBef>
              <a:buClr>
                <a:srgbClr val="000000"/>
              </a:buClr>
              <a:buSzPct val="45000"/>
              <a:buFont typeface="Wingdings" charset="2"/>
              <a:buChar char=""/>
            </a:pPr>
            <a:r>
              <a:rPr b="1" lang="en-US" sz="1800" spc="-1" strike="noStrike">
                <a:solidFill>
                  <a:srgbClr val="000000"/>
                </a:solidFill>
                <a:latin typeface="Arial"/>
                <a:ea typeface="DejaVu Sans"/>
              </a:rPr>
              <a:t>Spear Phishing:</a:t>
            </a:r>
            <a:r>
              <a:rPr b="0" lang="en-US" sz="1800" spc="-1" strike="noStrike">
                <a:solidFill>
                  <a:srgbClr val="000000"/>
                </a:solidFill>
                <a:latin typeface="Arial"/>
                <a:ea typeface="DejaVu Sans"/>
              </a:rPr>
              <a:t> Targeted phishing attacks directed at specific individuals or organizations.</a:t>
            </a:r>
            <a:endParaRPr b="0" lang="en-US" sz="1800" spc="-1" strike="noStrike">
              <a:latin typeface="Arial"/>
            </a:endParaRPr>
          </a:p>
          <a:p>
            <a:pPr>
              <a:lnSpc>
                <a:spcPct val="100000"/>
              </a:lnSpc>
              <a:spcBef>
                <a:spcPts val="794"/>
              </a:spcBef>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Examples of spear phishing in corporate environments.</a:t>
            </a:r>
            <a:endParaRPr b="0" lang="en-US" sz="1800" spc="-1" strike="noStrike">
              <a:latin typeface="Arial"/>
            </a:endParaRPr>
          </a:p>
          <a:p>
            <a:pPr marL="432000" indent="-321840">
              <a:lnSpc>
                <a:spcPct val="100000"/>
              </a:lnSpc>
              <a:spcBef>
                <a:spcPts val="794"/>
              </a:spcBef>
              <a:buClr>
                <a:srgbClr val="000000"/>
              </a:buClr>
              <a:buSzPct val="45000"/>
              <a:buFont typeface="Wingdings" charset="2"/>
              <a:buChar char=""/>
            </a:pPr>
            <a:r>
              <a:rPr b="1" lang="en-US" sz="1800" spc="-1" strike="noStrike">
                <a:solidFill>
                  <a:srgbClr val="000000"/>
                </a:solidFill>
                <a:latin typeface="Arial"/>
                <a:ea typeface="DejaVu Sans"/>
              </a:rPr>
              <a:t>Whaling:</a:t>
            </a:r>
            <a:r>
              <a:rPr b="0" lang="en-US" sz="1800" spc="-1" strike="noStrike">
                <a:solidFill>
                  <a:srgbClr val="000000"/>
                </a:solidFill>
                <a:latin typeface="Arial"/>
                <a:ea typeface="DejaVu Sans"/>
              </a:rPr>
              <a:t> Phishing attacks aimed at high-profile targets like executives.</a:t>
            </a:r>
            <a:endParaRPr b="0" lang="en-US" sz="1800" spc="-1" strike="noStrike">
              <a:latin typeface="Arial"/>
            </a:endParaRPr>
          </a:p>
          <a:p>
            <a:pPr>
              <a:lnSpc>
                <a:spcPct val="100000"/>
              </a:lnSpc>
              <a:spcBef>
                <a:spcPts val="794"/>
              </a:spcBef>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High stakes involved, often targeting sensitive corporate information.</a:t>
            </a:r>
            <a:endParaRPr b="0" lang="en-US" sz="1800" spc="-1" strike="noStrike">
              <a:latin typeface="Arial"/>
            </a:endParaRPr>
          </a:p>
          <a:p>
            <a:pPr>
              <a:lnSpc>
                <a:spcPct val="100000"/>
              </a:lnSpc>
              <a:spcBef>
                <a:spcPts val="794"/>
              </a:spcBef>
            </a:pPr>
            <a:endParaRPr b="0" lang="en-US" sz="1800" spc="-1" strike="noStrike">
              <a:latin typeface="Arial"/>
            </a:endParaRPr>
          </a:p>
          <a:p>
            <a:pPr>
              <a:lnSpc>
                <a:spcPct val="100000"/>
              </a:lnSpc>
              <a:spcBef>
                <a:spcPts val="794"/>
              </a:spcBef>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CustomShape 1"/>
          <p:cNvSpPr/>
          <p:nvPr/>
        </p:nvSpPr>
        <p:spPr>
          <a:xfrm>
            <a:off x="457200" y="918000"/>
            <a:ext cx="9069480" cy="3286080"/>
          </a:xfrm>
          <a:prstGeom prst="rect">
            <a:avLst/>
          </a:prstGeom>
          <a:noFill/>
          <a:ln>
            <a:noFill/>
          </a:ln>
        </p:spPr>
        <p:style>
          <a:lnRef idx="0"/>
          <a:fillRef idx="0"/>
          <a:effectRef idx="0"/>
          <a:fontRef idx="minor"/>
        </p:style>
        <p:txBody>
          <a:bodyPr lIns="0" rIns="0" tIns="0" bIns="0">
            <a:normAutofit fontScale="56000"/>
          </a:bodyPr>
          <a:p>
            <a:pPr marL="432000" indent="-321840">
              <a:lnSpc>
                <a:spcPct val="100000"/>
              </a:lnSpc>
              <a:spcBef>
                <a:spcPts val="1417"/>
              </a:spcBef>
              <a:buClr>
                <a:srgbClr val="000000"/>
              </a:buClr>
              <a:buSzPct val="45000"/>
              <a:buFont typeface="Wingdings" charset="2"/>
              <a:buChar char=""/>
            </a:pPr>
            <a:r>
              <a:rPr b="1" lang="en-US" sz="2600" spc="-1" strike="noStrike">
                <a:solidFill>
                  <a:srgbClr val="000000"/>
                </a:solidFill>
                <a:latin typeface="Arial"/>
                <a:ea typeface="Microsoft YaHei"/>
              </a:rPr>
              <a:t>Clone Phishing:</a:t>
            </a:r>
            <a:r>
              <a:rPr b="0" lang="en-US" sz="2600" spc="-1" strike="noStrike">
                <a:solidFill>
                  <a:srgbClr val="000000"/>
                </a:solidFill>
                <a:latin typeface="Arial"/>
                <a:ea typeface="Microsoft YaHei"/>
              </a:rPr>
              <a:t> Creating a near-identical copy of a legitimate email, replacing the attachment or link with a malicious one.</a:t>
            </a:r>
            <a:endParaRPr b="0" lang="en-US" sz="2600" spc="-1" strike="noStrike">
              <a:latin typeface="Arial"/>
            </a:endParaRPr>
          </a:p>
          <a:p>
            <a:pPr>
              <a:lnSpc>
                <a:spcPct val="100000"/>
              </a:lnSpc>
              <a:spcBef>
                <a:spcPts val="1417"/>
              </a:spcBef>
            </a:pPr>
            <a:endParaRPr b="0" lang="en-US" sz="2600" spc="-1" strike="noStrike">
              <a:latin typeface="Arial"/>
            </a:endParaRPr>
          </a:p>
          <a:p>
            <a:pPr marL="432000" indent="-321840">
              <a:lnSpc>
                <a:spcPct val="100000"/>
              </a:lnSpc>
              <a:buClr>
                <a:srgbClr val="000000"/>
              </a:buClr>
              <a:buSzPct val="45000"/>
              <a:buFont typeface="Wingdings" charset="2"/>
              <a:buChar char=""/>
            </a:pPr>
            <a:r>
              <a:rPr b="1" lang="en-US" sz="2600" spc="-1" strike="noStrike">
                <a:solidFill>
                  <a:srgbClr val="000000"/>
                </a:solidFill>
                <a:latin typeface="Arial"/>
                <a:ea typeface="Microsoft YaHei"/>
              </a:rPr>
              <a:t>Website Phishing:</a:t>
            </a:r>
            <a:r>
              <a:rPr b="0" lang="en-US" sz="2600" spc="-1" strike="noStrike">
                <a:solidFill>
                  <a:srgbClr val="000000"/>
                </a:solidFill>
                <a:latin typeface="Arial"/>
                <a:ea typeface="Microsoft YaHei"/>
              </a:rPr>
              <a:t> Fake websites that mimic legitimate ones to steal credentials.</a:t>
            </a:r>
            <a:endParaRPr b="0" lang="en-US" sz="2600" spc="-1" strike="noStrike">
              <a:latin typeface="Arial"/>
            </a:endParaRPr>
          </a:p>
          <a:p>
            <a:pPr>
              <a:lnSpc>
                <a:spcPct val="100000"/>
              </a:lnSpc>
            </a:pPr>
            <a:r>
              <a:rPr b="0" lang="en-US" sz="2600" spc="-1" strike="noStrike">
                <a:solidFill>
                  <a:srgbClr val="000000"/>
                </a:solidFill>
                <a:latin typeface="Arial"/>
                <a:ea typeface="Microsoft YaHei"/>
              </a:rPr>
              <a:t>     </a:t>
            </a:r>
            <a:r>
              <a:rPr b="0" lang="en-US" sz="2600" spc="-1" strike="noStrike">
                <a:solidFill>
                  <a:srgbClr val="000000"/>
                </a:solidFill>
                <a:latin typeface="Arial"/>
                <a:ea typeface="Microsoft YaHei"/>
              </a:rPr>
              <a:t>How to identify fake websites (e.g., URL manipulation, poor design, and spelling           errors).</a:t>
            </a:r>
            <a:endParaRPr b="0" lang="en-US" sz="2600" spc="-1" strike="noStrike">
              <a:latin typeface="Arial"/>
            </a:endParaRPr>
          </a:p>
          <a:p>
            <a:pPr>
              <a:lnSpc>
                <a:spcPct val="100000"/>
              </a:lnSpc>
            </a:pPr>
            <a:endParaRPr b="0" lang="en-US" sz="2600" spc="-1" strike="noStrike">
              <a:latin typeface="Arial"/>
            </a:endParaRPr>
          </a:p>
          <a:p>
            <a:pPr marL="432000" indent="-321840">
              <a:lnSpc>
                <a:spcPct val="100000"/>
              </a:lnSpc>
              <a:buClr>
                <a:srgbClr val="000000"/>
              </a:buClr>
              <a:buSzPct val="45000"/>
              <a:buFont typeface="Wingdings" charset="2"/>
              <a:buChar char=""/>
            </a:pPr>
            <a:r>
              <a:rPr b="1" lang="en-US" sz="2600" spc="-1" strike="noStrike">
                <a:solidFill>
                  <a:srgbClr val="000000"/>
                </a:solidFill>
                <a:latin typeface="Arial"/>
                <a:ea typeface="Microsoft YaHei"/>
              </a:rPr>
              <a:t>Social Engineering Tactics:</a:t>
            </a:r>
            <a:r>
              <a:rPr b="0" lang="en-US" sz="2600" spc="-1" strike="noStrike">
                <a:solidFill>
                  <a:srgbClr val="000000"/>
                </a:solidFill>
                <a:latin typeface="Arial"/>
                <a:ea typeface="Microsoft YaHei"/>
              </a:rPr>
              <a:t> Exploiting human psychology to gain trust and extract information.</a:t>
            </a:r>
            <a:endParaRPr b="0" lang="en-US" sz="2600" spc="-1" strike="noStrike">
              <a:latin typeface="Arial"/>
            </a:endParaRPr>
          </a:p>
          <a:p>
            <a:pPr>
              <a:lnSpc>
                <a:spcPct val="100000"/>
              </a:lnSpc>
              <a:spcBef>
                <a:spcPts val="794"/>
              </a:spcBef>
            </a:pPr>
            <a:r>
              <a:rPr b="0" lang="en-US" sz="2600" spc="-1" strike="noStrike">
                <a:solidFill>
                  <a:srgbClr val="000000"/>
                </a:solidFill>
                <a:latin typeface="Arial"/>
                <a:ea typeface="Microsoft YaHei"/>
              </a:rPr>
              <a:t>     </a:t>
            </a:r>
            <a:r>
              <a:rPr b="0" lang="en-US" sz="2600" spc="-1" strike="noStrike">
                <a:solidFill>
                  <a:srgbClr val="000000"/>
                </a:solidFill>
                <a:latin typeface="Arial"/>
                <a:ea typeface="Microsoft YaHei"/>
              </a:rPr>
              <a:t>Examples: pretexting, baiting, and tailgating</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CustomShape 1"/>
          <p:cNvSpPr/>
          <p:nvPr/>
        </p:nvSpPr>
        <p:spPr>
          <a:xfrm>
            <a:off x="274320" y="471240"/>
            <a:ext cx="9069480" cy="4867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1" lang="en-US" sz="3200" spc="-1" strike="noStrike" u="sng">
                <a:solidFill>
                  <a:srgbClr val="006699"/>
                </a:solidFill>
                <a:uFillTx/>
                <a:latin typeface="Arial"/>
                <a:ea typeface="DejaVu Sans"/>
              </a:rPr>
              <a:t>How to Recognize Phishing Attempts</a:t>
            </a:r>
            <a:endParaRPr b="0" lang="en-US" sz="3200" spc="-1" strike="noStrike">
              <a:latin typeface="Arial"/>
            </a:endParaRPr>
          </a:p>
        </p:txBody>
      </p:sp>
      <p:sp>
        <p:nvSpPr>
          <p:cNvPr id="48" name="CustomShape 2"/>
          <p:cNvSpPr/>
          <p:nvPr/>
        </p:nvSpPr>
        <p:spPr>
          <a:xfrm>
            <a:off x="299880" y="1371600"/>
            <a:ext cx="9390600" cy="3289680"/>
          </a:xfrm>
          <a:prstGeom prst="rect">
            <a:avLst/>
          </a:prstGeom>
          <a:noFill/>
          <a:ln>
            <a:noFill/>
          </a:ln>
        </p:spPr>
        <p:style>
          <a:lnRef idx="0"/>
          <a:fillRef idx="0"/>
          <a:effectRef idx="0"/>
          <a:fontRef idx="minor"/>
        </p:style>
        <p:txBody>
          <a:bodyPr lIns="0" rIns="0" tIns="0" bIns="0">
            <a:normAutofit/>
          </a:bodyPr>
          <a:p>
            <a:pPr marL="432000" indent="-321840">
              <a:lnSpc>
                <a:spcPct val="100000"/>
              </a:lnSpc>
              <a:spcBef>
                <a:spcPts val="1417"/>
              </a:spcBef>
              <a:buClr>
                <a:srgbClr val="000000"/>
              </a:buClr>
              <a:buSzPct val="45000"/>
              <a:buFont typeface="Wingdings" charset="2"/>
              <a:buChar char=""/>
            </a:pPr>
            <a:r>
              <a:rPr b="1" lang="en-US" sz="2200" spc="-1" strike="noStrike">
                <a:solidFill>
                  <a:srgbClr val="000000"/>
                </a:solidFill>
                <a:latin typeface="Arial"/>
                <a:ea typeface="DejaVu Sans"/>
              </a:rPr>
              <a:t>Signs of a Phishing Email:</a:t>
            </a:r>
            <a:endParaRPr b="0" lang="en-US" sz="2200" spc="-1" strike="noStrike">
              <a:latin typeface="Arial"/>
            </a:endParaRPr>
          </a:p>
          <a:p>
            <a:pPr lvl="1" marL="864000" indent="-321840">
              <a:lnSpc>
                <a:spcPct val="100000"/>
              </a:lnSpc>
              <a:spcBef>
                <a:spcPts val="1134"/>
              </a:spcBef>
              <a:buClr>
                <a:srgbClr val="000000"/>
              </a:buClr>
              <a:buSzPct val="75000"/>
              <a:buFont typeface="Symbol"/>
              <a:buChar char=""/>
            </a:pPr>
            <a:r>
              <a:rPr b="0" lang="en-US" sz="2200" spc="-1" strike="noStrike">
                <a:solidFill>
                  <a:srgbClr val="000000"/>
                </a:solidFill>
                <a:latin typeface="Arial"/>
                <a:ea typeface="DejaVu Sans"/>
              </a:rPr>
              <a:t>Suspicious sender addresses (e.g., slight misspellings).</a:t>
            </a:r>
            <a:endParaRPr b="0" lang="en-US" sz="2200" spc="-1" strike="noStrike">
              <a:latin typeface="Arial"/>
            </a:endParaRPr>
          </a:p>
          <a:p>
            <a:pPr lvl="1" marL="864000" indent="-321840">
              <a:lnSpc>
                <a:spcPct val="100000"/>
              </a:lnSpc>
              <a:spcBef>
                <a:spcPts val="1134"/>
              </a:spcBef>
              <a:buClr>
                <a:srgbClr val="000000"/>
              </a:buClr>
              <a:buSzPct val="75000"/>
              <a:buFont typeface="Symbol"/>
              <a:buChar char=""/>
            </a:pPr>
            <a:r>
              <a:rPr b="0" lang="en-US" sz="2200" spc="-1" strike="noStrike">
                <a:solidFill>
                  <a:srgbClr val="000000"/>
                </a:solidFill>
                <a:latin typeface="Arial"/>
                <a:ea typeface="DejaVu Sans"/>
              </a:rPr>
              <a:t>Generic greetings like "Dear Customer."</a:t>
            </a:r>
            <a:endParaRPr b="0" lang="en-US" sz="2200" spc="-1" strike="noStrike">
              <a:latin typeface="Arial"/>
            </a:endParaRPr>
          </a:p>
          <a:p>
            <a:pPr lvl="1" marL="864000" indent="-321840">
              <a:lnSpc>
                <a:spcPct val="100000"/>
              </a:lnSpc>
              <a:spcBef>
                <a:spcPts val="1134"/>
              </a:spcBef>
              <a:buClr>
                <a:srgbClr val="000000"/>
              </a:buClr>
              <a:buSzPct val="75000"/>
              <a:buFont typeface="Symbol"/>
              <a:buChar char=""/>
            </a:pPr>
            <a:r>
              <a:rPr b="0" lang="en-US" sz="2200" spc="-1" strike="noStrike">
                <a:solidFill>
                  <a:srgbClr val="000000"/>
                </a:solidFill>
                <a:latin typeface="Arial"/>
                <a:ea typeface="DejaVu Sans"/>
              </a:rPr>
              <a:t>Urgency and fear-inducing language.</a:t>
            </a:r>
            <a:endParaRPr b="0" lang="en-US" sz="2200" spc="-1" strike="noStrike">
              <a:latin typeface="Arial"/>
            </a:endParaRPr>
          </a:p>
          <a:p>
            <a:pPr lvl="1" marL="864000" indent="-321840">
              <a:lnSpc>
                <a:spcPct val="100000"/>
              </a:lnSpc>
              <a:spcBef>
                <a:spcPts val="1134"/>
              </a:spcBef>
              <a:buClr>
                <a:srgbClr val="000000"/>
              </a:buClr>
              <a:buSzPct val="75000"/>
              <a:buFont typeface="Symbol"/>
              <a:buChar char=""/>
            </a:pPr>
            <a:r>
              <a:rPr b="0" lang="en-US" sz="2200" spc="-1" strike="noStrike">
                <a:solidFill>
                  <a:srgbClr val="000000"/>
                </a:solidFill>
                <a:latin typeface="Arial"/>
                <a:ea typeface="DejaVu Sans"/>
              </a:rPr>
              <a:t>Unsolicited attachments or links.</a:t>
            </a:r>
            <a:endParaRPr b="0" lang="en-US" sz="2200" spc="-1" strike="noStrike">
              <a:latin typeface="Arial"/>
            </a:endParaRPr>
          </a:p>
          <a:p>
            <a:pPr lvl="1" marL="864000" indent="-321840">
              <a:lnSpc>
                <a:spcPct val="100000"/>
              </a:lnSpc>
              <a:spcBef>
                <a:spcPts val="1134"/>
              </a:spcBef>
              <a:buClr>
                <a:srgbClr val="000000"/>
              </a:buClr>
              <a:buSzPct val="75000"/>
              <a:buFont typeface="Symbol"/>
              <a:buChar char=""/>
            </a:pPr>
            <a:r>
              <a:rPr b="0" lang="en-US" sz="2200" spc="-1" strike="noStrike">
                <a:solidFill>
                  <a:srgbClr val="000000"/>
                </a:solidFill>
                <a:latin typeface="Arial"/>
                <a:ea typeface="DejaVu Sans"/>
              </a:rPr>
              <a:t>Requests for sensitive information (passwords, SSN).</a:t>
            </a:r>
            <a:endParaRPr b="0" lang="en-US" sz="2200" spc="-1" strike="noStrike">
              <a:latin typeface="Arial"/>
            </a:endParaRPr>
          </a:p>
          <a:p>
            <a:pPr>
              <a:lnSpc>
                <a:spcPct val="100000"/>
              </a:lnSpc>
              <a:spcBef>
                <a:spcPts val="1417"/>
              </a:spcBef>
            </a:pP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CustomShape 1"/>
          <p:cNvSpPr/>
          <p:nvPr/>
        </p:nvSpPr>
        <p:spPr>
          <a:xfrm>
            <a:off x="438120" y="640080"/>
            <a:ext cx="9069480" cy="3838320"/>
          </a:xfrm>
          <a:prstGeom prst="rect">
            <a:avLst/>
          </a:prstGeom>
          <a:noFill/>
          <a:ln>
            <a:noFill/>
          </a:ln>
        </p:spPr>
        <p:style>
          <a:lnRef idx="0"/>
          <a:fillRef idx="0"/>
          <a:effectRef idx="0"/>
          <a:fontRef idx="minor"/>
        </p:style>
        <p:txBody>
          <a:bodyPr lIns="0" rIns="0" tIns="0" bIns="0">
            <a:normAutofit/>
          </a:bodyPr>
          <a:p>
            <a:pPr marL="432000" indent="-321840">
              <a:lnSpc>
                <a:spcPct val="100000"/>
              </a:lnSpc>
              <a:spcBef>
                <a:spcPts val="1417"/>
              </a:spcBef>
              <a:buClr>
                <a:srgbClr val="000000"/>
              </a:buClr>
              <a:buSzPct val="45000"/>
              <a:buFont typeface="Wingdings" charset="2"/>
              <a:buChar char=""/>
            </a:pPr>
            <a:r>
              <a:rPr b="1" lang="en-US" sz="2200" spc="-1" strike="noStrike">
                <a:solidFill>
                  <a:srgbClr val="000000"/>
                </a:solidFill>
                <a:latin typeface="Arial"/>
                <a:ea typeface="DejaVu Sans"/>
              </a:rPr>
              <a:t>Identifying Phishing Websites:</a:t>
            </a:r>
            <a:endParaRPr b="0" lang="en-US" sz="2200" spc="-1" strike="noStrike">
              <a:latin typeface="Arial"/>
            </a:endParaRPr>
          </a:p>
          <a:p>
            <a:pPr lvl="1" marL="864000" indent="-321840">
              <a:lnSpc>
                <a:spcPct val="100000"/>
              </a:lnSpc>
              <a:spcBef>
                <a:spcPts val="635"/>
              </a:spcBef>
              <a:buClr>
                <a:srgbClr val="000000"/>
              </a:buClr>
              <a:buSzPct val="75000"/>
              <a:buFont typeface="Symbol"/>
              <a:buChar char=""/>
            </a:pPr>
            <a:r>
              <a:rPr b="0" lang="en-US" sz="2200" spc="-1" strike="noStrike">
                <a:solidFill>
                  <a:srgbClr val="000000"/>
                </a:solidFill>
                <a:latin typeface="Arial"/>
                <a:ea typeface="DejaVu Sans"/>
              </a:rPr>
              <a:t>Check for HTTPS and the padlock symbol.</a:t>
            </a:r>
            <a:endParaRPr b="0" lang="en-US" sz="2200" spc="-1" strike="noStrike">
              <a:latin typeface="Arial"/>
            </a:endParaRPr>
          </a:p>
          <a:p>
            <a:pPr lvl="1" marL="864000" indent="-321840">
              <a:lnSpc>
                <a:spcPct val="100000"/>
              </a:lnSpc>
              <a:spcBef>
                <a:spcPts val="635"/>
              </a:spcBef>
              <a:buClr>
                <a:srgbClr val="000000"/>
              </a:buClr>
              <a:buSzPct val="75000"/>
              <a:buFont typeface="Symbol"/>
              <a:buChar char=""/>
            </a:pPr>
            <a:r>
              <a:rPr b="0" lang="en-US" sz="2200" spc="-1" strike="noStrike">
                <a:solidFill>
                  <a:srgbClr val="000000"/>
                </a:solidFill>
                <a:latin typeface="Arial"/>
                <a:ea typeface="DejaVu Sans"/>
              </a:rPr>
              <a:t>Hover over links to see the actual URL.</a:t>
            </a:r>
            <a:endParaRPr b="0" lang="en-US" sz="2200" spc="-1" strike="noStrike">
              <a:latin typeface="Arial"/>
            </a:endParaRPr>
          </a:p>
          <a:p>
            <a:pPr lvl="1" marL="864000" indent="-321840">
              <a:lnSpc>
                <a:spcPct val="100000"/>
              </a:lnSpc>
              <a:spcBef>
                <a:spcPts val="635"/>
              </a:spcBef>
              <a:buClr>
                <a:srgbClr val="000000"/>
              </a:buClr>
              <a:buSzPct val="75000"/>
              <a:buFont typeface="Symbol"/>
              <a:buChar char=""/>
            </a:pPr>
            <a:r>
              <a:rPr b="0" lang="en-US" sz="2200" spc="-1" strike="noStrike">
                <a:solidFill>
                  <a:srgbClr val="000000"/>
                </a:solidFill>
                <a:latin typeface="Arial"/>
                <a:ea typeface="DejaVu Sans"/>
              </a:rPr>
              <a:t>Look for subtle misspellings or extra characters in URLs.</a:t>
            </a:r>
            <a:endParaRPr b="0" lang="en-US" sz="2200" spc="-1" strike="noStrike">
              <a:latin typeface="Arial"/>
            </a:endParaRPr>
          </a:p>
          <a:p>
            <a:pPr lvl="1" marL="864000" indent="-321840">
              <a:lnSpc>
                <a:spcPct val="100000"/>
              </a:lnSpc>
              <a:spcBef>
                <a:spcPts val="635"/>
              </a:spcBef>
              <a:buClr>
                <a:srgbClr val="000000"/>
              </a:buClr>
              <a:buSzPct val="75000"/>
              <a:buFont typeface="Symbol"/>
              <a:buChar char=""/>
            </a:pPr>
            <a:r>
              <a:rPr b="0" lang="en-US" sz="2200" spc="-1" strike="noStrike">
                <a:solidFill>
                  <a:srgbClr val="000000"/>
                </a:solidFill>
                <a:latin typeface="Arial"/>
                <a:ea typeface="DejaVu Sans"/>
              </a:rPr>
              <a:t>Avoid clicking on pop-ups asking for login information.</a:t>
            </a:r>
            <a:endParaRPr b="0" lang="en-US" sz="2200" spc="-1" strike="noStrike">
              <a:latin typeface="Arial"/>
            </a:endParaRPr>
          </a:p>
          <a:p>
            <a:pPr marL="432000" indent="-321840">
              <a:lnSpc>
                <a:spcPct val="100000"/>
              </a:lnSpc>
              <a:spcBef>
                <a:spcPts val="1417"/>
              </a:spcBef>
              <a:buClr>
                <a:srgbClr val="000000"/>
              </a:buClr>
              <a:buSzPct val="45000"/>
              <a:buFont typeface="Wingdings" charset="2"/>
              <a:buChar char=""/>
            </a:pPr>
            <a:r>
              <a:rPr b="1" lang="en-US" sz="2200" spc="-1" strike="noStrike">
                <a:solidFill>
                  <a:srgbClr val="000000"/>
                </a:solidFill>
                <a:latin typeface="Arial"/>
                <a:ea typeface="DejaVu Sans"/>
              </a:rPr>
              <a:t>Recognizing Social Engineering Attacks:</a:t>
            </a:r>
            <a:endParaRPr b="0" lang="en-US" sz="2200" spc="-1" strike="noStrike">
              <a:latin typeface="Arial"/>
            </a:endParaRPr>
          </a:p>
          <a:p>
            <a:pPr lvl="1" marL="864000" indent="-321840">
              <a:lnSpc>
                <a:spcPct val="100000"/>
              </a:lnSpc>
              <a:spcBef>
                <a:spcPts val="635"/>
              </a:spcBef>
              <a:buClr>
                <a:srgbClr val="000000"/>
              </a:buClr>
              <a:buSzPct val="75000"/>
              <a:buFont typeface="Symbol"/>
              <a:buChar char=""/>
            </a:pPr>
            <a:r>
              <a:rPr b="0" lang="en-US" sz="2200" spc="-1" strike="noStrike">
                <a:solidFill>
                  <a:srgbClr val="000000"/>
                </a:solidFill>
                <a:latin typeface="Arial"/>
                <a:ea typeface="DejaVu Sans"/>
              </a:rPr>
              <a:t>Unusual requests from co-workers or friends.</a:t>
            </a:r>
            <a:endParaRPr b="0" lang="en-US" sz="2200" spc="-1" strike="noStrike">
              <a:latin typeface="Arial"/>
            </a:endParaRPr>
          </a:p>
          <a:p>
            <a:pPr lvl="1" marL="864000" indent="-321840">
              <a:lnSpc>
                <a:spcPct val="100000"/>
              </a:lnSpc>
              <a:spcBef>
                <a:spcPts val="635"/>
              </a:spcBef>
              <a:buClr>
                <a:srgbClr val="000000"/>
              </a:buClr>
              <a:buSzPct val="75000"/>
              <a:buFont typeface="Symbol"/>
              <a:buChar char=""/>
            </a:pPr>
            <a:r>
              <a:rPr b="0" lang="en-US" sz="2200" spc="-1" strike="noStrike">
                <a:solidFill>
                  <a:srgbClr val="000000"/>
                </a:solidFill>
                <a:latin typeface="Arial"/>
                <a:ea typeface="DejaVu Sans"/>
              </a:rPr>
              <a:t>Pressure to bypass security procedures.</a:t>
            </a:r>
            <a:endParaRPr b="0" lang="en-US" sz="2200" spc="-1" strike="noStrike">
              <a:latin typeface="Arial"/>
            </a:endParaRPr>
          </a:p>
          <a:p>
            <a:pPr lvl="1" marL="864000" indent="-321840">
              <a:lnSpc>
                <a:spcPct val="100000"/>
              </a:lnSpc>
              <a:spcBef>
                <a:spcPts val="635"/>
              </a:spcBef>
              <a:buClr>
                <a:srgbClr val="000000"/>
              </a:buClr>
              <a:buSzPct val="75000"/>
              <a:buFont typeface="Symbol"/>
              <a:buChar char=""/>
            </a:pPr>
            <a:r>
              <a:rPr b="0" lang="en-US" sz="2200" spc="-1" strike="noStrike">
                <a:solidFill>
                  <a:srgbClr val="000000"/>
                </a:solidFill>
                <a:latin typeface="Arial"/>
                <a:ea typeface="DejaVu Sans"/>
              </a:rPr>
              <a:t>Calls or messages that ask for sensitive information unexpectedly.</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CustomShape 1"/>
          <p:cNvSpPr/>
          <p:nvPr/>
        </p:nvSpPr>
        <p:spPr>
          <a:xfrm>
            <a:off x="621000" y="288000"/>
            <a:ext cx="9069480" cy="4867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1" lang="en-US" sz="3200" spc="-1" strike="noStrike" u="sng">
                <a:solidFill>
                  <a:srgbClr val="006699"/>
                </a:solidFill>
                <a:uFillTx/>
                <a:latin typeface="Arial"/>
                <a:ea typeface="DejaVu Sans"/>
              </a:rPr>
              <a:t>Consequences of Falling for Phishing Attacks</a:t>
            </a:r>
            <a:endParaRPr b="0" lang="en-US" sz="3200" spc="-1" strike="noStrike">
              <a:latin typeface="Arial"/>
            </a:endParaRPr>
          </a:p>
        </p:txBody>
      </p:sp>
      <p:sp>
        <p:nvSpPr>
          <p:cNvPr id="51" name="CustomShape 2"/>
          <p:cNvSpPr/>
          <p:nvPr/>
        </p:nvSpPr>
        <p:spPr>
          <a:xfrm>
            <a:off x="274320" y="914400"/>
            <a:ext cx="9507600" cy="4021200"/>
          </a:xfrm>
          <a:prstGeom prst="rect">
            <a:avLst/>
          </a:prstGeom>
          <a:noFill/>
          <a:ln>
            <a:noFill/>
          </a:ln>
        </p:spPr>
        <p:style>
          <a:lnRef idx="0"/>
          <a:fillRef idx="0"/>
          <a:effectRef idx="0"/>
          <a:fontRef idx="minor"/>
        </p:style>
        <p:txBody>
          <a:bodyPr lIns="0" rIns="0" tIns="0" bIns="0">
            <a:normAutofit fontScale="88000"/>
          </a:bodyPr>
          <a:p>
            <a:pPr marL="432000" indent="-321840">
              <a:lnSpc>
                <a:spcPct val="100000"/>
              </a:lnSpc>
              <a:spcBef>
                <a:spcPts val="794"/>
              </a:spcBef>
              <a:buClr>
                <a:srgbClr val="000000"/>
              </a:buClr>
              <a:buSzPct val="45000"/>
              <a:buFont typeface="Wingdings" charset="2"/>
              <a:buChar char=""/>
            </a:pPr>
            <a:r>
              <a:rPr b="1" lang="en-US" sz="2000" spc="-1" strike="noStrike">
                <a:solidFill>
                  <a:srgbClr val="000000"/>
                </a:solidFill>
                <a:latin typeface="Arial"/>
                <a:ea typeface="DejaVu Sans"/>
              </a:rPr>
              <a:t>Data Breaches:</a:t>
            </a:r>
            <a:endParaRPr b="0" lang="en-US" sz="2000" spc="-1" strike="noStrike">
              <a:latin typeface="Arial"/>
            </a:endParaRPr>
          </a:p>
          <a:p>
            <a:pPr lvl="1" marL="864000" indent="-321840">
              <a:lnSpc>
                <a:spcPct val="100000"/>
              </a:lnSpc>
              <a:spcBef>
                <a:spcPts val="635"/>
              </a:spcBef>
              <a:buClr>
                <a:srgbClr val="000000"/>
              </a:buClr>
              <a:buSzPct val="75000"/>
              <a:buFont typeface="Symbol"/>
              <a:buChar char=""/>
            </a:pPr>
            <a:r>
              <a:rPr b="0" lang="en-US" sz="2000" spc="-1" strike="noStrike">
                <a:solidFill>
                  <a:srgbClr val="000000"/>
                </a:solidFill>
                <a:latin typeface="Arial"/>
                <a:ea typeface="DejaVu Sans"/>
              </a:rPr>
              <a:t>Exposure of sensitive information.</a:t>
            </a:r>
            <a:endParaRPr b="0" lang="en-US" sz="2000" spc="-1" strike="noStrike">
              <a:latin typeface="Arial"/>
            </a:endParaRPr>
          </a:p>
          <a:p>
            <a:pPr lvl="1" marL="864000" indent="-321840">
              <a:lnSpc>
                <a:spcPct val="100000"/>
              </a:lnSpc>
              <a:spcBef>
                <a:spcPts val="635"/>
              </a:spcBef>
              <a:buClr>
                <a:srgbClr val="000000"/>
              </a:buClr>
              <a:buSzPct val="75000"/>
              <a:buFont typeface="Symbol"/>
              <a:buChar char=""/>
            </a:pPr>
            <a:r>
              <a:rPr b="0" lang="en-US" sz="2000" spc="-1" strike="noStrike">
                <a:solidFill>
                  <a:srgbClr val="000000"/>
                </a:solidFill>
                <a:latin typeface="Arial"/>
                <a:ea typeface="DejaVu Sans"/>
              </a:rPr>
              <a:t>Financial losses.</a:t>
            </a:r>
            <a:endParaRPr b="0" lang="en-US" sz="2000" spc="-1" strike="noStrike">
              <a:latin typeface="Arial"/>
            </a:endParaRPr>
          </a:p>
          <a:p>
            <a:pPr lvl="1" marL="864000" indent="-321840">
              <a:lnSpc>
                <a:spcPct val="100000"/>
              </a:lnSpc>
              <a:spcBef>
                <a:spcPts val="635"/>
              </a:spcBef>
              <a:buClr>
                <a:srgbClr val="000000"/>
              </a:buClr>
              <a:buSzPct val="75000"/>
              <a:buFont typeface="Symbol"/>
              <a:buChar char=""/>
            </a:pPr>
            <a:r>
              <a:rPr b="0" lang="en-US" sz="2000" spc="-1" strike="noStrike">
                <a:solidFill>
                  <a:srgbClr val="000000"/>
                </a:solidFill>
                <a:latin typeface="Arial"/>
                <a:ea typeface="DejaVu Sans"/>
              </a:rPr>
              <a:t>Compromised accounts and identity theft.</a:t>
            </a:r>
            <a:endParaRPr b="0" lang="en-US" sz="2000" spc="-1" strike="noStrike">
              <a:latin typeface="Arial"/>
            </a:endParaRPr>
          </a:p>
          <a:p>
            <a:pPr marL="432000" indent="-321840">
              <a:lnSpc>
                <a:spcPct val="100000"/>
              </a:lnSpc>
              <a:spcBef>
                <a:spcPts val="794"/>
              </a:spcBef>
              <a:buClr>
                <a:srgbClr val="000000"/>
              </a:buClr>
              <a:buSzPct val="45000"/>
              <a:buFont typeface="Wingdings" charset="2"/>
              <a:buChar char=""/>
            </a:pPr>
            <a:r>
              <a:rPr b="1" lang="en-US" sz="2000" spc="-1" strike="noStrike">
                <a:solidFill>
                  <a:srgbClr val="000000"/>
                </a:solidFill>
                <a:latin typeface="Arial"/>
                <a:ea typeface="DejaVu Sans"/>
              </a:rPr>
              <a:t>Malware Installation:</a:t>
            </a:r>
            <a:endParaRPr b="0" lang="en-US" sz="2000" spc="-1" strike="noStrike">
              <a:latin typeface="Arial"/>
            </a:endParaRPr>
          </a:p>
          <a:p>
            <a:pPr lvl="1" marL="864000" indent="-321840">
              <a:lnSpc>
                <a:spcPct val="100000"/>
              </a:lnSpc>
              <a:spcBef>
                <a:spcPts val="635"/>
              </a:spcBef>
              <a:buClr>
                <a:srgbClr val="000000"/>
              </a:buClr>
              <a:buSzPct val="75000"/>
              <a:buFont typeface="Symbol"/>
              <a:buChar char=""/>
            </a:pPr>
            <a:r>
              <a:rPr b="0" lang="en-US" sz="2000" spc="-1" strike="noStrike">
                <a:solidFill>
                  <a:srgbClr val="000000"/>
                </a:solidFill>
                <a:latin typeface="Arial"/>
                <a:ea typeface="DejaVu Sans"/>
              </a:rPr>
              <a:t>Ransomware attacks.</a:t>
            </a:r>
            <a:endParaRPr b="0" lang="en-US" sz="2000" spc="-1" strike="noStrike">
              <a:latin typeface="Arial"/>
            </a:endParaRPr>
          </a:p>
          <a:p>
            <a:pPr lvl="1" marL="864000" indent="-321840">
              <a:lnSpc>
                <a:spcPct val="100000"/>
              </a:lnSpc>
              <a:spcBef>
                <a:spcPts val="635"/>
              </a:spcBef>
              <a:buClr>
                <a:srgbClr val="000000"/>
              </a:buClr>
              <a:buSzPct val="75000"/>
              <a:buFont typeface="Symbol"/>
              <a:buChar char=""/>
            </a:pPr>
            <a:r>
              <a:rPr b="0" lang="en-US" sz="2000" spc="-1" strike="noStrike">
                <a:solidFill>
                  <a:srgbClr val="000000"/>
                </a:solidFill>
                <a:latin typeface="Arial"/>
                <a:ea typeface="DejaVu Sans"/>
              </a:rPr>
              <a:t>Spyware stealing information over time.</a:t>
            </a:r>
            <a:endParaRPr b="0" lang="en-US" sz="2000" spc="-1" strike="noStrike">
              <a:latin typeface="Arial"/>
            </a:endParaRPr>
          </a:p>
          <a:p>
            <a:pPr lvl="1" marL="864000" indent="-321840">
              <a:lnSpc>
                <a:spcPct val="100000"/>
              </a:lnSpc>
              <a:spcBef>
                <a:spcPts val="635"/>
              </a:spcBef>
              <a:buClr>
                <a:srgbClr val="000000"/>
              </a:buClr>
              <a:buSzPct val="75000"/>
              <a:buFont typeface="Symbol"/>
              <a:buChar char=""/>
            </a:pPr>
            <a:r>
              <a:rPr b="0" lang="en-US" sz="2000" spc="-1" strike="noStrike">
                <a:solidFill>
                  <a:srgbClr val="000000"/>
                </a:solidFill>
                <a:latin typeface="Arial"/>
                <a:ea typeface="DejaVu Sans"/>
              </a:rPr>
              <a:t>Keyloggers capturing every keystroke.</a:t>
            </a:r>
            <a:endParaRPr b="0" lang="en-US" sz="2000" spc="-1" strike="noStrike">
              <a:latin typeface="Arial"/>
            </a:endParaRPr>
          </a:p>
          <a:p>
            <a:pPr marL="432000" indent="-321840">
              <a:lnSpc>
                <a:spcPct val="100000"/>
              </a:lnSpc>
              <a:spcBef>
                <a:spcPts val="794"/>
              </a:spcBef>
              <a:buClr>
                <a:srgbClr val="000000"/>
              </a:buClr>
              <a:buSzPct val="45000"/>
              <a:buFont typeface="Wingdings" charset="2"/>
              <a:buChar char=""/>
            </a:pPr>
            <a:r>
              <a:rPr b="1" lang="en-US" sz="2000" spc="-1" strike="noStrike">
                <a:solidFill>
                  <a:srgbClr val="000000"/>
                </a:solidFill>
                <a:latin typeface="Arial"/>
                <a:ea typeface="DejaVu Sans"/>
              </a:rPr>
              <a:t>Organizational Impact:</a:t>
            </a:r>
            <a:endParaRPr b="0" lang="en-US" sz="2000" spc="-1" strike="noStrike">
              <a:latin typeface="Arial"/>
            </a:endParaRPr>
          </a:p>
          <a:p>
            <a:pPr lvl="1" marL="864000" indent="-321840">
              <a:lnSpc>
                <a:spcPct val="100000"/>
              </a:lnSpc>
              <a:spcBef>
                <a:spcPts val="635"/>
              </a:spcBef>
              <a:buClr>
                <a:srgbClr val="000000"/>
              </a:buClr>
              <a:buSzPct val="75000"/>
              <a:buFont typeface="Symbol"/>
              <a:buChar char=""/>
            </a:pPr>
            <a:r>
              <a:rPr b="0" lang="en-US" sz="2000" spc="-1" strike="noStrike">
                <a:solidFill>
                  <a:srgbClr val="000000"/>
                </a:solidFill>
                <a:latin typeface="Arial"/>
                <a:ea typeface="DejaVu Sans"/>
              </a:rPr>
              <a:t>Financial damage.</a:t>
            </a:r>
            <a:endParaRPr b="0" lang="en-US" sz="2000" spc="-1" strike="noStrike">
              <a:latin typeface="Arial"/>
            </a:endParaRPr>
          </a:p>
          <a:p>
            <a:pPr lvl="1" marL="864000" indent="-321840">
              <a:lnSpc>
                <a:spcPct val="100000"/>
              </a:lnSpc>
              <a:spcBef>
                <a:spcPts val="635"/>
              </a:spcBef>
              <a:buClr>
                <a:srgbClr val="000000"/>
              </a:buClr>
              <a:buSzPct val="75000"/>
              <a:buFont typeface="Symbol"/>
              <a:buChar char=""/>
            </a:pPr>
            <a:r>
              <a:rPr b="0" lang="en-US" sz="2000" spc="-1" strike="noStrike">
                <a:solidFill>
                  <a:srgbClr val="000000"/>
                </a:solidFill>
                <a:latin typeface="Arial"/>
                <a:ea typeface="DejaVu Sans"/>
              </a:rPr>
              <a:t>Loss of reputation and customer trust.</a:t>
            </a:r>
            <a:endParaRPr b="0" lang="en-US" sz="2000" spc="-1" strike="noStrike">
              <a:latin typeface="Arial"/>
            </a:endParaRPr>
          </a:p>
          <a:p>
            <a:pPr lvl="1" marL="864000" indent="-321840">
              <a:lnSpc>
                <a:spcPct val="100000"/>
              </a:lnSpc>
              <a:spcBef>
                <a:spcPts val="635"/>
              </a:spcBef>
              <a:buClr>
                <a:srgbClr val="000000"/>
              </a:buClr>
              <a:buSzPct val="75000"/>
              <a:buFont typeface="Symbol"/>
              <a:buChar char=""/>
            </a:pPr>
            <a:r>
              <a:rPr b="0" lang="en-US" sz="2000" spc="-1" strike="noStrike">
                <a:solidFill>
                  <a:srgbClr val="000000"/>
                </a:solidFill>
                <a:latin typeface="Arial"/>
                <a:ea typeface="DejaVu Sans"/>
              </a:rPr>
              <a:t>Legal consequences and regulatory fines.</a:t>
            </a:r>
            <a:endParaRPr b="0" lang="en-US" sz="2000" spc="-1" strike="noStrike">
              <a:latin typeface="Arial"/>
            </a:endParaRPr>
          </a:p>
        </p:txBody>
      </p:sp>
      <p:pic>
        <p:nvPicPr>
          <p:cNvPr id="52" name="" descr=""/>
          <p:cNvPicPr/>
          <p:nvPr/>
        </p:nvPicPr>
        <p:blipFill>
          <a:blip r:embed="rId1"/>
          <a:stretch/>
        </p:blipFill>
        <p:spPr>
          <a:xfrm>
            <a:off x="5760720" y="1371600"/>
            <a:ext cx="3891240" cy="301716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1"/>
          <p:cNvSpPr/>
          <p:nvPr/>
        </p:nvSpPr>
        <p:spPr>
          <a:xfrm>
            <a:off x="72360" y="228960"/>
            <a:ext cx="10005480" cy="4867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1" lang="en-US" sz="3200" spc="-1" strike="noStrike" u="sng">
                <a:solidFill>
                  <a:srgbClr val="006699"/>
                </a:solidFill>
                <a:uFillTx/>
                <a:latin typeface="Arial"/>
                <a:ea typeface="DejaVu Sans"/>
              </a:rPr>
              <a:t>Best Practices to Avoid Phishing Attacks</a:t>
            </a:r>
            <a:endParaRPr b="0" lang="en-US" sz="3200" spc="-1" strike="noStrike">
              <a:latin typeface="Arial"/>
            </a:endParaRPr>
          </a:p>
        </p:txBody>
      </p:sp>
      <p:sp>
        <p:nvSpPr>
          <p:cNvPr id="54" name="CustomShape 2"/>
          <p:cNvSpPr/>
          <p:nvPr/>
        </p:nvSpPr>
        <p:spPr>
          <a:xfrm>
            <a:off x="182880" y="946800"/>
            <a:ext cx="7406280" cy="3716280"/>
          </a:xfrm>
          <a:prstGeom prst="rect">
            <a:avLst/>
          </a:prstGeom>
          <a:noFill/>
          <a:ln>
            <a:noFill/>
          </a:ln>
        </p:spPr>
        <p:style>
          <a:lnRef idx="0"/>
          <a:fillRef idx="0"/>
          <a:effectRef idx="0"/>
          <a:fontRef idx="minor"/>
        </p:style>
        <p:txBody>
          <a:bodyPr lIns="0" rIns="0" tIns="0" bIns="0">
            <a:normAutofit fontScale="94000"/>
          </a:bodyPr>
          <a:p>
            <a:pPr marL="432000" indent="-321840">
              <a:lnSpc>
                <a:spcPct val="100000"/>
              </a:lnSpc>
              <a:spcBef>
                <a:spcPts val="794"/>
              </a:spcBef>
              <a:buClr>
                <a:srgbClr val="000000"/>
              </a:buClr>
              <a:buSzPct val="45000"/>
              <a:buFont typeface="Wingdings" charset="2"/>
              <a:buChar char=""/>
            </a:pPr>
            <a:r>
              <a:rPr b="1" lang="en-US" sz="2200" spc="-1" strike="noStrike">
                <a:solidFill>
                  <a:srgbClr val="000000"/>
                </a:solidFill>
                <a:latin typeface="Arial"/>
                <a:ea typeface="DejaVu Sans"/>
              </a:rPr>
              <a:t>Email Security:</a:t>
            </a:r>
            <a:endParaRPr b="0" lang="en-US" sz="2200" spc="-1" strike="noStrike">
              <a:latin typeface="Arial"/>
            </a:endParaRPr>
          </a:p>
          <a:p>
            <a:pPr lvl="1" marL="864000" indent="-321840">
              <a:lnSpc>
                <a:spcPct val="100000"/>
              </a:lnSpc>
              <a:spcBef>
                <a:spcPts val="635"/>
              </a:spcBef>
              <a:buClr>
                <a:srgbClr val="000000"/>
              </a:buClr>
              <a:buSzPct val="75000"/>
              <a:buFont typeface="Symbol"/>
              <a:buChar char=""/>
            </a:pPr>
            <a:r>
              <a:rPr b="0" lang="en-US" sz="2000" spc="-1" strike="noStrike">
                <a:solidFill>
                  <a:srgbClr val="000000"/>
                </a:solidFill>
                <a:latin typeface="Arial"/>
                <a:ea typeface="DejaVu Sans"/>
              </a:rPr>
              <a:t>Don’t click on suspicious links or attachments.</a:t>
            </a:r>
            <a:endParaRPr b="0" lang="en-US" sz="2000" spc="-1" strike="noStrike">
              <a:latin typeface="Arial"/>
            </a:endParaRPr>
          </a:p>
          <a:p>
            <a:pPr lvl="1" marL="864000" indent="-321840">
              <a:lnSpc>
                <a:spcPct val="100000"/>
              </a:lnSpc>
              <a:spcBef>
                <a:spcPts val="635"/>
              </a:spcBef>
              <a:buClr>
                <a:srgbClr val="000000"/>
              </a:buClr>
              <a:buSzPct val="75000"/>
              <a:buFont typeface="Symbol"/>
              <a:buChar char=""/>
            </a:pPr>
            <a:r>
              <a:rPr b="0" lang="en-US" sz="2000" spc="-1" strike="noStrike">
                <a:solidFill>
                  <a:srgbClr val="000000"/>
                </a:solidFill>
                <a:latin typeface="Arial"/>
                <a:ea typeface="DejaVu Sans"/>
              </a:rPr>
              <a:t>Verify the sender’s identity through other means (e.g., phone call).</a:t>
            </a:r>
            <a:endParaRPr b="0" lang="en-US" sz="2000" spc="-1" strike="noStrike">
              <a:latin typeface="Arial"/>
            </a:endParaRPr>
          </a:p>
          <a:p>
            <a:pPr lvl="1" marL="864000" indent="-321840">
              <a:lnSpc>
                <a:spcPct val="100000"/>
              </a:lnSpc>
              <a:spcBef>
                <a:spcPts val="635"/>
              </a:spcBef>
              <a:buClr>
                <a:srgbClr val="000000"/>
              </a:buClr>
              <a:buSzPct val="75000"/>
              <a:buFont typeface="Symbol"/>
              <a:buChar char=""/>
            </a:pPr>
            <a:r>
              <a:rPr b="0" lang="en-US" sz="2000" spc="-1" strike="noStrike">
                <a:solidFill>
                  <a:srgbClr val="000000"/>
                </a:solidFill>
                <a:latin typeface="Arial"/>
                <a:ea typeface="DejaVu Sans"/>
              </a:rPr>
              <a:t>Report phishing emails to your IT department.</a:t>
            </a:r>
            <a:endParaRPr b="0" lang="en-US" sz="2000" spc="-1" strike="noStrike">
              <a:latin typeface="Arial"/>
            </a:endParaRPr>
          </a:p>
          <a:p>
            <a:pPr>
              <a:lnSpc>
                <a:spcPct val="100000"/>
              </a:lnSpc>
              <a:spcBef>
                <a:spcPts val="635"/>
              </a:spcBef>
            </a:pPr>
            <a:endParaRPr b="0" lang="en-US" sz="2000" spc="-1" strike="noStrike">
              <a:latin typeface="Arial"/>
            </a:endParaRPr>
          </a:p>
          <a:p>
            <a:pPr marL="432000" indent="-321840">
              <a:lnSpc>
                <a:spcPct val="100000"/>
              </a:lnSpc>
              <a:spcBef>
                <a:spcPts val="794"/>
              </a:spcBef>
              <a:buClr>
                <a:srgbClr val="000000"/>
              </a:buClr>
              <a:buSzPct val="45000"/>
              <a:buFont typeface="Wingdings" charset="2"/>
              <a:buChar char=""/>
            </a:pPr>
            <a:r>
              <a:rPr b="1" lang="en-US" sz="2200" spc="-1" strike="noStrike">
                <a:solidFill>
                  <a:srgbClr val="000000"/>
                </a:solidFill>
                <a:latin typeface="Arial"/>
                <a:ea typeface="DejaVu Sans"/>
              </a:rPr>
              <a:t>Website Security:</a:t>
            </a:r>
            <a:endParaRPr b="0" lang="en-US" sz="2200" spc="-1" strike="noStrike">
              <a:latin typeface="Arial"/>
            </a:endParaRPr>
          </a:p>
          <a:p>
            <a:pPr lvl="1" marL="864000" indent="-321840">
              <a:lnSpc>
                <a:spcPct val="100000"/>
              </a:lnSpc>
              <a:spcBef>
                <a:spcPts val="635"/>
              </a:spcBef>
              <a:buClr>
                <a:srgbClr val="000000"/>
              </a:buClr>
              <a:buSzPct val="75000"/>
              <a:buFont typeface="Symbol"/>
              <a:buChar char=""/>
            </a:pPr>
            <a:r>
              <a:rPr b="0" lang="en-US" sz="2000" spc="-1" strike="noStrike">
                <a:solidFill>
                  <a:srgbClr val="000000"/>
                </a:solidFill>
                <a:latin typeface="Arial"/>
                <a:ea typeface="DejaVu Sans"/>
              </a:rPr>
              <a:t>Type URLs directly into your browser instead of clicking links in emails.</a:t>
            </a:r>
            <a:endParaRPr b="0" lang="en-US" sz="2000" spc="-1" strike="noStrike">
              <a:latin typeface="Arial"/>
            </a:endParaRPr>
          </a:p>
          <a:p>
            <a:pPr lvl="1" marL="864000" indent="-321840">
              <a:lnSpc>
                <a:spcPct val="100000"/>
              </a:lnSpc>
              <a:spcBef>
                <a:spcPts val="635"/>
              </a:spcBef>
              <a:buClr>
                <a:srgbClr val="000000"/>
              </a:buClr>
              <a:buSzPct val="75000"/>
              <a:buFont typeface="Symbol"/>
              <a:buChar char=""/>
            </a:pPr>
            <a:r>
              <a:rPr b="0" lang="en-US" sz="2000" spc="-1" strike="noStrike">
                <a:solidFill>
                  <a:srgbClr val="000000"/>
                </a:solidFill>
                <a:latin typeface="Arial"/>
                <a:ea typeface="DejaVu Sans"/>
              </a:rPr>
              <a:t>Use bookmarks for frequently visited sites.</a:t>
            </a:r>
            <a:endParaRPr b="0" lang="en-US" sz="2000" spc="-1" strike="noStrike">
              <a:latin typeface="Arial"/>
            </a:endParaRPr>
          </a:p>
          <a:p>
            <a:pPr lvl="1" marL="864000" indent="-321840">
              <a:lnSpc>
                <a:spcPct val="100000"/>
              </a:lnSpc>
              <a:spcBef>
                <a:spcPts val="635"/>
              </a:spcBef>
              <a:buClr>
                <a:srgbClr val="000000"/>
              </a:buClr>
              <a:buSzPct val="75000"/>
              <a:buFont typeface="Symbol"/>
              <a:buChar char=""/>
            </a:pPr>
            <a:r>
              <a:rPr b="0" lang="en-US" sz="2000" spc="-1" strike="noStrike">
                <a:solidFill>
                  <a:srgbClr val="000000"/>
                </a:solidFill>
                <a:latin typeface="Arial"/>
                <a:ea typeface="DejaVu Sans"/>
              </a:rPr>
              <a:t>Install anti-phishing browser extensions.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CustomShape 1"/>
          <p:cNvSpPr/>
          <p:nvPr/>
        </p:nvSpPr>
        <p:spPr>
          <a:xfrm>
            <a:off x="457200" y="457200"/>
            <a:ext cx="9069480" cy="3838320"/>
          </a:xfrm>
          <a:prstGeom prst="rect">
            <a:avLst/>
          </a:prstGeom>
          <a:noFill/>
          <a:ln>
            <a:noFill/>
          </a:ln>
        </p:spPr>
        <p:style>
          <a:lnRef idx="0"/>
          <a:fillRef idx="0"/>
          <a:effectRef idx="0"/>
          <a:fontRef idx="minor"/>
        </p:style>
        <p:txBody>
          <a:bodyPr lIns="0" rIns="0" tIns="0" bIns="0">
            <a:normAutofit/>
          </a:bodyPr>
          <a:p>
            <a:pPr marL="432000" indent="-321840">
              <a:lnSpc>
                <a:spcPct val="100000"/>
              </a:lnSpc>
              <a:spcBef>
                <a:spcPts val="794"/>
              </a:spcBef>
              <a:buClr>
                <a:srgbClr val="000000"/>
              </a:buClr>
              <a:buSzPct val="45000"/>
              <a:buFont typeface="Wingdings" charset="2"/>
              <a:buChar char=""/>
            </a:pPr>
            <a:r>
              <a:rPr b="1" lang="en-US" sz="2200" spc="-1" strike="noStrike">
                <a:solidFill>
                  <a:srgbClr val="000000"/>
                </a:solidFill>
                <a:latin typeface="Arial"/>
                <a:ea typeface="DejaVu Sans"/>
              </a:rPr>
              <a:t>General Security Measures:</a:t>
            </a:r>
            <a:endParaRPr b="0" lang="en-US" sz="2200" spc="-1" strike="noStrike">
              <a:latin typeface="Arial"/>
            </a:endParaRPr>
          </a:p>
          <a:p>
            <a:pPr lvl="1" marL="864000" indent="-321840">
              <a:lnSpc>
                <a:spcPct val="100000"/>
              </a:lnSpc>
              <a:spcBef>
                <a:spcPts val="635"/>
              </a:spcBef>
              <a:buClr>
                <a:srgbClr val="000000"/>
              </a:buClr>
              <a:buSzPct val="75000"/>
              <a:buFont typeface="Symbol"/>
              <a:buChar char=""/>
            </a:pPr>
            <a:r>
              <a:rPr b="0" lang="en-US" sz="2200" spc="-1" strike="noStrike">
                <a:solidFill>
                  <a:srgbClr val="000000"/>
                </a:solidFill>
                <a:latin typeface="Arial"/>
                <a:ea typeface="DejaVu Sans"/>
              </a:rPr>
              <a:t>Keep software and antivirus programs up to date.</a:t>
            </a:r>
            <a:endParaRPr b="0" lang="en-US" sz="2200" spc="-1" strike="noStrike">
              <a:latin typeface="Arial"/>
            </a:endParaRPr>
          </a:p>
          <a:p>
            <a:pPr lvl="1" marL="864000" indent="-321840">
              <a:lnSpc>
                <a:spcPct val="100000"/>
              </a:lnSpc>
              <a:spcBef>
                <a:spcPts val="635"/>
              </a:spcBef>
              <a:buClr>
                <a:srgbClr val="000000"/>
              </a:buClr>
              <a:buSzPct val="75000"/>
              <a:buFont typeface="Symbol"/>
              <a:buChar char=""/>
            </a:pPr>
            <a:r>
              <a:rPr b="0" lang="en-US" sz="2200" spc="-1" strike="noStrike">
                <a:solidFill>
                  <a:srgbClr val="000000"/>
                </a:solidFill>
                <a:latin typeface="Arial"/>
                <a:ea typeface="DejaVu Sans"/>
              </a:rPr>
              <a:t>Use multi-factor authentication (MFA) wherever possible.</a:t>
            </a:r>
            <a:endParaRPr b="0" lang="en-US" sz="2200" spc="-1" strike="noStrike">
              <a:latin typeface="Arial"/>
            </a:endParaRPr>
          </a:p>
          <a:p>
            <a:pPr lvl="1" marL="864000" indent="-321840">
              <a:lnSpc>
                <a:spcPct val="100000"/>
              </a:lnSpc>
              <a:spcBef>
                <a:spcPts val="635"/>
              </a:spcBef>
              <a:buClr>
                <a:srgbClr val="000000"/>
              </a:buClr>
              <a:buSzPct val="75000"/>
              <a:buFont typeface="Symbol"/>
              <a:buChar char=""/>
            </a:pPr>
            <a:r>
              <a:rPr b="0" lang="en-US" sz="2200" spc="-1" strike="noStrike">
                <a:solidFill>
                  <a:srgbClr val="000000"/>
                </a:solidFill>
                <a:latin typeface="Arial"/>
                <a:ea typeface="DejaVu Sans"/>
              </a:rPr>
              <a:t>Regularly update and strengthen passwords.</a:t>
            </a:r>
            <a:endParaRPr b="0" lang="en-US" sz="2200" spc="-1" strike="noStrike">
              <a:latin typeface="Arial"/>
            </a:endParaRPr>
          </a:p>
          <a:p>
            <a:pPr>
              <a:lnSpc>
                <a:spcPct val="100000"/>
              </a:lnSpc>
              <a:spcBef>
                <a:spcPts val="635"/>
              </a:spcBef>
            </a:pPr>
            <a:endParaRPr b="0" lang="en-US" sz="2200" spc="-1" strike="noStrike">
              <a:latin typeface="Arial"/>
            </a:endParaRPr>
          </a:p>
          <a:p>
            <a:pPr marL="432000" indent="-321840">
              <a:lnSpc>
                <a:spcPct val="100000"/>
              </a:lnSpc>
              <a:spcBef>
                <a:spcPts val="794"/>
              </a:spcBef>
              <a:buClr>
                <a:srgbClr val="000000"/>
              </a:buClr>
              <a:buSzPct val="45000"/>
              <a:buFont typeface="Wingdings" charset="2"/>
              <a:buChar char=""/>
            </a:pPr>
            <a:r>
              <a:rPr b="1" lang="en-US" sz="2200" spc="-1" strike="noStrike">
                <a:solidFill>
                  <a:srgbClr val="000000"/>
                </a:solidFill>
                <a:latin typeface="Arial"/>
                <a:ea typeface="DejaVu Sans"/>
              </a:rPr>
              <a:t>Organizational Policies:</a:t>
            </a:r>
            <a:endParaRPr b="0" lang="en-US" sz="2200" spc="-1" strike="noStrike">
              <a:latin typeface="Arial"/>
            </a:endParaRPr>
          </a:p>
          <a:p>
            <a:pPr lvl="1" marL="864000" indent="-321840">
              <a:lnSpc>
                <a:spcPct val="100000"/>
              </a:lnSpc>
              <a:spcBef>
                <a:spcPts val="635"/>
              </a:spcBef>
              <a:buClr>
                <a:srgbClr val="000000"/>
              </a:buClr>
              <a:buSzPct val="75000"/>
              <a:buFont typeface="Symbol"/>
              <a:buChar char=""/>
            </a:pPr>
            <a:r>
              <a:rPr b="0" lang="en-US" sz="2200" spc="-1" strike="noStrike">
                <a:solidFill>
                  <a:srgbClr val="000000"/>
                </a:solidFill>
                <a:latin typeface="Arial"/>
                <a:ea typeface="DejaVu Sans"/>
              </a:rPr>
              <a:t>Regular phishing simulation tests.</a:t>
            </a:r>
            <a:endParaRPr b="0" lang="en-US" sz="2200" spc="-1" strike="noStrike">
              <a:latin typeface="Arial"/>
            </a:endParaRPr>
          </a:p>
          <a:p>
            <a:pPr lvl="1" marL="864000" indent="-321840">
              <a:lnSpc>
                <a:spcPct val="100000"/>
              </a:lnSpc>
              <a:spcBef>
                <a:spcPts val="635"/>
              </a:spcBef>
              <a:buClr>
                <a:srgbClr val="000000"/>
              </a:buClr>
              <a:buSzPct val="75000"/>
              <a:buFont typeface="Symbol"/>
              <a:buChar char=""/>
            </a:pPr>
            <a:r>
              <a:rPr b="0" lang="en-US" sz="2200" spc="-1" strike="noStrike">
                <a:solidFill>
                  <a:srgbClr val="000000"/>
                </a:solidFill>
                <a:latin typeface="Arial"/>
                <a:ea typeface="DejaVu Sans"/>
              </a:rPr>
              <a:t>Mandatory cybersecurity training.</a:t>
            </a:r>
            <a:endParaRPr b="0" lang="en-US" sz="2200" spc="-1" strike="noStrike">
              <a:latin typeface="Arial"/>
            </a:endParaRPr>
          </a:p>
          <a:p>
            <a:pPr lvl="1" marL="864000" indent="-321840">
              <a:lnSpc>
                <a:spcPct val="100000"/>
              </a:lnSpc>
              <a:spcBef>
                <a:spcPts val="635"/>
              </a:spcBef>
              <a:buClr>
                <a:srgbClr val="000000"/>
              </a:buClr>
              <a:buSzPct val="75000"/>
              <a:buFont typeface="Symbol"/>
              <a:buChar char=""/>
            </a:pPr>
            <a:r>
              <a:rPr b="0" lang="en-US" sz="2200" spc="-1" strike="noStrike">
                <a:solidFill>
                  <a:srgbClr val="000000"/>
                </a:solidFill>
                <a:latin typeface="Arial"/>
                <a:ea typeface="DejaVu Sans"/>
              </a:rPr>
              <a:t>Incident response plan for phishing attacks.</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28</TotalTime>
  <Application>XLSX_Editor/6.2.8.2$Windows_x86 LibreOffice_project/</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2024-08-11T20:41:54Z</dcterms:created>
  <dc:creator/>
  <dc:description/>
  <dc:language>en-US</dc:language>
  <cp:lastModifiedBy/>
  <dcterms:modified xsi:type="dcterms:W3CDTF">2024-08-15T15:29:19Z</dcterms:modified>
  <cp:revision>9</cp:revision>
  <dc:subject/>
  <dc:title/>
</cp:coreProperties>
</file>