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lay"/>
      <p:regular r:id="rId18"/>
      <p:bold r:id="rId19"/>
    </p:embeddedFont>
    <p:embeddedFont>
      <p:font typeface="Libre Franklin"/>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jDhLSHSgDL2vDgMHqOI0TbfroQ8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regular.fntdata"/><Relationship Id="rId11" Type="http://schemas.openxmlformats.org/officeDocument/2006/relationships/slide" Target="slides/slide7.xml"/><Relationship Id="rId22" Type="http://schemas.openxmlformats.org/officeDocument/2006/relationships/font" Target="fonts/LibreFranklin-italic.fntdata"/><Relationship Id="rId10" Type="http://schemas.openxmlformats.org/officeDocument/2006/relationships/slide" Target="slides/slide6.xml"/><Relationship Id="rId21" Type="http://schemas.openxmlformats.org/officeDocument/2006/relationships/font" Target="fonts/LibreFranklin-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LibreFranklin-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lay-bold.fntdata"/><Relationship Id="rId6" Type="http://schemas.openxmlformats.org/officeDocument/2006/relationships/slide" Target="slides/slide2.xml"/><Relationship Id="rId18" Type="http://schemas.openxmlformats.org/officeDocument/2006/relationships/font" Target="fonts/Play-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91cfb80a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591cfb80a9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91cfb80a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591cfb80a9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archive.ics.uci.edu/ml/datasets/heart+Disease" TargetMode="External"/><Relationship Id="rId4" Type="http://schemas.openxmlformats.org/officeDocument/2006/relationships/hyperlink" Target="https://archive.ics.uci.edu/ml/datasets/heart+Disease" TargetMode="External"/><Relationship Id="rId10" Type="http://schemas.openxmlformats.org/officeDocument/2006/relationships/hyperlink" Target="https://scikit-learn.org" TargetMode="External"/><Relationship Id="rId9" Type="http://schemas.openxmlformats.org/officeDocument/2006/relationships/hyperlink" Target="https://scikit-learn.org" TargetMode="External"/><Relationship Id="rId5" Type="http://schemas.openxmlformats.org/officeDocument/2006/relationships/hyperlink" Target="https://www.tensorflow.org" TargetMode="External"/><Relationship Id="rId6" Type="http://schemas.openxmlformats.org/officeDocument/2006/relationships/hyperlink" Target="https://www.tensorflow.org" TargetMode="External"/><Relationship Id="rId7" Type="http://schemas.openxmlformats.org/officeDocument/2006/relationships/hyperlink" Target="https://keras.io" TargetMode="External"/><Relationship Id="rId8" Type="http://schemas.openxmlformats.org/officeDocument/2006/relationships/hyperlink" Target="https://keras.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15425" y="-923375"/>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1"/>
          <p:cNvSpPr txBox="1"/>
          <p:nvPr>
            <p:ph type="ctrTitle"/>
          </p:nvPr>
        </p:nvSpPr>
        <p:spPr>
          <a:xfrm>
            <a:off x="599609" y="679731"/>
            <a:ext cx="4779664" cy="2386161"/>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b="1" lang="en-IN" sz="2000">
                <a:latin typeface="Play"/>
                <a:ea typeface="Play"/>
                <a:cs typeface="Play"/>
                <a:sym typeface="Play"/>
              </a:rPr>
              <a:t>CAPSTONE PROJECT</a:t>
            </a:r>
            <a:br>
              <a:rPr b="1" lang="en-IN" sz="2000"/>
            </a:br>
            <a:br>
              <a:rPr b="1" lang="en-IN" sz="5100"/>
            </a:br>
            <a:r>
              <a:rPr b="1" lang="en-IN" sz="5100"/>
              <a:t>AI Heart Disease Prediction using ANN </a:t>
            </a:r>
            <a:endParaRPr b="1" sz="2300">
              <a:solidFill>
                <a:srgbClr val="F0F6FC"/>
              </a:solidFill>
              <a:latin typeface="Arial"/>
              <a:ea typeface="Arial"/>
              <a:cs typeface="Arial"/>
              <a:sym typeface="Arial"/>
            </a:endParaRPr>
          </a:p>
          <a:p>
            <a:pPr indent="0" lvl="0" marL="0" rtl="0" algn="l">
              <a:lnSpc>
                <a:spcPct val="90000"/>
              </a:lnSpc>
              <a:spcBef>
                <a:spcPts val="0"/>
              </a:spcBef>
              <a:spcAft>
                <a:spcPts val="0"/>
              </a:spcAft>
              <a:buClr>
                <a:schemeClr val="dk1"/>
              </a:buClr>
              <a:buSzPct val="39215"/>
              <a:buFont typeface="Play"/>
              <a:buNone/>
            </a:pPr>
            <a:r>
              <a:t/>
            </a:r>
            <a:endParaRPr b="1" sz="5100">
              <a:latin typeface="Arial"/>
              <a:ea typeface="Arial"/>
              <a:cs typeface="Arial"/>
              <a:sym typeface="Arial"/>
            </a:endParaRPr>
          </a:p>
          <a:p>
            <a:pPr indent="0" lvl="0" marL="0" rtl="0" algn="l">
              <a:lnSpc>
                <a:spcPct val="90000"/>
              </a:lnSpc>
              <a:spcBef>
                <a:spcPts val="0"/>
              </a:spcBef>
              <a:spcAft>
                <a:spcPts val="0"/>
              </a:spcAft>
              <a:buClr>
                <a:schemeClr val="dk1"/>
              </a:buClr>
              <a:buSzPct val="100000"/>
              <a:buFont typeface="Play"/>
              <a:buNone/>
            </a:pPr>
            <a:r>
              <a:t/>
            </a:r>
            <a:endParaRPr b="1" sz="5100"/>
          </a:p>
        </p:txBody>
      </p:sp>
      <p:sp>
        <p:nvSpPr>
          <p:cNvPr id="86" name="Google Shape;86;p1"/>
          <p:cNvSpPr txBox="1"/>
          <p:nvPr>
            <p:ph idx="1" type="subTitle"/>
          </p:nvPr>
        </p:nvSpPr>
        <p:spPr>
          <a:xfrm>
            <a:off x="387984" y="3123104"/>
            <a:ext cx="4172100" cy="1570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600"/>
              <a:buNone/>
            </a:pPr>
            <a:r>
              <a:rPr b="1" lang="en-IN" sz="1600" cap="none"/>
              <a:t>PRESENTED BY:AMAN KUMAR PRAJAPATI</a:t>
            </a:r>
            <a:endParaRPr sz="1600" cap="none"/>
          </a:p>
          <a:p>
            <a:pPr indent="0" lvl="0" marL="0" rtl="0" algn="l">
              <a:lnSpc>
                <a:spcPct val="90000"/>
              </a:lnSpc>
              <a:spcBef>
                <a:spcPts val="1600"/>
              </a:spcBef>
              <a:spcAft>
                <a:spcPts val="0"/>
              </a:spcAft>
              <a:buClr>
                <a:schemeClr val="dk1"/>
              </a:buClr>
              <a:buSzPts val="1600"/>
              <a:buNone/>
            </a:pPr>
            <a:r>
              <a:rPr b="1" lang="en-IN" sz="1600" cap="none"/>
              <a:t>STUDENT NAME:</a:t>
            </a:r>
            <a:r>
              <a:rPr b="1" lang="en-IN" sz="1600"/>
              <a:t>AMAN KUMAR PRAJAPATI</a:t>
            </a:r>
            <a:endParaRPr b="1" sz="1600"/>
          </a:p>
          <a:p>
            <a:pPr indent="0" lvl="0" marL="0" rtl="0" algn="l">
              <a:lnSpc>
                <a:spcPct val="90000"/>
              </a:lnSpc>
              <a:spcBef>
                <a:spcPts val="1600"/>
              </a:spcBef>
              <a:spcAft>
                <a:spcPts val="0"/>
              </a:spcAft>
              <a:buClr>
                <a:schemeClr val="dk1"/>
              </a:buClr>
              <a:buSzPts val="1600"/>
              <a:buNone/>
            </a:pPr>
            <a:r>
              <a:rPr b="1" lang="en-IN" sz="1600" cap="none"/>
              <a:t>COLLEGE NAME:Guru Nanak College of Arts</a:t>
            </a:r>
            <a:r>
              <a:rPr b="1" lang="en-IN" sz="1600"/>
              <a:t>,Science and Commerce</a:t>
            </a:r>
            <a:endParaRPr/>
          </a:p>
          <a:p>
            <a:pPr indent="0" lvl="0" marL="0" rtl="0" algn="l">
              <a:lnSpc>
                <a:spcPct val="90000"/>
              </a:lnSpc>
              <a:spcBef>
                <a:spcPts val="1600"/>
              </a:spcBef>
              <a:spcAft>
                <a:spcPts val="0"/>
              </a:spcAft>
              <a:buClr>
                <a:schemeClr val="dk1"/>
              </a:buClr>
              <a:buSzPts val="1600"/>
              <a:buNone/>
            </a:pPr>
            <a:r>
              <a:rPr b="1" lang="en-IN" sz="1600" cap="none"/>
              <a:t>DEPARTMENT:IT</a:t>
            </a:r>
            <a:endParaRPr/>
          </a:p>
          <a:p>
            <a:pPr indent="0" lvl="0" marL="0" rtl="0" algn="l">
              <a:lnSpc>
                <a:spcPct val="90000"/>
              </a:lnSpc>
              <a:spcBef>
                <a:spcPts val="1600"/>
              </a:spcBef>
              <a:spcAft>
                <a:spcPts val="0"/>
              </a:spcAft>
              <a:buClr>
                <a:schemeClr val="dk1"/>
              </a:buClr>
              <a:buSzPts val="1600"/>
              <a:buNone/>
            </a:pPr>
            <a:r>
              <a:rPr b="1" lang="en-IN" sz="1600" cap="none"/>
              <a:t>EMAIL ID:Prajapatiaman98@gmail.com</a:t>
            </a:r>
            <a:endParaRPr/>
          </a:p>
          <a:p>
            <a:pPr indent="0" lvl="0" marL="0" rtl="0" algn="l">
              <a:lnSpc>
                <a:spcPct val="90000"/>
              </a:lnSpc>
              <a:spcBef>
                <a:spcPts val="1600"/>
              </a:spcBef>
              <a:spcAft>
                <a:spcPts val="0"/>
              </a:spcAft>
              <a:buClr>
                <a:schemeClr val="dk1"/>
              </a:buClr>
              <a:buSzPts val="1600"/>
              <a:buNone/>
            </a:pPr>
            <a:r>
              <a:rPr b="1" lang="en-IN" sz="1600" cap="none"/>
              <a:t>AICTE STUDENT ID: </a:t>
            </a:r>
            <a:r>
              <a:rPr b="1" lang="en-IN" sz="1600">
                <a:solidFill>
                  <a:srgbClr val="333333"/>
                </a:solidFill>
                <a:highlight>
                  <a:srgbClr val="FFFFFF"/>
                </a:highlight>
              </a:rPr>
              <a:t>STU676bec8766f121735126151</a:t>
            </a:r>
            <a:endParaRPr b="1" sz="1600"/>
          </a:p>
        </p:txBody>
      </p:sp>
      <p:grpSp>
        <p:nvGrpSpPr>
          <p:cNvPr id="87" name="Google Shape;87;p1"/>
          <p:cNvGrpSpPr/>
          <p:nvPr/>
        </p:nvGrpSpPr>
        <p:grpSpPr>
          <a:xfrm>
            <a:off x="9416432" y="1"/>
            <a:ext cx="2446384" cy="5777808"/>
            <a:chOff x="329184" y="1"/>
            <a:chExt cx="524256" cy="5777808"/>
          </a:xfrm>
        </p:grpSpPr>
        <p:cxnSp>
          <p:nvCxnSpPr>
            <p:cNvPr id="88" name="Google Shape;88;p1"/>
            <p:cNvCxnSpPr/>
            <p:nvPr/>
          </p:nvCxnSpPr>
          <p:spPr>
            <a:xfrm rot="10800000">
              <a:off x="329184" y="5777809"/>
              <a:ext cx="521208" cy="0"/>
            </a:xfrm>
            <a:prstGeom prst="straightConnector1">
              <a:avLst/>
            </a:prstGeom>
            <a:noFill/>
            <a:ln cap="flat" cmpd="sng" w="152400">
              <a:solidFill>
                <a:schemeClr val="accent4"/>
              </a:solidFill>
              <a:prstDash val="solid"/>
              <a:miter lim="800000"/>
              <a:headEnd len="sm" w="sm" type="none"/>
              <a:tailEnd len="sm" w="sm" type="none"/>
            </a:ln>
          </p:spPr>
        </p:cxnSp>
        <p:sp>
          <p:nvSpPr>
            <p:cNvPr id="89" name="Google Shape;89;p1"/>
            <p:cNvSpPr/>
            <p:nvPr/>
          </p:nvSpPr>
          <p:spPr>
            <a:xfrm>
              <a:off x="329184" y="1"/>
              <a:ext cx="524256" cy="553211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0" name="Google Shape;90;p1"/>
          <p:cNvSpPr/>
          <p:nvPr/>
        </p:nvSpPr>
        <p:spPr>
          <a:xfrm>
            <a:off x="5386598" y="269324"/>
            <a:ext cx="6116779" cy="620877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1" name="Google Shape;91;p1"/>
          <p:cNvPicPr preferRelativeResize="0"/>
          <p:nvPr/>
        </p:nvPicPr>
        <p:blipFill rotWithShape="1">
          <a:blip r:embed="rId3">
            <a:alphaModFix/>
          </a:blip>
          <a:srcRect b="1419" l="6185" r="17635" t="-1420"/>
          <a:stretch/>
        </p:blipFill>
        <p:spPr>
          <a:xfrm>
            <a:off x="6809900" y="377025"/>
            <a:ext cx="4270001" cy="5400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3" name="Google Shape;16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CONCLUSION</a:t>
            </a:r>
            <a:endParaRPr sz="5400"/>
          </a:p>
        </p:txBody>
      </p:sp>
      <p:sp>
        <p:nvSpPr>
          <p:cNvPr id="164" name="Google Shape;164;p8"/>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5" name="Google Shape;165;p8"/>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200"/>
              <a:buNone/>
            </a:pPr>
            <a:r>
              <a:rPr lang="en-IN"/>
              <a:t>The developed ANN model effectively predicts heart disease with a high accuracy of approximately 93.4%. This demonstrates the potential of deep learning in the field of healthcare for early disease prediction. The model is able to process multiple clinical features and return accurate predictions quickly, making it a valuable tool in medical diagnostics.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9"/>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1" name="Google Shape;17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FUTURE SCOPE</a:t>
            </a:r>
            <a:endParaRPr sz="5400"/>
          </a:p>
        </p:txBody>
      </p:sp>
      <p:sp>
        <p:nvSpPr>
          <p:cNvPr id="172" name="Google Shape;172;p9"/>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3" name="Google Shape;173;p9"/>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en-IN" sz="2100"/>
              <a:t>Enhance Dataset: Use larger, more diverse datasets for better generalization.</a:t>
            </a:r>
            <a:br>
              <a:rPr lang="en-IN" sz="2100"/>
            </a:br>
            <a:endParaRPr sz="2100"/>
          </a:p>
          <a:p>
            <a:pPr indent="-361950" lvl="0" marL="457200" rtl="0" algn="l">
              <a:spcBef>
                <a:spcPts val="1000"/>
              </a:spcBef>
              <a:spcAft>
                <a:spcPts val="0"/>
              </a:spcAft>
              <a:buSzPts val="2100"/>
              <a:buChar char="●"/>
            </a:pPr>
            <a:r>
              <a:rPr lang="en-IN" sz="2100"/>
              <a:t>Model Improvements: Explore deep learning techniques like CNN, LSTM, or ensemble models.</a:t>
            </a:r>
            <a:br>
              <a:rPr lang="en-IN" sz="2100"/>
            </a:br>
            <a:endParaRPr sz="2100"/>
          </a:p>
          <a:p>
            <a:pPr indent="-361950" lvl="0" marL="457200" rtl="0" algn="l">
              <a:spcBef>
                <a:spcPts val="1000"/>
              </a:spcBef>
              <a:spcAft>
                <a:spcPts val="0"/>
              </a:spcAft>
              <a:buSzPts val="2100"/>
              <a:buChar char="●"/>
            </a:pPr>
            <a:r>
              <a:rPr lang="en-IN" sz="2100"/>
              <a:t>Real-time Integration: Deploy as a web or mobile application for real-time predictions.</a:t>
            </a:r>
            <a:br>
              <a:rPr lang="en-IN" sz="2100"/>
            </a:br>
            <a:endParaRPr sz="2100"/>
          </a:p>
          <a:p>
            <a:pPr indent="-361950" lvl="0" marL="457200" rtl="0" algn="l">
              <a:spcBef>
                <a:spcPts val="1000"/>
              </a:spcBef>
              <a:spcAft>
                <a:spcPts val="0"/>
              </a:spcAft>
              <a:buSzPts val="2100"/>
              <a:buChar char="●"/>
            </a:pPr>
            <a:r>
              <a:rPr lang="en-IN" sz="2100"/>
              <a:t>Clinical Validation: Test the model in a clinical setting with real-world patient data.</a:t>
            </a:r>
            <a:br>
              <a:rPr lang="en-IN" sz="2100"/>
            </a:br>
            <a:endParaRPr sz="2100"/>
          </a:p>
          <a:p>
            <a:pPr indent="-361950" lvl="0" marL="457200" rtl="0" algn="l">
              <a:spcBef>
                <a:spcPts val="1000"/>
              </a:spcBef>
              <a:spcAft>
                <a:spcPts val="0"/>
              </a:spcAft>
              <a:buSzPts val="2100"/>
              <a:buChar char="●"/>
            </a:pPr>
            <a:r>
              <a:rPr lang="en-IN" sz="2100"/>
              <a:t>Explainable AI: Implement tools like SHAP or LIME for interpretability to understand which features influence predictions the most.</a:t>
            </a:r>
            <a:br>
              <a:rPr lang="en-IN" sz="2100"/>
            </a:br>
            <a:endParaRPr sz="2100"/>
          </a:p>
          <a:p>
            <a:pPr indent="0" lvl="0" marL="0" rtl="0" algn="l">
              <a:spcBef>
                <a:spcPts val="1000"/>
              </a:spcBef>
              <a:spcAft>
                <a:spcPts val="0"/>
              </a:spcAft>
              <a:buClr>
                <a:schemeClr val="dk1"/>
              </a:buClr>
              <a:buSzPts val="2200"/>
              <a:buNone/>
            </a:pPr>
            <a:r>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0"/>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9" name="Google Shape;179;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REFERENCES</a:t>
            </a:r>
            <a:endParaRPr sz="5400"/>
          </a:p>
        </p:txBody>
      </p:sp>
      <p:sp>
        <p:nvSpPr>
          <p:cNvPr id="180" name="Google Shape;180;p10"/>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1" name="Google Shape;181;p10"/>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fontScale="70000" lnSpcReduction="20000"/>
          </a:bodyPr>
          <a:lstStyle/>
          <a:p>
            <a:pPr indent="-308610" lvl="0" marL="457200" rtl="0" algn="l">
              <a:spcBef>
                <a:spcPts val="1000"/>
              </a:spcBef>
              <a:spcAft>
                <a:spcPts val="0"/>
              </a:spcAft>
              <a:buSzPct val="64285"/>
              <a:buAutoNum type="arabicPeriod"/>
            </a:pPr>
            <a:r>
              <a:rPr lang="en-IN"/>
              <a:t>UCI Machine Learning Repository – Heart Disease Dataset</a:t>
            </a:r>
            <a:br>
              <a:rPr lang="en-IN"/>
            </a:br>
            <a:r>
              <a:rPr lang="en-IN" u="sng">
                <a:solidFill>
                  <a:schemeClr val="hlink"/>
                </a:solidFill>
                <a:hlinkClick r:id="rId3"/>
              </a:rPr>
              <a:t> https://archive.ics.uci.edu/ml/datasets/heart+Disease</a:t>
            </a:r>
            <a:br>
              <a:rPr lang="en-IN" u="sng">
                <a:solidFill>
                  <a:schemeClr val="hlink"/>
                </a:solidFill>
                <a:hlinkClick r:id="rId4"/>
              </a:rPr>
            </a:br>
            <a:endParaRPr/>
          </a:p>
          <a:p>
            <a:pPr indent="-308610" lvl="0" marL="457200" rtl="0" algn="l">
              <a:spcBef>
                <a:spcPts val="1000"/>
              </a:spcBef>
              <a:spcAft>
                <a:spcPts val="0"/>
              </a:spcAft>
              <a:buSzPct val="64285"/>
              <a:buAutoNum type="arabicPeriod"/>
            </a:pPr>
            <a:r>
              <a:rPr lang="en-IN"/>
              <a:t>TensorFlow Documentation –</a:t>
            </a:r>
            <a:r>
              <a:rPr lang="en-IN" u="sng">
                <a:solidFill>
                  <a:schemeClr val="hlink"/>
                </a:solidFill>
                <a:hlinkClick r:id="rId5"/>
              </a:rPr>
              <a:t> https://www.tensorflow.org</a:t>
            </a:r>
            <a:br>
              <a:rPr lang="en-IN" u="sng">
                <a:solidFill>
                  <a:schemeClr val="hlink"/>
                </a:solidFill>
                <a:hlinkClick r:id="rId6"/>
              </a:rPr>
            </a:br>
            <a:endParaRPr/>
          </a:p>
          <a:p>
            <a:pPr indent="-308610" lvl="0" marL="457200" rtl="0" algn="l">
              <a:spcBef>
                <a:spcPts val="1000"/>
              </a:spcBef>
              <a:spcAft>
                <a:spcPts val="0"/>
              </a:spcAft>
              <a:buSzPct val="64285"/>
              <a:buAutoNum type="arabicPeriod"/>
            </a:pPr>
            <a:r>
              <a:rPr lang="en-IN"/>
              <a:t>Keras API –</a:t>
            </a:r>
            <a:r>
              <a:rPr lang="en-IN" u="sng">
                <a:solidFill>
                  <a:schemeClr val="hlink"/>
                </a:solidFill>
                <a:hlinkClick r:id="rId7"/>
              </a:rPr>
              <a:t> https://keras.io</a:t>
            </a:r>
            <a:br>
              <a:rPr lang="en-IN" u="sng">
                <a:solidFill>
                  <a:schemeClr val="hlink"/>
                </a:solidFill>
                <a:hlinkClick r:id="rId8"/>
              </a:rPr>
            </a:br>
            <a:endParaRPr/>
          </a:p>
          <a:p>
            <a:pPr indent="-308610" lvl="0" marL="457200" rtl="0" algn="l">
              <a:spcBef>
                <a:spcPts val="1000"/>
              </a:spcBef>
              <a:spcAft>
                <a:spcPts val="0"/>
              </a:spcAft>
              <a:buSzPct val="64285"/>
              <a:buAutoNum type="arabicPeriod"/>
            </a:pPr>
            <a:r>
              <a:rPr lang="en-IN"/>
              <a:t>Scikit-learn Documentation –</a:t>
            </a:r>
            <a:r>
              <a:rPr lang="en-IN" u="sng">
                <a:solidFill>
                  <a:schemeClr val="hlink"/>
                </a:solidFill>
                <a:hlinkClick r:id="rId9"/>
              </a:rPr>
              <a:t> https://scikit-learn.org</a:t>
            </a:r>
            <a:br>
              <a:rPr lang="en-IN" u="sng">
                <a:solidFill>
                  <a:schemeClr val="hlink"/>
                </a:solidFill>
                <a:hlinkClick r:id="rId10"/>
              </a:rPr>
            </a:br>
            <a:endParaRPr/>
          </a:p>
          <a:p>
            <a:pPr indent="-308610" lvl="0" marL="457200" rtl="0" algn="l">
              <a:spcBef>
                <a:spcPts val="1000"/>
              </a:spcBef>
              <a:spcAft>
                <a:spcPts val="0"/>
              </a:spcAft>
              <a:buSzPct val="64285"/>
              <a:buAutoNum type="arabicPeriod"/>
            </a:pPr>
            <a:r>
              <a:rPr lang="en-IN"/>
              <a:t>Google Colab – https://colab.research.google.com</a:t>
            </a:r>
            <a:br>
              <a:rPr lang="en-IN"/>
            </a:br>
            <a:endParaRPr/>
          </a:p>
          <a:p>
            <a:pPr indent="0" lvl="0" marL="0" rtl="0" algn="l">
              <a:lnSpc>
                <a:spcPct val="90000"/>
              </a:lnSpc>
              <a:spcBef>
                <a:spcPts val="0"/>
              </a:spcBef>
              <a:spcAft>
                <a:spcPts val="0"/>
              </a:spcAft>
              <a:buClr>
                <a:schemeClr val="dk1"/>
              </a:buClr>
              <a:buSzPct val="100000"/>
              <a:buNone/>
            </a:pPr>
            <a:r>
              <a:t/>
            </a:r>
            <a:endParaRPr sz="2200">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ct val="100000"/>
              <a:buNone/>
            </a:pPr>
            <a:r>
              <a:rPr lang="en-IN" sz="2200">
                <a:latin typeface="Libre Franklin"/>
                <a:ea typeface="Libre Franklin"/>
                <a:cs typeface="Libre Franklin"/>
                <a:sym typeface="Libre Franklin"/>
              </a:rPr>
              <a:t>GitHub Link:</a:t>
            </a:r>
            <a:r>
              <a:rPr lang="en-IN" sz="2200">
                <a:solidFill>
                  <a:srgbClr val="0070C0"/>
                </a:solidFill>
                <a:latin typeface="Libre Franklin"/>
                <a:ea typeface="Libre Franklin"/>
                <a:cs typeface="Libre Franklin"/>
                <a:sym typeface="Libre Franklin"/>
              </a:rPr>
              <a:t> </a:t>
            </a:r>
            <a:r>
              <a:rPr lang="en-IN" sz="2200" u="sng">
                <a:solidFill>
                  <a:srgbClr val="0070C0"/>
                </a:solidFill>
                <a:latin typeface="Libre Franklin"/>
                <a:ea typeface="Libre Franklin"/>
                <a:cs typeface="Libre Franklin"/>
                <a:sym typeface="Libre Franklin"/>
              </a:rPr>
              <a:t>https://github.com/Amankumar-004/AI-Heart-Disease-Prediction-using-ANN</a:t>
            </a:r>
            <a:endParaRPr/>
          </a:p>
          <a:p>
            <a:pPr indent="0" lvl="0" marL="0" rtl="0" algn="l">
              <a:lnSpc>
                <a:spcPct val="90000"/>
              </a:lnSpc>
              <a:spcBef>
                <a:spcPts val="1000"/>
              </a:spcBef>
              <a:spcAft>
                <a:spcPts val="0"/>
              </a:spcAft>
              <a:buClr>
                <a:schemeClr val="dk1"/>
              </a:buClr>
              <a:buSzPct val="100000"/>
              <a:buNone/>
            </a:pPr>
            <a:r>
              <a:t/>
            </a:r>
            <a:endParaRPr sz="2200" u="sng">
              <a:solidFill>
                <a:srgbClr val="0070C0"/>
              </a:solidFill>
              <a:latin typeface="Libre Franklin"/>
              <a:ea typeface="Libre Franklin"/>
              <a:cs typeface="Libre Franklin"/>
              <a:sym typeface="Libre Franklin"/>
            </a:endParaRPr>
          </a:p>
          <a:p>
            <a:pPr indent="0" lvl="0" marL="0" rtl="0" algn="l">
              <a:lnSpc>
                <a:spcPct val="90000"/>
              </a:lnSpc>
              <a:spcBef>
                <a:spcPts val="1000"/>
              </a:spcBef>
              <a:spcAft>
                <a:spcPts val="0"/>
              </a:spcAft>
              <a:buClr>
                <a:schemeClr val="dk1"/>
              </a:buClr>
              <a:buSzPct val="100000"/>
              <a:buNone/>
            </a:pPr>
            <a:r>
              <a:t/>
            </a:r>
            <a:endParaRPr sz="2200">
              <a:latin typeface="Libre Franklin"/>
              <a:ea typeface="Libre Franklin"/>
              <a:cs typeface="Libre Franklin"/>
              <a:sym typeface="Libre Frankli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sp>
        <p:nvSpPr>
          <p:cNvPr id="186" name="Google Shape;186;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7" name="Google Shape;187;p11"/>
          <p:cNvSpPr txBox="1"/>
          <p:nvPr/>
        </p:nvSpPr>
        <p:spPr>
          <a:xfrm>
            <a:off x="838200" y="451381"/>
            <a:ext cx="10512552" cy="4066540"/>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i="0" lang="en-IN" sz="6600" u="none" cap="none" strike="noStrike">
                <a:solidFill>
                  <a:schemeClr val="dk1"/>
                </a:solidFill>
                <a:latin typeface="Play"/>
                <a:ea typeface="Play"/>
                <a:cs typeface="Play"/>
                <a:sym typeface="Play"/>
              </a:rPr>
              <a:t>Thank you</a:t>
            </a:r>
            <a:endParaRPr b="0" i="0" sz="6600" u="none" cap="none" strike="noStrike">
              <a:solidFill>
                <a:schemeClr val="dk1"/>
              </a:solidFill>
              <a:latin typeface="Play"/>
              <a:ea typeface="Play"/>
              <a:cs typeface="Play"/>
              <a:sym typeface="Play"/>
            </a:endParaRPr>
          </a:p>
        </p:txBody>
      </p:sp>
      <p:sp>
        <p:nvSpPr>
          <p:cNvPr id="188" name="Google Shape;188;p11"/>
          <p:cNvSpPr/>
          <p:nvPr/>
        </p:nvSpPr>
        <p:spPr>
          <a:xfrm>
            <a:off x="838200" y="4718595"/>
            <a:ext cx="5410200" cy="18288"/>
          </a:xfrm>
          <a:custGeom>
            <a:rect b="b" l="l" r="r" t="t"/>
            <a:pathLst>
              <a:path extrusionOk="0" fill="none" h="18288" w="541020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extrusionOk="0" h="18288" w="541020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2"/>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OUTLINE</a:t>
            </a:r>
            <a:endParaRPr sz="5400"/>
          </a:p>
        </p:txBody>
      </p:sp>
      <p:sp>
        <p:nvSpPr>
          <p:cNvPr id="98" name="Google Shape;98;p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2"/>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305435" lvl="0" marL="305435" rtl="0" algn="l">
              <a:lnSpc>
                <a:spcPct val="90000"/>
              </a:lnSpc>
              <a:spcBef>
                <a:spcPts val="0"/>
              </a:spcBef>
              <a:spcAft>
                <a:spcPts val="0"/>
              </a:spcAft>
              <a:buClr>
                <a:schemeClr val="dk1"/>
              </a:buClr>
              <a:buSzPts val="2200"/>
              <a:buChar char="•"/>
            </a:pPr>
            <a:r>
              <a:rPr b="1" lang="en-IN" sz="2200">
                <a:latin typeface="Arial"/>
                <a:ea typeface="Arial"/>
                <a:cs typeface="Arial"/>
                <a:sym typeface="Arial"/>
              </a:rPr>
              <a:t>Problem Statement </a:t>
            </a:r>
            <a:r>
              <a:rPr lang="en-IN" sz="2200">
                <a:latin typeface="Arial"/>
                <a:ea typeface="Arial"/>
                <a:cs typeface="Arial"/>
                <a:sym typeface="Arial"/>
              </a:rPr>
              <a:t>(Should not include solution)</a:t>
            </a:r>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Proposed System/Solution</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System Development Approach </a:t>
            </a:r>
            <a:r>
              <a:rPr lang="en-IN" sz="2200">
                <a:latin typeface="Arial"/>
                <a:ea typeface="Arial"/>
                <a:cs typeface="Arial"/>
                <a:sym typeface="Arial"/>
              </a:rPr>
              <a:t>(Technology Used) </a:t>
            </a:r>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Algorithm &amp; Deployment  </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Result (Output Image)</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Conclusion</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Future Scope</a:t>
            </a:r>
            <a:endParaRPr sz="2200">
              <a:latin typeface="Arial"/>
              <a:ea typeface="Arial"/>
              <a:cs typeface="Arial"/>
              <a:sym typeface="Arial"/>
            </a:endParaRPr>
          </a:p>
          <a:p>
            <a:pPr indent="-305435" lvl="0" marL="305435" rtl="0" algn="l">
              <a:lnSpc>
                <a:spcPct val="90000"/>
              </a:lnSpc>
              <a:spcBef>
                <a:spcPts val="1040"/>
              </a:spcBef>
              <a:spcAft>
                <a:spcPts val="0"/>
              </a:spcAft>
              <a:buClr>
                <a:schemeClr val="dk1"/>
              </a:buClr>
              <a:buSzPts val="2200"/>
              <a:buChar char="•"/>
            </a:pPr>
            <a:r>
              <a:rPr b="1" lang="en-IN" sz="2200">
                <a:latin typeface="Arial"/>
                <a:ea typeface="Arial"/>
                <a:cs typeface="Arial"/>
                <a:sym typeface="Arial"/>
              </a:rPr>
              <a:t>References</a:t>
            </a:r>
            <a:endParaRPr sz="2200">
              <a:latin typeface="Arial"/>
              <a:ea typeface="Arial"/>
              <a:cs typeface="Arial"/>
              <a:sym typeface="Arial"/>
            </a:endParaRPr>
          </a:p>
          <a:p>
            <a:pPr indent="-88900" lvl="0" marL="228600" rtl="0" algn="l">
              <a:lnSpc>
                <a:spcPct val="90000"/>
              </a:lnSpc>
              <a:spcBef>
                <a:spcPts val="1600"/>
              </a:spcBef>
              <a:spcAft>
                <a:spcPts val="0"/>
              </a:spcAft>
              <a:buClr>
                <a:schemeClr val="dk1"/>
              </a:buClr>
              <a:buSzPts val="2200"/>
              <a:buNone/>
            </a:pPr>
            <a:r>
              <a:t/>
            </a:r>
            <a:endParaRPr sz="2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3"/>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PROBLEM STATEMENT</a:t>
            </a:r>
            <a:endParaRPr sz="5400"/>
          </a:p>
        </p:txBody>
      </p:sp>
      <p:sp>
        <p:nvSpPr>
          <p:cNvPr id="106" name="Google Shape;106;p3"/>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3"/>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None/>
            </a:pPr>
            <a:r>
              <a:rPr lang="en-IN" sz="2200">
                <a:latin typeface="Libre Franklin"/>
                <a:ea typeface="Libre Franklin"/>
                <a:cs typeface="Libre Franklin"/>
                <a:sym typeface="Libre Franklin"/>
              </a:rPr>
              <a:t>Heart disease is one of the leading causes of death globally. Early detection and prediction of heart-related illnesses are critical in improving patient outcomes. Traditional diagnostic methods can be time-consuming, expensive, and sometimes prone to human error. There is a need for an intelligent system that can assist healthcare professionals in predicting the presence of heart disease based on clinical data.</a:t>
            </a:r>
            <a:endParaRPr sz="2200">
              <a:latin typeface="Libre Franklin"/>
              <a:ea typeface="Libre Franklin"/>
              <a:cs typeface="Libre Franklin"/>
              <a:sym typeface="Libre Franklin"/>
            </a:endParaRPr>
          </a:p>
          <a:p>
            <a:pPr indent="0" lvl="0" marL="0" rtl="0" algn="l">
              <a:lnSpc>
                <a:spcPct val="115000"/>
              </a:lnSpc>
              <a:spcBef>
                <a:spcPts val="1200"/>
              </a:spcBef>
              <a:spcAft>
                <a:spcPts val="1200"/>
              </a:spcAft>
              <a:buClr>
                <a:schemeClr val="dk1"/>
              </a:buClr>
              <a:buSzPts val="1100"/>
              <a:buNone/>
            </a:pPr>
            <a:r>
              <a:rPr lang="en-IN" sz="2200">
                <a:latin typeface="Libre Franklin"/>
                <a:ea typeface="Libre Franklin"/>
                <a:cs typeface="Libre Franklin"/>
                <a:sym typeface="Libre Franklin"/>
              </a:rPr>
              <a:t>Cardiovascular diseases (CVDs) remain the leading cause of mortality globally. Detecting heart disease early can significantly improve treatment outcomes and save lives. However, clinical diagnosis often requires expensive tests and specialist consultation, which may not always be accessible. Thus, there is a growing demand for intelligent systems that can assist in the early prediction of heart disease using patients' medical data.</a:t>
            </a:r>
            <a:endParaRPr sz="2200">
              <a:latin typeface="Libre Franklin"/>
              <a:ea typeface="Libre Franklin"/>
              <a:cs typeface="Libre Franklin"/>
              <a:sym typeface="Libre Frankli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PROPOSED SOLUTION</a:t>
            </a:r>
            <a:endParaRPr sz="5400"/>
          </a:p>
        </p:txBody>
      </p:sp>
      <p:sp>
        <p:nvSpPr>
          <p:cNvPr id="114" name="Google Shape;114;p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4"/>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IN" sz="2000"/>
              <a:t>The proposed system is an </a:t>
            </a:r>
            <a:r>
              <a:rPr b="1" lang="en-IN" sz="2000"/>
              <a:t>Artificial Neural Network (ANN)</a:t>
            </a:r>
            <a:r>
              <a:rPr lang="en-IN" sz="2000"/>
              <a:t>-based model that predicts the presence or absence of heart disease using a structured dataset containing patients' medical features. The system uses historical data to train a deep learning model, which can then be used to predict heart disease status in new patients.</a:t>
            </a:r>
            <a:endParaRPr sz="2000"/>
          </a:p>
          <a:p>
            <a:pPr indent="0" lvl="0" marL="0" rtl="0" algn="l">
              <a:lnSpc>
                <a:spcPct val="115000"/>
              </a:lnSpc>
              <a:spcBef>
                <a:spcPts val="1200"/>
              </a:spcBef>
              <a:spcAft>
                <a:spcPts val="0"/>
              </a:spcAft>
              <a:buClr>
                <a:schemeClr val="dk1"/>
              </a:buClr>
              <a:buSzPts val="1100"/>
              <a:buFont typeface="Arial"/>
              <a:buNone/>
            </a:pPr>
            <a:r>
              <a:rPr lang="en-IN" sz="2000"/>
              <a:t>The ANN model takes 13 medical features (such as age, sex, cholesterol levels, blood pressure, etc.) as input and provides a binary classification output:</a:t>
            </a:r>
            <a:endParaRPr sz="2000"/>
          </a:p>
          <a:p>
            <a:pPr indent="-355600" lvl="0" marL="457200" rtl="0" algn="l">
              <a:lnSpc>
                <a:spcPct val="115000"/>
              </a:lnSpc>
              <a:spcBef>
                <a:spcPts val="1200"/>
              </a:spcBef>
              <a:spcAft>
                <a:spcPts val="0"/>
              </a:spcAft>
              <a:buSzPts val="2000"/>
              <a:buChar char="●"/>
            </a:pPr>
            <a:r>
              <a:rPr b="1" lang="en-IN" sz="2000"/>
              <a:t>1</a:t>
            </a:r>
            <a:r>
              <a:rPr lang="en-IN" sz="2000"/>
              <a:t> → Presence of heart disease</a:t>
            </a:r>
            <a:br>
              <a:rPr lang="en-IN" sz="2000"/>
            </a:br>
            <a:endParaRPr sz="2000"/>
          </a:p>
          <a:p>
            <a:pPr indent="-355600" lvl="0" marL="457200" rtl="0" algn="l">
              <a:lnSpc>
                <a:spcPct val="115000"/>
              </a:lnSpc>
              <a:spcBef>
                <a:spcPts val="0"/>
              </a:spcBef>
              <a:spcAft>
                <a:spcPts val="0"/>
              </a:spcAft>
              <a:buSzPts val="2000"/>
              <a:buChar char="●"/>
            </a:pPr>
            <a:r>
              <a:rPr b="1" lang="en-IN" sz="2000"/>
              <a:t>0</a:t>
            </a:r>
            <a:r>
              <a:rPr lang="en-IN" sz="2000"/>
              <a:t> → Absence of heart dise</a:t>
            </a:r>
            <a:endParaRPr sz="2000"/>
          </a:p>
          <a:p>
            <a:pPr indent="0" lvl="0" marL="0" rtl="0" algn="l">
              <a:lnSpc>
                <a:spcPct val="90000"/>
              </a:lnSpc>
              <a:spcBef>
                <a:spcPts val="1200"/>
              </a:spcBef>
              <a:spcAft>
                <a:spcPts val="0"/>
              </a:spcAft>
              <a:buNone/>
            </a:pPr>
            <a:r>
              <a:t/>
            </a:r>
            <a:endParaRPr b="1" sz="2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5"/>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SYSTEM  APPROACH</a:t>
            </a:r>
            <a:endParaRPr sz="5400"/>
          </a:p>
        </p:txBody>
      </p:sp>
      <p:sp>
        <p:nvSpPr>
          <p:cNvPr id="122" name="Google Shape;122;p5"/>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5"/>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rmAutofit/>
          </a:bodyPr>
          <a:lstStyle/>
          <a:p>
            <a:pPr indent="-299085" lvl="0" marL="305435" rtl="0" algn="l">
              <a:lnSpc>
                <a:spcPct val="90000"/>
              </a:lnSpc>
              <a:spcBef>
                <a:spcPts val="1040"/>
              </a:spcBef>
              <a:spcAft>
                <a:spcPts val="0"/>
              </a:spcAft>
              <a:buSzPts val="2100"/>
              <a:buChar char="•"/>
            </a:pPr>
            <a:r>
              <a:rPr lang="en-IN" sz="2100"/>
              <a:t>Programming Language-Python </a:t>
            </a:r>
            <a:endParaRPr sz="2100"/>
          </a:p>
          <a:p>
            <a:pPr indent="-299085" lvl="0" marL="305435" rtl="0" algn="l">
              <a:lnSpc>
                <a:spcPct val="90000"/>
              </a:lnSpc>
              <a:spcBef>
                <a:spcPts val="1040"/>
              </a:spcBef>
              <a:spcAft>
                <a:spcPts val="0"/>
              </a:spcAft>
              <a:buSzPts val="2100"/>
              <a:buChar char="•"/>
            </a:pPr>
            <a:r>
              <a:rPr lang="en-IN" sz="2100"/>
              <a:t>Libraries-</a:t>
            </a:r>
            <a:endParaRPr sz="2100"/>
          </a:p>
          <a:p>
            <a:pPr indent="0" lvl="0" marL="228600" rtl="0" algn="l">
              <a:lnSpc>
                <a:spcPct val="90000"/>
              </a:lnSpc>
              <a:spcBef>
                <a:spcPts val="1040"/>
              </a:spcBef>
              <a:spcAft>
                <a:spcPts val="0"/>
              </a:spcAft>
              <a:buNone/>
            </a:pPr>
            <a:r>
              <a:rPr lang="en-IN" sz="2100"/>
              <a:t>1)	TensorFlow, Keras (model building)</a:t>
            </a:r>
            <a:endParaRPr sz="2100"/>
          </a:p>
          <a:p>
            <a:pPr indent="0" lvl="0" marL="228600" rtl="0" algn="l">
              <a:lnSpc>
                <a:spcPct val="90000"/>
              </a:lnSpc>
              <a:spcBef>
                <a:spcPts val="1040"/>
              </a:spcBef>
              <a:spcAft>
                <a:spcPts val="0"/>
              </a:spcAft>
              <a:buNone/>
            </a:pPr>
            <a:r>
              <a:rPr lang="en-IN" sz="2100"/>
              <a:t>2)NumPy, Pandas (data manipulation)</a:t>
            </a:r>
            <a:endParaRPr sz="2100"/>
          </a:p>
          <a:p>
            <a:pPr indent="0" lvl="0" marL="228600" rtl="0" algn="l">
              <a:lnSpc>
                <a:spcPct val="90000"/>
              </a:lnSpc>
              <a:spcBef>
                <a:spcPts val="1040"/>
              </a:spcBef>
              <a:spcAft>
                <a:spcPts val="0"/>
              </a:spcAft>
              <a:buNone/>
            </a:pPr>
            <a:r>
              <a:rPr lang="en-IN" sz="2100"/>
              <a:t>3)Matplotlib (data visualization)</a:t>
            </a:r>
            <a:endParaRPr sz="2100"/>
          </a:p>
          <a:p>
            <a:pPr indent="0" lvl="0" marL="228600" rtl="0" algn="l">
              <a:lnSpc>
                <a:spcPct val="90000"/>
              </a:lnSpc>
              <a:spcBef>
                <a:spcPts val="1040"/>
              </a:spcBef>
              <a:spcAft>
                <a:spcPts val="0"/>
              </a:spcAft>
              <a:buNone/>
            </a:pPr>
            <a:r>
              <a:rPr lang="en-IN" sz="2100"/>
              <a:t>4)</a:t>
            </a:r>
            <a:r>
              <a:rPr lang="en-IN" sz="2100"/>
              <a:t>NumPy, Pandas (data manipulation)</a:t>
            </a:r>
            <a:endParaRPr sz="2100"/>
          </a:p>
          <a:p>
            <a:pPr indent="0" lvl="0" marL="228600" rtl="0" algn="l">
              <a:lnSpc>
                <a:spcPct val="90000"/>
              </a:lnSpc>
              <a:spcBef>
                <a:spcPts val="1040"/>
              </a:spcBef>
              <a:spcAft>
                <a:spcPts val="0"/>
              </a:spcAft>
              <a:buNone/>
            </a:pPr>
            <a:r>
              <a:rPr lang="en-IN" sz="2100"/>
              <a:t>5)Scikit-learn (data preprocessing and evaluation)</a:t>
            </a:r>
            <a:endParaRPr sz="2100"/>
          </a:p>
          <a:p>
            <a:pPr indent="-299085" lvl="0" marL="305435" rtl="0" algn="l">
              <a:lnSpc>
                <a:spcPct val="90000"/>
              </a:lnSpc>
              <a:spcBef>
                <a:spcPts val="1040"/>
              </a:spcBef>
              <a:spcAft>
                <a:spcPts val="0"/>
              </a:spcAft>
              <a:buSzPts val="2100"/>
              <a:buChar char="•"/>
            </a:pPr>
            <a:r>
              <a:rPr lang="en-IN" sz="2100"/>
              <a:t>Platform-Google Colab (cloud-based Python execution)</a:t>
            </a:r>
            <a:endParaRPr sz="2100"/>
          </a:p>
          <a:p>
            <a:pPr indent="-299085" lvl="0" marL="305435" rtl="0" algn="l">
              <a:lnSpc>
                <a:spcPct val="90000"/>
              </a:lnSpc>
              <a:spcBef>
                <a:spcPts val="1040"/>
              </a:spcBef>
              <a:spcAft>
                <a:spcPts val="0"/>
              </a:spcAft>
              <a:buSzPts val="2100"/>
              <a:buChar char="•"/>
            </a:pPr>
            <a:r>
              <a:rPr lang="en-IN" sz="2100"/>
              <a:t>Dataset-UCI Heart Disease Dataset (Heart disease dataset.csv)</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ALGORITHM &amp; DEPLOYMENT</a:t>
            </a:r>
            <a:endParaRPr sz="5400"/>
          </a:p>
        </p:txBody>
      </p:sp>
      <p:sp>
        <p:nvSpPr>
          <p:cNvPr id="130" name="Google Shape;130;p6"/>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6"/>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Autofit/>
          </a:bodyPr>
          <a:lstStyle/>
          <a:p>
            <a:pPr indent="-203200" lvl="0" marL="228600" rtl="0" algn="l">
              <a:lnSpc>
                <a:spcPct val="115000"/>
              </a:lnSpc>
              <a:spcBef>
                <a:spcPts val="0"/>
              </a:spcBef>
              <a:spcAft>
                <a:spcPts val="0"/>
              </a:spcAft>
              <a:buSzPts val="1400"/>
              <a:buChar char="•"/>
            </a:pPr>
            <a:r>
              <a:rPr b="1" lang="en-IN" sz="1200">
                <a:solidFill>
                  <a:srgbClr val="1B1C1D"/>
                </a:solidFill>
              </a:rPr>
              <a:t>Step-by-Step Workflow:</a:t>
            </a:r>
            <a:endParaRPr b="1" sz="1200">
              <a:solidFill>
                <a:srgbClr val="1B1C1D"/>
              </a:solidFill>
            </a:endParaRPr>
          </a:p>
          <a:p>
            <a:pPr indent="0" lvl="0" marL="0" rtl="0" algn="l">
              <a:spcBef>
                <a:spcPts val="1200"/>
              </a:spcBef>
              <a:spcAft>
                <a:spcPts val="0"/>
              </a:spcAft>
              <a:buNone/>
            </a:pPr>
            <a:r>
              <a:rPr lang="en-IN" sz="1800"/>
              <a:t>a. Data Preprocessing:</a:t>
            </a:r>
            <a:endParaRPr sz="1800"/>
          </a:p>
          <a:p>
            <a:pPr indent="-228600" lvl="0" marL="228600" rtl="0" algn="l">
              <a:spcBef>
                <a:spcPts val="1000"/>
              </a:spcBef>
              <a:spcAft>
                <a:spcPts val="0"/>
              </a:spcAft>
              <a:buSzPts val="1800"/>
              <a:buChar char="•"/>
            </a:pPr>
            <a:r>
              <a:rPr lang="en-IN" sz="1800"/>
              <a:t>Load CSV data (pandas).</a:t>
            </a:r>
            <a:endParaRPr sz="1800"/>
          </a:p>
          <a:p>
            <a:pPr indent="-228600" lvl="0" marL="228600" rtl="0" algn="l">
              <a:spcBef>
                <a:spcPts val="1000"/>
              </a:spcBef>
              <a:spcAft>
                <a:spcPts val="0"/>
              </a:spcAft>
              <a:buSzPts val="1800"/>
              <a:buChar char="•"/>
            </a:pPr>
            <a:r>
              <a:rPr lang="en-IN" sz="1800"/>
              <a:t>Handle nulls.</a:t>
            </a:r>
            <a:endParaRPr sz="1800"/>
          </a:p>
          <a:p>
            <a:pPr indent="-228600" lvl="0" marL="228600" rtl="0" algn="l">
              <a:spcBef>
                <a:spcPts val="1000"/>
              </a:spcBef>
              <a:spcAft>
                <a:spcPts val="0"/>
              </a:spcAft>
              <a:buSzPts val="1800"/>
              <a:buChar char="•"/>
            </a:pPr>
            <a:r>
              <a:rPr lang="en-IN" sz="1800"/>
              <a:t> Split into features (X) and target (y).</a:t>
            </a:r>
            <a:endParaRPr sz="1800"/>
          </a:p>
          <a:p>
            <a:pPr indent="-228600" lvl="0" marL="228600" rtl="0" algn="l">
              <a:spcBef>
                <a:spcPts val="1000"/>
              </a:spcBef>
              <a:spcAft>
                <a:spcPts val="0"/>
              </a:spcAft>
              <a:buSzPts val="1800"/>
              <a:buChar char="•"/>
            </a:pPr>
            <a:r>
              <a:rPr lang="en-IN" sz="1800"/>
              <a:t> 70/30% train/test split.</a:t>
            </a:r>
            <a:endParaRPr sz="1800"/>
          </a:p>
          <a:p>
            <a:pPr indent="-228600" lvl="0" marL="228600" rtl="0" algn="l">
              <a:spcBef>
                <a:spcPts val="1000"/>
              </a:spcBef>
              <a:spcAft>
                <a:spcPts val="0"/>
              </a:spcAft>
              <a:buSzPts val="1800"/>
              <a:buChar char="•"/>
            </a:pPr>
            <a:r>
              <a:rPr lang="en-IN" sz="1800"/>
              <a:t> Normalize features (StandardScaler).</a:t>
            </a:r>
            <a:endParaRPr sz="1800"/>
          </a:p>
          <a:p>
            <a:pPr indent="0" lvl="0" marL="0" rtl="0" algn="l">
              <a:spcBef>
                <a:spcPts val="1000"/>
              </a:spcBef>
              <a:spcAft>
                <a:spcPts val="0"/>
              </a:spcAft>
              <a:buNone/>
            </a:pPr>
            <a:r>
              <a:rPr lang="en-IN" sz="1800"/>
              <a:t>b. ANN Model Architecture:</a:t>
            </a:r>
            <a:endParaRPr sz="1800"/>
          </a:p>
          <a:p>
            <a:pPr indent="-228600" lvl="0" marL="228600" rtl="0" algn="l">
              <a:spcBef>
                <a:spcPts val="1000"/>
              </a:spcBef>
              <a:spcAft>
                <a:spcPts val="0"/>
              </a:spcAft>
              <a:buSzPts val="1800"/>
              <a:buChar char="•"/>
            </a:pPr>
            <a:r>
              <a:rPr lang="en-IN" sz="1800"/>
              <a:t>Input: 13 neurons.</a:t>
            </a:r>
            <a:endParaRPr sz="1800"/>
          </a:p>
          <a:p>
            <a:pPr indent="-228600" lvl="0" marL="228600" rtl="0" algn="l">
              <a:spcBef>
                <a:spcPts val="1000"/>
              </a:spcBef>
              <a:spcAft>
                <a:spcPts val="0"/>
              </a:spcAft>
              <a:buSzPts val="1800"/>
              <a:buChar char="•"/>
            </a:pPr>
            <a:r>
              <a:rPr lang="en-IN" sz="1800"/>
              <a:t>Hidden 1: 8 neurons, ReLU.</a:t>
            </a:r>
            <a:endParaRPr sz="1800"/>
          </a:p>
          <a:p>
            <a:pPr indent="-228600" lvl="0" marL="228600" rtl="0" algn="l">
              <a:spcBef>
                <a:spcPts val="1000"/>
              </a:spcBef>
              <a:spcAft>
                <a:spcPts val="0"/>
              </a:spcAft>
              <a:buSzPts val="1800"/>
              <a:buChar char="•"/>
            </a:pPr>
            <a:r>
              <a:rPr lang="en-IN" sz="1800"/>
              <a:t>Hidden 2: 14 neurons, ReLU.</a:t>
            </a:r>
            <a:endParaRPr sz="1800"/>
          </a:p>
          <a:p>
            <a:pPr indent="-228600" lvl="0" marL="228600" rtl="0" algn="l">
              <a:spcBef>
                <a:spcPts val="1000"/>
              </a:spcBef>
              <a:spcAft>
                <a:spcPts val="0"/>
              </a:spcAft>
              <a:buSzPts val="1800"/>
              <a:buChar char="•"/>
            </a:pPr>
            <a:r>
              <a:rPr lang="en-IN" sz="1800"/>
              <a:t>Output: 1 neuron, Sigmoid (binary).</a:t>
            </a:r>
            <a:endParaRPr sz="1800"/>
          </a:p>
          <a:p>
            <a:pPr indent="0" lvl="0" marL="0" rtl="0" algn="l">
              <a:spcBef>
                <a:spcPts val="1000"/>
              </a:spcBef>
              <a:spcAft>
                <a:spcPts val="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g3591cfb80a9_0_34"/>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g3591cfb80a9_0_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ALGORITHM &amp; DEPLOYMENT</a:t>
            </a:r>
            <a:endParaRPr sz="5400"/>
          </a:p>
        </p:txBody>
      </p:sp>
      <p:sp>
        <p:nvSpPr>
          <p:cNvPr id="138" name="Google Shape;138;g3591cfb80a9_0_34"/>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g3591cfb80a9_0_34"/>
          <p:cNvSpPr txBox="1"/>
          <p:nvPr>
            <p:ph idx="1" type="body"/>
          </p:nvPr>
        </p:nvSpPr>
        <p:spPr>
          <a:xfrm>
            <a:off x="838200" y="1929384"/>
            <a:ext cx="10515600" cy="4251900"/>
          </a:xfrm>
          <a:prstGeom prst="rect">
            <a:avLst/>
          </a:prstGeom>
          <a:noFill/>
          <a:ln>
            <a:noFill/>
          </a:ln>
        </p:spPr>
        <p:txBody>
          <a:bodyPr anchorCtr="0" anchor="t" bIns="45700" lIns="91425" spcFirstLastPara="1" rIns="91425" wrap="square" tIns="45700">
            <a:noAutofit/>
          </a:bodyPr>
          <a:lstStyle/>
          <a:p>
            <a:pPr indent="-228600" lvl="0" marL="228600" rtl="0" algn="l">
              <a:spcBef>
                <a:spcPts val="1000"/>
              </a:spcBef>
              <a:spcAft>
                <a:spcPts val="0"/>
              </a:spcAft>
              <a:buSzPts val="1800"/>
              <a:buChar char="•"/>
            </a:pPr>
            <a:r>
              <a:rPr lang="en-IN" sz="1800"/>
              <a:t>c. Model Compilation &amp; Training:</a:t>
            </a:r>
            <a:endParaRPr sz="1800"/>
          </a:p>
          <a:p>
            <a:pPr indent="-228600" lvl="0" marL="228600" rtl="0" algn="l">
              <a:spcBef>
                <a:spcPts val="1000"/>
              </a:spcBef>
              <a:spcAft>
                <a:spcPts val="0"/>
              </a:spcAft>
              <a:buSzPts val="1800"/>
              <a:buChar char="•"/>
            </a:pPr>
            <a:r>
              <a:rPr lang="en-IN" sz="1800"/>
              <a:t>* Loss: binary\_crossentropy.</a:t>
            </a:r>
            <a:endParaRPr sz="1800"/>
          </a:p>
          <a:p>
            <a:pPr indent="-228600" lvl="0" marL="228600" rtl="0" algn="l">
              <a:spcBef>
                <a:spcPts val="1000"/>
              </a:spcBef>
              <a:spcAft>
                <a:spcPts val="0"/>
              </a:spcAft>
              <a:buSzPts val="1800"/>
              <a:buChar char="•"/>
            </a:pPr>
            <a:r>
              <a:rPr lang="en-IN" sz="1800"/>
              <a:t>* Optimizer: adam.</a:t>
            </a:r>
            <a:endParaRPr sz="1800"/>
          </a:p>
          <a:p>
            <a:pPr indent="-228600" lvl="0" marL="228600" rtl="0" algn="l">
              <a:spcBef>
                <a:spcPts val="1000"/>
              </a:spcBef>
              <a:spcAft>
                <a:spcPts val="0"/>
              </a:spcAft>
              <a:buSzPts val="1800"/>
              <a:buChar char="•"/>
            </a:pPr>
            <a:r>
              <a:rPr lang="en-IN" sz="1800"/>
              <a:t>* Metrics: accuracy.</a:t>
            </a:r>
            <a:endParaRPr sz="1800"/>
          </a:p>
          <a:p>
            <a:pPr indent="-228600" lvl="0" marL="228600" rtl="0" algn="l">
              <a:spcBef>
                <a:spcPts val="1000"/>
              </a:spcBef>
              <a:spcAft>
                <a:spcPts val="0"/>
              </a:spcAft>
              <a:buSzPts val="1800"/>
              <a:buChar char="•"/>
            </a:pPr>
            <a:r>
              <a:rPr lang="en-IN" sz="1800"/>
              <a:t>* Epochs: 100.</a:t>
            </a:r>
            <a:endParaRPr sz="1800"/>
          </a:p>
          <a:p>
            <a:pPr indent="-228600" lvl="0" marL="228600" rtl="0" algn="l">
              <a:spcBef>
                <a:spcPts val="1000"/>
              </a:spcBef>
              <a:spcAft>
                <a:spcPts val="0"/>
              </a:spcAft>
              <a:buSzPts val="1800"/>
              <a:buChar char="•"/>
            </a:pPr>
            <a:r>
              <a:rPr lang="en-IN" sz="1800"/>
              <a:t>* Batch size: 8.</a:t>
            </a:r>
            <a:endParaRPr sz="1800"/>
          </a:p>
          <a:p>
            <a:pPr indent="0" lvl="0" marL="0" rtl="0" algn="l">
              <a:spcBef>
                <a:spcPts val="1000"/>
              </a:spcBef>
              <a:spcAft>
                <a:spcPts val="0"/>
              </a:spcAft>
              <a:buNone/>
            </a:pPr>
            <a:r>
              <a:t/>
            </a:r>
            <a:endParaRPr sz="1800"/>
          </a:p>
          <a:p>
            <a:pPr indent="-228600" lvl="0" marL="228600" rtl="0" algn="l">
              <a:spcBef>
                <a:spcPts val="1000"/>
              </a:spcBef>
              <a:spcAft>
                <a:spcPts val="0"/>
              </a:spcAft>
              <a:buSzPts val="1800"/>
              <a:buChar char="•"/>
            </a:pPr>
            <a:r>
              <a:rPr lang="en-IN" sz="1800"/>
              <a:t>d. Prediction and Evaluation:</a:t>
            </a:r>
            <a:endParaRPr sz="1800"/>
          </a:p>
          <a:p>
            <a:pPr indent="-228600" lvl="0" marL="228600" rtl="0" algn="l">
              <a:spcBef>
                <a:spcPts val="1000"/>
              </a:spcBef>
              <a:spcAft>
                <a:spcPts val="0"/>
              </a:spcAft>
              <a:buSzPts val="1800"/>
              <a:buChar char="•"/>
            </a:pPr>
            <a:r>
              <a:rPr lang="en-IN" sz="1800"/>
              <a:t>* Predict on test data.</a:t>
            </a:r>
            <a:endParaRPr sz="1800"/>
          </a:p>
          <a:p>
            <a:pPr indent="-228600" lvl="0" marL="228600" rtl="0" algn="l">
              <a:spcBef>
                <a:spcPts val="1000"/>
              </a:spcBef>
              <a:spcAft>
                <a:spcPts val="0"/>
              </a:spcAft>
              <a:buSzPts val="1800"/>
              <a:buChar char="•"/>
            </a:pPr>
            <a:r>
              <a:rPr lang="en-IN" sz="1800"/>
              <a:t>* Convert probabilities (&gt;0.5) to binary.</a:t>
            </a:r>
            <a:endParaRPr sz="1800"/>
          </a:p>
          <a:p>
            <a:pPr indent="-228600" lvl="0" marL="228600" rtl="0" algn="l">
              <a:spcBef>
                <a:spcPts val="1000"/>
              </a:spcBef>
              <a:spcAft>
                <a:spcPts val="0"/>
              </a:spcAft>
              <a:buSzPts val="1800"/>
              <a:buChar char="•"/>
            </a:pPr>
            <a:r>
              <a:rPr lang="en-IN" sz="1800"/>
              <a:t>* Evaluate with confusion matrix.</a:t>
            </a:r>
            <a:endParaRPr sz="1800"/>
          </a:p>
          <a:p>
            <a:pPr indent="-228600" lvl="0" marL="228600" rtl="0" algn="l">
              <a:spcBef>
                <a:spcPts val="1000"/>
              </a:spcBef>
              <a:spcAft>
                <a:spcPts val="0"/>
              </a:spcAft>
              <a:buSzPts val="1800"/>
              <a:buChar char="•"/>
            </a:pPr>
            <a:r>
              <a:rPr lang="en-IN" sz="1800"/>
              <a:t>* Calculate accuracy from matrix.</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5" name="Google Shape;14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RESULT</a:t>
            </a:r>
            <a:endParaRPr sz="5400"/>
          </a:p>
        </p:txBody>
      </p:sp>
      <p:sp>
        <p:nvSpPr>
          <p:cNvPr id="146" name="Google Shape;146;p7"/>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7"/>
          <p:cNvSpPr txBox="1"/>
          <p:nvPr>
            <p:ph idx="1" type="body"/>
          </p:nvPr>
        </p:nvSpPr>
        <p:spPr>
          <a:xfrm>
            <a:off x="838200" y="1929384"/>
            <a:ext cx="10515600" cy="425196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1000"/>
              </a:spcBef>
              <a:spcAft>
                <a:spcPts val="0"/>
              </a:spcAft>
              <a:buClr>
                <a:schemeClr val="dk1"/>
              </a:buClr>
              <a:buSzPts val="1045"/>
              <a:buNone/>
            </a:pPr>
            <a:r>
              <a:rPr lang="en-IN" sz="1800"/>
              <a:t>1)After training and testing the model:</a:t>
            </a:r>
            <a:endParaRPr sz="1800"/>
          </a:p>
          <a:p>
            <a:pPr indent="0" lvl="0" marL="0" rtl="0" algn="l">
              <a:lnSpc>
                <a:spcPct val="70000"/>
              </a:lnSpc>
              <a:spcBef>
                <a:spcPts val="1000"/>
              </a:spcBef>
              <a:spcAft>
                <a:spcPts val="0"/>
              </a:spcAft>
              <a:buClr>
                <a:schemeClr val="dk1"/>
              </a:buClr>
              <a:buSzPts val="1045"/>
              <a:buNone/>
            </a:pPr>
            <a:r>
              <a:rPr lang="en-IN" sz="1800"/>
              <a:t>Confusion Matrix (example output):</a:t>
            </a:r>
            <a:endParaRPr sz="1800"/>
          </a:p>
          <a:p>
            <a:pPr indent="0" lvl="0" marL="0" rtl="0" algn="l">
              <a:lnSpc>
                <a:spcPct val="70000"/>
              </a:lnSpc>
              <a:spcBef>
                <a:spcPts val="1000"/>
              </a:spcBef>
              <a:spcAft>
                <a:spcPts val="0"/>
              </a:spcAft>
              <a:buClr>
                <a:schemeClr val="dk1"/>
              </a:buClr>
              <a:buSzPts val="523"/>
              <a:buFont typeface="Arial"/>
              <a:buNone/>
            </a:pPr>
            <a:r>
              <a:rPr lang="en-IN" sz="1800"/>
              <a:t>[[37  6]</a:t>
            </a:r>
            <a:endParaRPr sz="1800"/>
          </a:p>
          <a:p>
            <a:pPr indent="0" lvl="0" marL="0" rtl="0" algn="l">
              <a:lnSpc>
                <a:spcPct val="70000"/>
              </a:lnSpc>
              <a:spcBef>
                <a:spcPts val="1000"/>
              </a:spcBef>
              <a:spcAft>
                <a:spcPts val="0"/>
              </a:spcAft>
              <a:buClr>
                <a:schemeClr val="dk1"/>
              </a:buClr>
              <a:buSzPts val="523"/>
              <a:buNone/>
            </a:pPr>
            <a:r>
              <a:rPr lang="en-IN" sz="1800"/>
              <a:t> [ 5 38]]</a:t>
            </a:r>
            <a:endParaRPr sz="1800"/>
          </a:p>
          <a:p>
            <a:pPr indent="0" lvl="0" marL="0" rtl="0" algn="l">
              <a:lnSpc>
                <a:spcPct val="70000"/>
              </a:lnSpc>
              <a:spcBef>
                <a:spcPts val="1000"/>
              </a:spcBef>
              <a:spcAft>
                <a:spcPts val="0"/>
              </a:spcAft>
              <a:buClr>
                <a:schemeClr val="dk1"/>
              </a:buClr>
              <a:buSzPts val="523"/>
              <a:buNone/>
            </a:pPr>
            <a:r>
              <a:rPr lang="en-IN" sz="1800"/>
              <a:t>2)Accuracy Calculation:</a:t>
            </a:r>
            <a:endParaRPr sz="1800"/>
          </a:p>
          <a:p>
            <a:pPr indent="0" lvl="0" marL="0" rtl="0" algn="l">
              <a:lnSpc>
                <a:spcPct val="70000"/>
              </a:lnSpc>
              <a:spcBef>
                <a:spcPts val="1000"/>
              </a:spcBef>
              <a:spcAft>
                <a:spcPts val="0"/>
              </a:spcAft>
              <a:buClr>
                <a:schemeClr val="dk1"/>
              </a:buClr>
              <a:buSzPts val="523"/>
              <a:buNone/>
            </a:pPr>
            <a:r>
              <a:rPr lang="en-IN" sz="1800"/>
              <a:t>accuracy = (37 + 38) / (37 + 6 + 5 + 38) = 93.4%</a:t>
            </a:r>
            <a:endParaRPr sz="1800"/>
          </a:p>
          <a:p>
            <a:pPr indent="0" lvl="0" marL="0" rtl="0" algn="l">
              <a:lnSpc>
                <a:spcPct val="70000"/>
              </a:lnSpc>
              <a:spcBef>
                <a:spcPts val="1000"/>
              </a:spcBef>
              <a:spcAft>
                <a:spcPts val="0"/>
              </a:spcAft>
              <a:buClr>
                <a:schemeClr val="dk1"/>
              </a:buClr>
              <a:buSzPts val="523"/>
              <a:buNone/>
            </a:pPr>
            <a:r>
              <a:t/>
            </a:r>
            <a:endParaRPr sz="1800"/>
          </a:p>
          <a:p>
            <a:pPr indent="0" lvl="0" marL="0" rtl="0" algn="l">
              <a:lnSpc>
                <a:spcPct val="70000"/>
              </a:lnSpc>
              <a:spcBef>
                <a:spcPts val="1000"/>
              </a:spcBef>
              <a:spcAft>
                <a:spcPts val="0"/>
              </a:spcAft>
              <a:buClr>
                <a:schemeClr val="dk1"/>
              </a:buClr>
              <a:buSzPts val="523"/>
              <a:buNone/>
            </a:pPr>
            <a:r>
              <a:rPr lang="en-IN" sz="1800"/>
              <a:t>3)You can also visualize the training process with loss and accuracy curves if plotted like below:</a:t>
            </a:r>
            <a:endParaRPr sz="1800"/>
          </a:p>
          <a:p>
            <a:pPr indent="0" lvl="0" marL="0" rtl="0" algn="l">
              <a:lnSpc>
                <a:spcPct val="70000"/>
              </a:lnSpc>
              <a:spcBef>
                <a:spcPts val="1000"/>
              </a:spcBef>
              <a:spcAft>
                <a:spcPts val="0"/>
              </a:spcAft>
              <a:buClr>
                <a:schemeClr val="dk1"/>
              </a:buClr>
              <a:buSzPts val="523"/>
              <a:buNone/>
            </a:pPr>
            <a:r>
              <a:rPr lang="en-IN" sz="1800"/>
              <a:t>history = classifier.fit(...)</a:t>
            </a:r>
            <a:endParaRPr sz="1800"/>
          </a:p>
          <a:p>
            <a:pPr indent="0" lvl="0" marL="0" rtl="0" algn="l">
              <a:lnSpc>
                <a:spcPct val="70000"/>
              </a:lnSpc>
              <a:spcBef>
                <a:spcPts val="1000"/>
              </a:spcBef>
              <a:spcAft>
                <a:spcPts val="0"/>
              </a:spcAft>
              <a:buClr>
                <a:schemeClr val="dk1"/>
              </a:buClr>
              <a:buSzPts val="523"/>
              <a:buNone/>
            </a:pPr>
            <a:r>
              <a:rPr lang="en-IN" sz="1800"/>
              <a:t>plt.plot(history.history['accuracy'])</a:t>
            </a:r>
            <a:endParaRPr sz="1800"/>
          </a:p>
          <a:p>
            <a:pPr indent="0" lvl="0" marL="0" rtl="0" algn="l">
              <a:lnSpc>
                <a:spcPct val="70000"/>
              </a:lnSpc>
              <a:spcBef>
                <a:spcPts val="1000"/>
              </a:spcBef>
              <a:spcAft>
                <a:spcPts val="0"/>
              </a:spcAft>
              <a:buClr>
                <a:schemeClr val="dk1"/>
              </a:buClr>
              <a:buSzPts val="523"/>
              <a:buNone/>
            </a:pPr>
            <a:r>
              <a:rPr lang="en-IN" sz="1800"/>
              <a:t>plt.plot(history.history['loss'])</a:t>
            </a:r>
            <a:endParaRPr sz="1800"/>
          </a:p>
          <a:p>
            <a:pPr indent="0" lvl="0" marL="0" rtl="0" algn="l">
              <a:lnSpc>
                <a:spcPct val="70000"/>
              </a:lnSpc>
              <a:spcBef>
                <a:spcPts val="1000"/>
              </a:spcBef>
              <a:spcAft>
                <a:spcPts val="0"/>
              </a:spcAft>
              <a:buClr>
                <a:schemeClr val="dk1"/>
              </a:buClr>
              <a:buSzPts val="523"/>
              <a:buNone/>
            </a:pPr>
            <a:r>
              <a:t/>
            </a:r>
            <a:endParaRPr sz="1800"/>
          </a:p>
          <a:p>
            <a:pPr indent="0" lvl="0" marL="0" rtl="0" algn="l">
              <a:lnSpc>
                <a:spcPct val="70000"/>
              </a:lnSpc>
              <a:spcBef>
                <a:spcPts val="1000"/>
              </a:spcBef>
              <a:spcAft>
                <a:spcPts val="0"/>
              </a:spcAft>
              <a:buClr>
                <a:schemeClr val="dk1"/>
              </a:buClr>
              <a:buSzPts val="523"/>
              <a:buFont typeface="Arial"/>
              <a:buNone/>
            </a:pPr>
            <a:r>
              <a:t/>
            </a:r>
            <a:endParaRPr sz="1800"/>
          </a:p>
          <a:p>
            <a:pPr indent="0" lvl="0" marL="0" rtl="0" algn="l">
              <a:lnSpc>
                <a:spcPct val="70000"/>
              </a:lnSpc>
              <a:spcBef>
                <a:spcPts val="1000"/>
              </a:spcBef>
              <a:spcAft>
                <a:spcPts val="0"/>
              </a:spcAft>
              <a:buClr>
                <a:schemeClr val="dk1"/>
              </a:buClr>
              <a:buSzPts val="523"/>
              <a:buFont typeface="Arial"/>
              <a:buNone/>
            </a:pPr>
            <a:r>
              <a:t/>
            </a:r>
            <a:endParaRPr sz="1800"/>
          </a:p>
          <a:p>
            <a:pPr indent="0" lvl="0" marL="0" rtl="0" algn="l">
              <a:lnSpc>
                <a:spcPct val="70000"/>
              </a:lnSpc>
              <a:spcBef>
                <a:spcPts val="1000"/>
              </a:spcBef>
              <a:spcAft>
                <a:spcPts val="0"/>
              </a:spcAft>
              <a:buClr>
                <a:schemeClr val="dk1"/>
              </a:buClr>
              <a:buSzPts val="1045"/>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g3591cfb80a9_0_52"/>
          <p:cNvSpPr/>
          <p:nvPr/>
        </p:nvSpPr>
        <p:spPr>
          <a:xfrm>
            <a:off x="0" y="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3" name="Google Shape;153;g3591cfb80a9_0_5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Arial"/>
              <a:buNone/>
            </a:pPr>
            <a:r>
              <a:rPr b="1" lang="en-IN" sz="5400" cap="none">
                <a:latin typeface="Arial"/>
                <a:ea typeface="Arial"/>
                <a:cs typeface="Arial"/>
                <a:sym typeface="Arial"/>
              </a:rPr>
              <a:t>RESULT</a:t>
            </a:r>
            <a:endParaRPr sz="5400"/>
          </a:p>
        </p:txBody>
      </p:sp>
      <p:sp>
        <p:nvSpPr>
          <p:cNvPr id="154" name="Google Shape;154;g3591cfb80a9_0_52"/>
          <p:cNvSpPr/>
          <p:nvPr/>
        </p:nvSpPr>
        <p:spPr>
          <a:xfrm>
            <a:off x="669036" y="1677373"/>
            <a:ext cx="10853928" cy="18288"/>
          </a:xfrm>
          <a:custGeom>
            <a:rect b="b" l="l" r="r" t="t"/>
            <a:pathLst>
              <a:path extrusionOk="0" fill="none" h="18288" w="10853928">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extrusionOk="0" h="18288" w="10853928">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55" name="Google Shape;155;g3591cfb80a9_0_52"/>
          <p:cNvPicPr preferRelativeResize="0"/>
          <p:nvPr/>
        </p:nvPicPr>
        <p:blipFill>
          <a:blip r:embed="rId3">
            <a:alphaModFix/>
          </a:blip>
          <a:stretch>
            <a:fillRect/>
          </a:stretch>
        </p:blipFill>
        <p:spPr>
          <a:xfrm>
            <a:off x="194900" y="1787725"/>
            <a:ext cx="5364599" cy="4993325"/>
          </a:xfrm>
          <a:prstGeom prst="rect">
            <a:avLst/>
          </a:prstGeom>
          <a:noFill/>
          <a:ln>
            <a:noFill/>
          </a:ln>
        </p:spPr>
      </p:pic>
      <p:pic>
        <p:nvPicPr>
          <p:cNvPr id="156" name="Google Shape;156;g3591cfb80a9_0_52"/>
          <p:cNvPicPr preferRelativeResize="0"/>
          <p:nvPr/>
        </p:nvPicPr>
        <p:blipFill>
          <a:blip r:embed="rId4">
            <a:alphaModFix/>
          </a:blip>
          <a:stretch>
            <a:fillRect/>
          </a:stretch>
        </p:blipFill>
        <p:spPr>
          <a:xfrm>
            <a:off x="4471100" y="1559075"/>
            <a:ext cx="5070477" cy="5221975"/>
          </a:xfrm>
          <a:prstGeom prst="rect">
            <a:avLst/>
          </a:prstGeom>
          <a:solidFill>
            <a:schemeClr val="lt1"/>
          </a:solidFill>
          <a:ln>
            <a:noFill/>
          </a:ln>
        </p:spPr>
      </p:pic>
      <p:pic>
        <p:nvPicPr>
          <p:cNvPr id="157" name="Google Shape;157;g3591cfb80a9_0_52"/>
          <p:cNvPicPr preferRelativeResize="0"/>
          <p:nvPr/>
        </p:nvPicPr>
        <p:blipFill>
          <a:blip r:embed="rId5">
            <a:alphaModFix/>
          </a:blip>
          <a:stretch>
            <a:fillRect/>
          </a:stretch>
        </p:blipFill>
        <p:spPr>
          <a:xfrm>
            <a:off x="7273950" y="2290075"/>
            <a:ext cx="4797300" cy="4876800"/>
          </a:xfrm>
          <a:prstGeom prst="rect">
            <a:avLst/>
          </a:prstGeom>
          <a:solidFill>
            <a:schemeClr val="lt1"/>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2013-07-15T20:26:40Z</dcterms:created>
</cp:coreProperties>
</file>