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6" roundtripDataSignature="AMtx7mgdPDE/CkDtewNG8s+hy2S8YxOR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22" Type="http://schemas.openxmlformats.org/officeDocument/2006/relationships/font" Target="fonts/RobotoMono-regular.fntdata"/><Relationship Id="rId21" Type="http://schemas.openxmlformats.org/officeDocument/2006/relationships/font" Target="fonts/FranklinGothic-bold.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19" Type="http://schemas.openxmlformats.org/officeDocument/2006/relationships/font" Target="fonts/LibreFranklin-italic.fntdata"/><Relationship Id="rId18" Type="http://schemas.openxmlformats.org/officeDocument/2006/relationships/font" Target="fonts/LibreFrankl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97" name="Google Shape;97;p1"/>
          <p:cNvSpPr txBox="1"/>
          <p:nvPr/>
        </p:nvSpPr>
        <p:spPr>
          <a:xfrm>
            <a:off x="3117529" y="4586365"/>
            <a:ext cx="7980300" cy="160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r>
              <a:rPr b="1" i="0" lang="en-US" sz="1800" u="none" cap="none" strike="noStrike">
                <a:solidFill>
                  <a:srgbClr val="1482AB"/>
                </a:solidFill>
                <a:latin typeface="Arial"/>
                <a:ea typeface="Arial"/>
                <a:cs typeface="Arial"/>
                <a:sym typeface="Arial"/>
              </a:rPr>
              <a:t>AMAN KUMAR PRAJAPATI</a:t>
            </a:r>
            <a:endParaRPr sz="1200"/>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a:t>
            </a:r>
            <a:r>
              <a:rPr b="1" lang="en-US" sz="1800">
                <a:solidFill>
                  <a:srgbClr val="1482AB"/>
                </a:solidFill>
              </a:rPr>
              <a:t>AMAN KUMAR PRAJAPATI</a:t>
            </a:r>
            <a:endParaRPr sz="1200"/>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a:t>
            </a:r>
            <a:r>
              <a:rPr b="1" lang="en-US" sz="1800">
                <a:solidFill>
                  <a:srgbClr val="1482AB"/>
                </a:solidFill>
                <a:latin typeface="Arial"/>
                <a:ea typeface="Arial"/>
                <a:cs typeface="Arial"/>
                <a:sym typeface="Arial"/>
              </a:rPr>
              <a:t>GURU NANAK CO</a:t>
            </a:r>
            <a:r>
              <a:rPr b="1" lang="en-US" sz="1800">
                <a:solidFill>
                  <a:srgbClr val="1482AB"/>
                </a:solidFill>
              </a:rPr>
              <a:t>LLEGE OF ARTS,SCIENCEC &amp; COMMERCE/BSC-IT</a:t>
            </a:r>
            <a:endParaRPr sz="1200"/>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
        <p:nvSpPr>
          <p:cNvPr id="98" name="Google Shape;98;p1"/>
          <p:cNvSpPr txBox="1"/>
          <p:nvPr/>
        </p:nvSpPr>
        <p:spPr>
          <a:xfrm>
            <a:off x="1359108" y="1821635"/>
            <a:ext cx="9144000" cy="977700"/>
          </a:xfrm>
          <a:prstGeom prst="rect">
            <a:avLst/>
          </a:prstGeom>
          <a:noFill/>
          <a:ln>
            <a:noFill/>
          </a:ln>
        </p:spPr>
        <p:txBody>
          <a:bodyPr anchorCtr="0" anchor="b" bIns="45700" lIns="91425" spcFirstLastPara="1" rIns="91425" wrap="square" tIns="45700">
            <a:normAutofit lnSpcReduction="20000"/>
          </a:bodyPr>
          <a:lstStyle/>
          <a:p>
            <a:pPr indent="0" lvl="0" marL="0" rtl="0" algn="ctr">
              <a:spcBef>
                <a:spcPts val="0"/>
              </a:spcBef>
              <a:spcAft>
                <a:spcPts val="0"/>
              </a:spcAft>
              <a:buNone/>
            </a:pPr>
            <a:r>
              <a:rPr b="1" lang="en-US" sz="3600">
                <a:solidFill>
                  <a:srgbClr val="1CADE4"/>
                </a:solidFill>
              </a:rPr>
              <a:t>Secure Data Hiding In Images Using Steganography</a:t>
            </a:r>
            <a:endParaRPr b="1" sz="3600">
              <a:solidFill>
                <a:srgbClr val="1CADE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b="1"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300">
                <a:solidFill>
                  <a:schemeClr val="dk1"/>
                </a:solidFill>
                <a:latin typeface="Arial"/>
                <a:ea typeface="Arial"/>
                <a:cs typeface="Arial"/>
                <a:sym typeface="Arial"/>
              </a:rPr>
              <a:t>Advanced Encryption Techniques</a:t>
            </a:r>
            <a:r>
              <a:rPr lang="en-US"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lang="en-US" sz="1300">
                <a:solidFill>
                  <a:schemeClr val="dk1"/>
                </a:solidFill>
                <a:latin typeface="Arial"/>
                <a:ea typeface="Arial"/>
                <a:cs typeface="Arial"/>
                <a:sym typeface="Arial"/>
              </a:rPr>
              <a:t>Integrate more sophisticated encryption algorithms.</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Implement multi-layer encryption for enhanced security.</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300">
                <a:solidFill>
                  <a:schemeClr val="dk1"/>
                </a:solidFill>
                <a:latin typeface="Arial"/>
                <a:ea typeface="Arial"/>
                <a:cs typeface="Arial"/>
                <a:sym typeface="Arial"/>
              </a:rPr>
              <a:t>Steganalysis Resistance</a:t>
            </a:r>
            <a:r>
              <a:rPr lang="en-US"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lang="en-US" sz="1300">
                <a:solidFill>
                  <a:schemeClr val="dk1"/>
                </a:solidFill>
                <a:latin typeface="Arial"/>
                <a:ea typeface="Arial"/>
                <a:cs typeface="Arial"/>
                <a:sym typeface="Arial"/>
              </a:rPr>
              <a:t>Enhance resistance to detection methods, making hidden messages even more secure.</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300">
                <a:solidFill>
                  <a:schemeClr val="dk1"/>
                </a:solidFill>
                <a:latin typeface="Arial"/>
                <a:ea typeface="Arial"/>
                <a:cs typeface="Arial"/>
                <a:sym typeface="Arial"/>
              </a:rPr>
              <a:t>User Experience Improvements</a:t>
            </a:r>
            <a:r>
              <a:rPr lang="en-US"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lang="en-US" sz="1300">
                <a:solidFill>
                  <a:schemeClr val="dk1"/>
                </a:solidFill>
                <a:latin typeface="Arial"/>
                <a:ea typeface="Arial"/>
                <a:cs typeface="Arial"/>
                <a:sym typeface="Arial"/>
              </a:rPr>
              <a:t>Refine the user interface for greater ease of use.</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Add features such as drag-and-drop image selection and real-time previews.</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300">
                <a:solidFill>
                  <a:schemeClr val="dk1"/>
                </a:solidFill>
                <a:latin typeface="Arial"/>
                <a:ea typeface="Arial"/>
                <a:cs typeface="Arial"/>
                <a:sym typeface="Arial"/>
              </a:rPr>
              <a:t>Expanded File Format Support</a:t>
            </a:r>
            <a:r>
              <a:rPr lang="en-US"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lang="en-US" sz="1300">
                <a:solidFill>
                  <a:schemeClr val="dk1"/>
                </a:solidFill>
                <a:latin typeface="Arial"/>
                <a:ea typeface="Arial"/>
                <a:cs typeface="Arial"/>
                <a:sym typeface="Arial"/>
              </a:rPr>
              <a:t>Support additional image formats like GIF, BMP, and TIFF.</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300">
                <a:solidFill>
                  <a:schemeClr val="dk1"/>
                </a:solidFill>
                <a:latin typeface="Arial"/>
                <a:ea typeface="Arial"/>
                <a:cs typeface="Arial"/>
                <a:sym typeface="Arial"/>
              </a:rPr>
              <a:t>Cross-Platform Compatibility</a:t>
            </a:r>
            <a:r>
              <a:rPr lang="en-US"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lang="en-US" sz="1300">
                <a:solidFill>
                  <a:schemeClr val="dk1"/>
                </a:solidFill>
                <a:latin typeface="Arial"/>
                <a:ea typeface="Arial"/>
                <a:cs typeface="Arial"/>
                <a:sym typeface="Arial"/>
              </a:rPr>
              <a:t>Expand support to various operating systems and mobile platforms.</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300">
              <a:solidFill>
                <a:schemeClr val="dk1"/>
              </a:solidFill>
              <a:latin typeface="Arial"/>
              <a:ea typeface="Arial"/>
              <a:cs typeface="Arial"/>
              <a:sym typeface="Arial"/>
            </a:endParaRPr>
          </a:p>
          <a:p>
            <a:pPr indent="-206121" lvl="0" marL="305435" rtl="0" algn="l">
              <a:lnSpc>
                <a:spcPct val="110000"/>
              </a:lnSpc>
              <a:spcBef>
                <a:spcPts val="1200"/>
              </a:spcBef>
              <a:spcAft>
                <a:spcPts val="0"/>
              </a:spcAft>
              <a:buSzPts val="1564"/>
              <a:buNone/>
            </a:pPr>
            <a:r>
              <a:t/>
            </a:r>
            <a:endParaRPr sz="1900"/>
          </a:p>
        </p:txBody>
      </p:sp>
      <p:sp>
        <p:nvSpPr>
          <p:cNvPr id="158" name="Google Shape;158;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In today's digital era, safeguarding data security and privacy is crucial. Conventional encryption techniques can be easily detected and intercepted. Our project addresses this issue by employing steganography to embed hidden messages within images. This approach creates a discret communication channel, bolstering data confidentiality without attracting attention.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318700" lvl="0" marL="306000" rtl="0" algn="l">
              <a:lnSpc>
                <a:spcPct val="115000"/>
              </a:lnSpc>
              <a:spcBef>
                <a:spcPts val="0"/>
              </a:spcBef>
              <a:spcAft>
                <a:spcPts val="0"/>
              </a:spcAft>
              <a:buSzPts val="1764"/>
              <a:buChar char="◼"/>
            </a:pPr>
            <a:r>
              <a:rPr b="1" lang="en-US" sz="1900"/>
              <a:t>Programming Language: </a:t>
            </a:r>
            <a:r>
              <a:rPr lang="en-US" sz="1900"/>
              <a:t> Python</a:t>
            </a:r>
            <a:endParaRPr sz="1900"/>
          </a:p>
          <a:p>
            <a:pPr indent="-324542" lvl="0" marL="306000" rtl="0" algn="l">
              <a:lnSpc>
                <a:spcPct val="115000"/>
              </a:lnSpc>
              <a:spcBef>
                <a:spcPts val="0"/>
              </a:spcBef>
              <a:spcAft>
                <a:spcPts val="0"/>
              </a:spcAft>
              <a:buSzPts val="1856"/>
              <a:buChar char="◼"/>
            </a:pPr>
            <a:r>
              <a:rPr b="1" lang="en-US" sz="1900"/>
              <a:t>LIBRARIES:</a:t>
            </a:r>
            <a:endParaRPr b="1" sz="20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2000">
                <a:solidFill>
                  <a:schemeClr val="dk1"/>
                </a:solidFill>
                <a:latin typeface="Arial"/>
                <a:ea typeface="Arial"/>
                <a:cs typeface="Arial"/>
                <a:sym typeface="Arial"/>
              </a:rPr>
              <a:t>OpenCV (</a:t>
            </a:r>
            <a:r>
              <a:rPr lang="en-US" sz="2000">
                <a:solidFill>
                  <a:srgbClr val="188038"/>
                </a:solidFill>
                <a:latin typeface="Roboto Mono"/>
                <a:ea typeface="Roboto Mono"/>
                <a:cs typeface="Roboto Mono"/>
                <a:sym typeface="Roboto Mono"/>
              </a:rPr>
              <a:t>cv2</a:t>
            </a:r>
            <a:r>
              <a:rPr b="1" lang="en-US" sz="2000">
                <a:solidFill>
                  <a:schemeClr val="dk1"/>
                </a:solidFill>
                <a:latin typeface="Arial"/>
                <a:ea typeface="Arial"/>
                <a:cs typeface="Arial"/>
                <a:sym typeface="Arial"/>
              </a:rPr>
              <a:t>):</a:t>
            </a:r>
            <a:r>
              <a:rPr lang="en-US" sz="1900"/>
              <a:t>for image processing</a:t>
            </a:r>
            <a:endParaRPr sz="2000">
              <a:solidFill>
                <a:schemeClr val="dk1"/>
              </a:solidFill>
              <a:latin typeface="Arial"/>
              <a:ea typeface="Arial"/>
              <a:cs typeface="Arial"/>
              <a:sym typeface="Arial"/>
            </a:endParaRPr>
          </a:p>
          <a:p>
            <a:pPr indent="-327844" lvl="0" marL="306000" rtl="0" algn="l">
              <a:lnSpc>
                <a:spcPct val="115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OS (</a:t>
            </a:r>
            <a:r>
              <a:rPr lang="en-US" sz="2000">
                <a:solidFill>
                  <a:srgbClr val="188038"/>
                </a:solidFill>
                <a:latin typeface="Roboto Mono"/>
                <a:ea typeface="Roboto Mono"/>
                <a:cs typeface="Roboto Mono"/>
                <a:sym typeface="Roboto Mono"/>
              </a:rPr>
              <a:t>os</a:t>
            </a:r>
            <a:r>
              <a:rPr b="1" lang="en-US" sz="2000">
                <a:solidFill>
                  <a:schemeClr val="dk1"/>
                </a:solidFill>
                <a:latin typeface="Arial"/>
                <a:ea typeface="Arial"/>
                <a:cs typeface="Arial"/>
                <a:sym typeface="Arial"/>
              </a:rPr>
              <a:t>):</a:t>
            </a:r>
            <a:r>
              <a:rPr lang="en-US" sz="2000">
                <a:solidFill>
                  <a:schemeClr val="dk1"/>
                </a:solidFill>
                <a:latin typeface="Arial"/>
                <a:ea typeface="Arial"/>
                <a:cs typeface="Arial"/>
                <a:sym typeface="Arial"/>
              </a:rPr>
              <a:t>A standard library module for interacting with the operating system, used for file path manipulations</a:t>
            </a:r>
            <a:r>
              <a:rPr b="1"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2000">
                <a:solidFill>
                  <a:schemeClr val="dk1"/>
                </a:solidFill>
                <a:latin typeface="Arial"/>
                <a:ea typeface="Arial"/>
                <a:cs typeface="Arial"/>
                <a:sym typeface="Arial"/>
              </a:rPr>
              <a:t>Tkinter (</a:t>
            </a:r>
            <a:r>
              <a:rPr lang="en-US" sz="2000">
                <a:solidFill>
                  <a:srgbClr val="188038"/>
                </a:solidFill>
                <a:latin typeface="Roboto Mono"/>
                <a:ea typeface="Roboto Mono"/>
                <a:cs typeface="Roboto Mono"/>
                <a:sym typeface="Roboto Mono"/>
              </a:rPr>
              <a:t>tk</a:t>
            </a:r>
            <a:r>
              <a:rPr b="1" lang="en-US" sz="2000">
                <a:solidFill>
                  <a:schemeClr val="dk1"/>
                </a:solidFill>
                <a:latin typeface="Arial"/>
                <a:ea typeface="Arial"/>
                <a:cs typeface="Arial"/>
                <a:sym typeface="Arial"/>
              </a:rPr>
              <a:t>):</a:t>
            </a:r>
            <a:r>
              <a:rPr lang="en-US" sz="1900"/>
              <a:t> for the GUI</a:t>
            </a:r>
            <a:endParaRPr sz="2000">
              <a:solidFill>
                <a:schemeClr val="dk1"/>
              </a:solidFill>
              <a:latin typeface="Arial"/>
              <a:ea typeface="Arial"/>
              <a:cs typeface="Arial"/>
              <a:sym typeface="Arial"/>
            </a:endParaRPr>
          </a:p>
          <a:p>
            <a:pPr indent="-327844" lvl="0" marL="306000" rtl="0" algn="l">
              <a:lnSpc>
                <a:spcPct val="115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Pillow (</a:t>
            </a:r>
            <a:r>
              <a:rPr lang="en-US" sz="2000">
                <a:solidFill>
                  <a:srgbClr val="188038"/>
                </a:solidFill>
                <a:latin typeface="Roboto Mono"/>
                <a:ea typeface="Roboto Mono"/>
                <a:cs typeface="Roboto Mono"/>
                <a:sym typeface="Roboto Mono"/>
              </a:rPr>
              <a:t>PIL</a:t>
            </a:r>
            <a:r>
              <a:rPr b="1" lang="en-US" sz="2000">
                <a:solidFill>
                  <a:schemeClr val="dk1"/>
                </a:solidFill>
                <a:latin typeface="Arial"/>
                <a:ea typeface="Arial"/>
                <a:cs typeface="Arial"/>
                <a:sym typeface="Arial"/>
              </a:rPr>
              <a:t>):</a:t>
            </a:r>
            <a:r>
              <a:rPr lang="en-US" sz="2000">
                <a:solidFill>
                  <a:schemeClr val="dk1"/>
                </a:solidFill>
                <a:latin typeface="Arial"/>
                <a:ea typeface="Arial"/>
                <a:cs typeface="Arial"/>
                <a:sym typeface="Arial"/>
              </a:rPr>
              <a:t>used for opening, manipulating, and saving image files.</a:t>
            </a:r>
            <a:endParaRPr sz="1900"/>
          </a:p>
          <a:p>
            <a:pPr indent="-318700" lvl="0" marL="306000" rtl="0" algn="l">
              <a:lnSpc>
                <a:spcPct val="115000"/>
              </a:lnSpc>
              <a:spcBef>
                <a:spcPts val="940"/>
              </a:spcBef>
              <a:spcAft>
                <a:spcPts val="0"/>
              </a:spcAft>
              <a:buSzPts val="1856"/>
              <a:buChar char="◼"/>
            </a:pPr>
            <a:r>
              <a:rPr b="1" lang="en-US" sz="1900"/>
              <a:t>Platform:</a:t>
            </a:r>
            <a:r>
              <a:rPr lang="en-US" sz="1900"/>
              <a:t> Cross-platform (Windows/Linux)</a:t>
            </a:r>
            <a:endParaRPr sz="1900"/>
          </a:p>
          <a:p>
            <a:pPr indent="-318700" lvl="0" marL="306000" rtl="0" algn="l">
              <a:lnSpc>
                <a:spcPct val="115000"/>
              </a:lnSpc>
              <a:spcBef>
                <a:spcPts val="940"/>
              </a:spcBef>
              <a:spcAft>
                <a:spcPts val="0"/>
              </a:spcAft>
              <a:buSzPts val="1856"/>
              <a:buChar char="◼"/>
            </a:pPr>
            <a:r>
              <a:rPr b="1" lang="en-US" sz="1900"/>
              <a:t>Tools:</a:t>
            </a:r>
            <a:r>
              <a:rPr lang="en-US" sz="1900"/>
              <a:t> Visual Studio Code,</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1800">
                <a:solidFill>
                  <a:srgbClr val="0F0F0F"/>
                </a:solidFill>
              </a:rPr>
              <a:t>Next</a:t>
            </a:r>
            <a:r>
              <a:rPr b="1" lang="en-US" sz="1800">
                <a:solidFill>
                  <a:srgbClr val="0F0F0F"/>
                </a:solidFill>
              </a:rPr>
              <a:t>-</a:t>
            </a:r>
            <a:r>
              <a:rPr b="1" lang="en-US" sz="1800">
                <a:solidFill>
                  <a:srgbClr val="0F0F0F"/>
                </a:solidFill>
              </a:rPr>
              <a:t>Generation Data Security:</a:t>
            </a:r>
            <a:r>
              <a:rPr lang="en-US" sz="1800">
                <a:solidFill>
                  <a:srgbClr val="0F0F0F"/>
                </a:solidFill>
              </a:rPr>
              <a:t>Cutting</a:t>
            </a:r>
            <a:r>
              <a:rPr b="1" lang="en-US" sz="1800">
                <a:solidFill>
                  <a:srgbClr val="0F0F0F"/>
                </a:solidFill>
              </a:rPr>
              <a:t>-</a:t>
            </a:r>
            <a:r>
              <a:rPr lang="en-US" sz="1800">
                <a:solidFill>
                  <a:srgbClr val="0F0F0F"/>
                </a:solidFill>
              </a:rPr>
              <a:t>Edge Steganography: Seamlessly hides both passcodes and message lengths within image headers, ensuring ultra-secure data transmission.</a:t>
            </a:r>
            <a:endParaRPr sz="1800">
              <a:solidFill>
                <a:srgbClr val="0F0F0F"/>
              </a:solidFill>
            </a:endParaRPr>
          </a:p>
          <a:p>
            <a:pPr indent="0" lvl="0" marL="0" rtl="0" algn="l">
              <a:spcBef>
                <a:spcPts val="0"/>
              </a:spcBef>
              <a:spcAft>
                <a:spcPts val="0"/>
              </a:spcAft>
              <a:buClr>
                <a:schemeClr val="dk1"/>
              </a:buClr>
              <a:buSzPts val="1100"/>
              <a:buFont typeface="Arial"/>
              <a:buNone/>
            </a:pPr>
            <a:r>
              <a:t/>
            </a:r>
            <a:endParaRPr sz="1800">
              <a:solidFill>
                <a:srgbClr val="0F0F0F"/>
              </a:solidFill>
            </a:endParaRPr>
          </a:p>
          <a:p>
            <a:pPr indent="0" lvl="0" marL="0" rtl="0" algn="l">
              <a:spcBef>
                <a:spcPts val="0"/>
              </a:spcBef>
              <a:spcAft>
                <a:spcPts val="0"/>
              </a:spcAft>
              <a:buSzPts val="1100"/>
              <a:buNone/>
            </a:pPr>
            <a:r>
              <a:rPr b="1" lang="en-US" sz="1800">
                <a:solidFill>
                  <a:srgbClr val="0F0F0F"/>
                </a:solidFill>
              </a:rPr>
              <a:t>Lossless PNG Format: </a:t>
            </a:r>
            <a:r>
              <a:rPr lang="en-US" sz="1800">
                <a:solidFill>
                  <a:srgbClr val="0F0F0F"/>
                </a:solidFill>
              </a:rPr>
              <a:t>Guarantees the integrity and quality of hidden data with a lossless image format.</a:t>
            </a:r>
            <a:endParaRPr sz="1800">
              <a:solidFill>
                <a:srgbClr val="0F0F0F"/>
              </a:solidFill>
            </a:endParaRPr>
          </a:p>
          <a:p>
            <a:pPr indent="0" lvl="0" marL="0" rtl="0" algn="l">
              <a:spcBef>
                <a:spcPts val="0"/>
              </a:spcBef>
              <a:spcAft>
                <a:spcPts val="0"/>
              </a:spcAft>
              <a:buClr>
                <a:schemeClr val="dk1"/>
              </a:buClr>
              <a:buSzPts val="1100"/>
              <a:buFont typeface="Arial"/>
              <a:buNone/>
            </a:pPr>
            <a:r>
              <a:t/>
            </a:r>
            <a:endParaRPr sz="1800">
              <a:solidFill>
                <a:srgbClr val="0F0F0F"/>
              </a:solidFill>
            </a:endParaRPr>
          </a:p>
          <a:p>
            <a:pPr indent="0" lvl="0" marL="0" rtl="0" algn="l">
              <a:spcBef>
                <a:spcPts val="0"/>
              </a:spcBef>
              <a:spcAft>
                <a:spcPts val="0"/>
              </a:spcAft>
              <a:buSzPts val="1100"/>
              <a:buNone/>
            </a:pPr>
            <a:r>
              <a:rPr b="1" lang="en-US" sz="1800">
                <a:solidFill>
                  <a:srgbClr val="0F0F0F"/>
                </a:solidFill>
              </a:rPr>
              <a:t>User-Friendly Interface: </a:t>
            </a:r>
            <a:r>
              <a:rPr lang="en-US" sz="1800">
                <a:solidFill>
                  <a:srgbClr val="0F0F0F"/>
                </a:solidFill>
              </a:rPr>
              <a:t>Experience intuitive encryption and decryption with a sleek, modern GUI.</a:t>
            </a:r>
            <a:endParaRPr sz="1800">
              <a:solidFill>
                <a:srgbClr val="0F0F0F"/>
              </a:solidFill>
            </a:endParaRPr>
          </a:p>
          <a:p>
            <a:pPr indent="0" lvl="0" marL="0" rtl="0" algn="l">
              <a:spcBef>
                <a:spcPts val="0"/>
              </a:spcBef>
              <a:spcAft>
                <a:spcPts val="0"/>
              </a:spcAft>
              <a:buClr>
                <a:schemeClr val="dk1"/>
              </a:buClr>
              <a:buSzPts val="1100"/>
              <a:buFont typeface="Arial"/>
              <a:buNone/>
            </a:pPr>
            <a:r>
              <a:t/>
            </a:r>
            <a:endParaRPr sz="1800">
              <a:solidFill>
                <a:srgbClr val="0F0F0F"/>
              </a:solidFill>
            </a:endParaRPr>
          </a:p>
          <a:p>
            <a:pPr indent="0" lvl="0" marL="0" rtl="0" algn="l">
              <a:spcBef>
                <a:spcPts val="0"/>
              </a:spcBef>
              <a:spcAft>
                <a:spcPts val="0"/>
              </a:spcAft>
              <a:buClr>
                <a:schemeClr val="dk1"/>
              </a:buClr>
              <a:buSzPts val="1100"/>
              <a:buFont typeface="Arial"/>
              <a:buNone/>
            </a:pPr>
            <a:r>
              <a:rPr b="1" lang="en-US" sz="1800">
                <a:solidFill>
                  <a:srgbClr val="0F0F0F"/>
                </a:solidFill>
              </a:rPr>
              <a:t>Advanced Image Processing: </a:t>
            </a:r>
            <a:r>
              <a:rPr lang="en-US" sz="1800">
                <a:solidFill>
                  <a:srgbClr val="0F0F0F"/>
                </a:solidFill>
              </a:rPr>
              <a:t>Combines powerful image manipulation with top-notch data security to create a robust solution for covert communication</a:t>
            </a:r>
            <a:r>
              <a:rPr b="1" lang="en-US" sz="1800">
                <a:solidFill>
                  <a:srgbClr val="0F0F0F"/>
                </a:solidFill>
              </a:rPr>
              <a:t>.</a:t>
            </a:r>
            <a:endParaRPr b="1" sz="1800">
              <a:solidFill>
                <a:srgbClr val="0F0F0F"/>
              </a:solidFill>
            </a:endParaRPr>
          </a:p>
          <a:p>
            <a:pPr indent="0" lvl="0" marL="0" rtl="0" algn="l">
              <a:spcBef>
                <a:spcPts val="0"/>
              </a:spcBef>
              <a:spcAft>
                <a:spcPts val="0"/>
              </a:spcAft>
              <a:buClr>
                <a:schemeClr val="dk1"/>
              </a:buClr>
              <a:buSzPts val="1100"/>
              <a:buFont typeface="Arial"/>
              <a:buNone/>
            </a:pPr>
            <a:r>
              <a:t/>
            </a:r>
            <a:endParaRPr b="1" sz="1800">
              <a:solidFill>
                <a:srgbClr val="0F0F0F"/>
              </a:solidFill>
            </a:endParaRPr>
          </a:p>
          <a:p>
            <a:pPr indent="0" lvl="0" marL="0" rtl="0" algn="l">
              <a:lnSpc>
                <a:spcPct val="110000"/>
              </a:lnSpc>
              <a:spcBef>
                <a:spcPts val="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p:nvPr>
            <p:ph idx="1" type="body"/>
          </p:nvPr>
        </p:nvSpPr>
        <p:spPr>
          <a:xfrm>
            <a:off x="581192" y="1302026"/>
            <a:ext cx="11029615" cy="4673324"/>
          </a:xfrm>
          <a:prstGeom prst="rect">
            <a:avLst/>
          </a:prstGeom>
          <a:noFill/>
          <a:ln>
            <a:noFill/>
          </a:ln>
          <a:effectLst>
            <a:outerShdw blurRad="57150" rotWithShape="0" algn="bl" dir="5400000" dist="19050">
              <a:schemeClr val="lt1">
                <a:alpha val="50000"/>
              </a:schemeClr>
            </a:outerShdw>
          </a:effectLst>
        </p:spPr>
        <p:txBody>
          <a:bodyPr anchorCtr="0" anchor="ctr" bIns="45700" lIns="91425" spcFirstLastPara="1" rIns="91425" wrap="square" tIns="45700">
            <a:normAutofit/>
          </a:bodyPr>
          <a:lstStyle/>
          <a:p>
            <a:pPr indent="-368300" lvl="0" marL="457200" rtl="0" algn="l">
              <a:lnSpc>
                <a:spcPct val="11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This innovative image steganography tool is perfect for developers and security enthusiasts. It offers advanced, secure data transmission methods by discreetly encrypting and decrypting sensitive information within images. </a:t>
            </a:r>
            <a:endParaRPr sz="2200">
              <a:solidFill>
                <a:schemeClr val="dk1"/>
              </a:solidFill>
              <a:latin typeface="Arial"/>
              <a:ea typeface="Arial"/>
              <a:cs typeface="Arial"/>
              <a:sym typeface="Arial"/>
            </a:endParaRPr>
          </a:p>
          <a:p>
            <a:pPr indent="-368300" lvl="0" marL="457200" rtl="0" algn="l">
              <a:lnSpc>
                <a:spcPct val="11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With a user-friendly interface and cutting-edge image processing, it ensures seamless and secure communications without compromising usability. </a:t>
            </a:r>
            <a:endParaRPr sz="2200">
              <a:solidFill>
                <a:schemeClr val="dk1"/>
              </a:solidFill>
              <a:latin typeface="Arial"/>
              <a:ea typeface="Arial"/>
              <a:cs typeface="Arial"/>
              <a:sym typeface="Arial"/>
            </a:endParaRPr>
          </a:p>
          <a:p>
            <a:pPr indent="-368300" lvl="0" marL="457200" rtl="0" algn="l">
              <a:lnSpc>
                <a:spcPct val="11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Ideal for personal projects, academic research, or professional applications, this tool strikes the right balance of functionality and simplicity. Its versatility and adaptability make it suitable for a wide range of security needs, paving the way for the future of secure communication. </a:t>
            </a:r>
            <a:endParaRPr sz="2200">
              <a:solidFill>
                <a:srgbClr val="83B9D6"/>
              </a:solidFill>
              <a:highlight>
                <a:srgbClr val="22242B"/>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34" name="Google Shape;134;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t/>
            </a:r>
            <a:endParaRPr/>
          </a:p>
        </p:txBody>
      </p:sp>
      <p:pic>
        <p:nvPicPr>
          <p:cNvPr id="135" name="Google Shape;135;p7"/>
          <p:cNvPicPr preferRelativeResize="0"/>
          <p:nvPr/>
        </p:nvPicPr>
        <p:blipFill>
          <a:blip r:embed="rId3">
            <a:alphaModFix/>
          </a:blip>
          <a:stretch>
            <a:fillRect/>
          </a:stretch>
        </p:blipFill>
        <p:spPr>
          <a:xfrm>
            <a:off x="1924850" y="230850"/>
            <a:ext cx="6011676" cy="6309724"/>
          </a:xfrm>
          <a:prstGeom prst="rect">
            <a:avLst/>
          </a:prstGeom>
          <a:noFill/>
          <a:ln>
            <a:noFill/>
          </a:ln>
        </p:spPr>
      </p:pic>
      <p:pic>
        <p:nvPicPr>
          <p:cNvPr id="136" name="Google Shape;136;p7"/>
          <p:cNvPicPr preferRelativeResize="0"/>
          <p:nvPr/>
        </p:nvPicPr>
        <p:blipFill>
          <a:blip r:embed="rId4">
            <a:alphaModFix/>
          </a:blip>
          <a:stretch>
            <a:fillRect/>
          </a:stretch>
        </p:blipFill>
        <p:spPr>
          <a:xfrm>
            <a:off x="6096000" y="-86575"/>
            <a:ext cx="6011675" cy="6483624"/>
          </a:xfrm>
          <a:prstGeom prst="rect">
            <a:avLst/>
          </a:prstGeom>
          <a:noFill/>
          <a:ln>
            <a:noFill/>
          </a:ln>
        </p:spPr>
      </p:pic>
      <p:pic>
        <p:nvPicPr>
          <p:cNvPr id="137" name="Google Shape;137;p7"/>
          <p:cNvPicPr preferRelativeResize="0"/>
          <p:nvPr/>
        </p:nvPicPr>
        <p:blipFill>
          <a:blip r:embed="rId5">
            <a:alphaModFix/>
          </a:blip>
          <a:stretch>
            <a:fillRect/>
          </a:stretch>
        </p:blipFill>
        <p:spPr>
          <a:xfrm>
            <a:off x="7063875" y="3472275"/>
            <a:ext cx="5128125" cy="2885551"/>
          </a:xfrm>
          <a:prstGeom prst="rect">
            <a:avLst/>
          </a:prstGeom>
          <a:noFill/>
          <a:ln>
            <a:noFill/>
          </a:ln>
        </p:spPr>
      </p:pic>
      <p:pic>
        <p:nvPicPr>
          <p:cNvPr id="138" name="Google Shape;138;p7"/>
          <p:cNvPicPr preferRelativeResize="0"/>
          <p:nvPr/>
        </p:nvPicPr>
        <p:blipFill>
          <a:blip r:embed="rId6">
            <a:alphaModFix/>
          </a:blip>
          <a:stretch>
            <a:fillRect/>
          </a:stretch>
        </p:blipFill>
        <p:spPr>
          <a:xfrm>
            <a:off x="370588" y="1232438"/>
            <a:ext cx="2447925" cy="2095500"/>
          </a:xfrm>
          <a:prstGeom prst="rect">
            <a:avLst/>
          </a:prstGeom>
          <a:noFill/>
          <a:ln>
            <a:noFill/>
          </a:ln>
        </p:spPr>
      </p:pic>
      <p:pic>
        <p:nvPicPr>
          <p:cNvPr id="139" name="Google Shape;139;p7"/>
          <p:cNvPicPr preferRelativeResize="0"/>
          <p:nvPr/>
        </p:nvPicPr>
        <p:blipFill>
          <a:blip r:embed="rId7">
            <a:alphaModFix/>
          </a:blip>
          <a:stretch>
            <a:fillRect/>
          </a:stretch>
        </p:blipFill>
        <p:spPr>
          <a:xfrm>
            <a:off x="581188" y="2693613"/>
            <a:ext cx="2409825" cy="2047875"/>
          </a:xfrm>
          <a:prstGeom prst="rect">
            <a:avLst/>
          </a:prstGeom>
          <a:noFill/>
          <a:ln>
            <a:noFill/>
          </a:ln>
        </p:spPr>
      </p:pic>
      <p:pic>
        <p:nvPicPr>
          <p:cNvPr id="140" name="Google Shape;140;p7"/>
          <p:cNvPicPr preferRelativeResize="0"/>
          <p:nvPr/>
        </p:nvPicPr>
        <p:blipFill>
          <a:blip r:embed="rId8">
            <a:alphaModFix/>
          </a:blip>
          <a:stretch>
            <a:fillRect/>
          </a:stretch>
        </p:blipFill>
        <p:spPr>
          <a:xfrm>
            <a:off x="1075438" y="4615863"/>
            <a:ext cx="3000375"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46" name="Google Shape;146;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Our image steganography tool leverages advanced techniques to provide a secure and discreet method for data transmission. </a:t>
            </a:r>
            <a:endParaRPr/>
          </a:p>
          <a:p>
            <a:pPr indent="-306000" lvl="0" marL="306000" rtl="0" algn="l">
              <a:lnSpc>
                <a:spcPct val="110000"/>
              </a:lnSpc>
              <a:spcBef>
                <a:spcPts val="0"/>
              </a:spcBef>
              <a:spcAft>
                <a:spcPts val="0"/>
              </a:spcAft>
              <a:buSzPts val="1564"/>
              <a:buChar char="◼"/>
            </a:pPr>
            <a:r>
              <a:rPr lang="en-US"/>
              <a:t>By embedding sensitive information within images using LSB steganography and employing a user-friendly interface, we ensure robust data privacy and integrity. </a:t>
            </a:r>
            <a:endParaRPr/>
          </a:p>
          <a:p>
            <a:pPr indent="-306000" lvl="0" marL="306000" rtl="0" algn="l">
              <a:lnSpc>
                <a:spcPct val="110000"/>
              </a:lnSpc>
              <a:spcBef>
                <a:spcPts val="0"/>
              </a:spcBef>
              <a:spcAft>
                <a:spcPts val="0"/>
              </a:spcAft>
              <a:buSzPts val="1564"/>
              <a:buChar char="◼"/>
            </a:pPr>
            <a:r>
              <a:rPr lang="en-US"/>
              <a:t>This tool is an invaluable asset for developers and security enthusiasts, offering a balance of simplicity and functionality. </a:t>
            </a:r>
            <a:endParaRPr/>
          </a:p>
          <a:p>
            <a:pPr indent="-306000" lvl="0" marL="306000" rtl="0" algn="l">
              <a:lnSpc>
                <a:spcPct val="110000"/>
              </a:lnSpc>
              <a:spcBef>
                <a:spcPts val="0"/>
              </a:spcBef>
              <a:spcAft>
                <a:spcPts val="0"/>
              </a:spcAft>
              <a:buSzPts val="1564"/>
              <a:buChar char="◼"/>
            </a:pPr>
            <a:r>
              <a:rPr lang="en-US"/>
              <a:t>Embrace the future of secure communication with our innovative solution—where cutting-edge technology meets seamless user experience.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52" name="Google Shape;152;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https://github.com/Amankumar-004/Stenography-Project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