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3" r:id="rId3"/>
    <p:sldId id="257" r:id="rId4"/>
    <p:sldId id="264" r:id="rId5"/>
    <p:sldId id="258" r:id="rId6"/>
    <p:sldId id="265" r:id="rId7"/>
    <p:sldId id="259" r:id="rId8"/>
    <p:sldId id="266" r:id="rId9"/>
    <p:sldId id="260" r:id="rId10"/>
    <p:sldId id="267" r:id="rId11"/>
    <p:sldId id="261" r:id="rId12"/>
    <p:sldId id="262" r:id="rId13"/>
    <p:sldId id="272"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8451F1-5049-E5FA-5E96-7EDC9BE9F045}" name="Aman Kumar" initials="AK" userId="799809d3003e173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09E13-C390-4C65-8AB6-D9AEBA3C0707}" v="1203" dt="2023-09-18T19:36:18.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0_68C49C6.xml><?xml version="1.0" encoding="utf-8"?>
<p188:cmLst xmlns:a="http://schemas.openxmlformats.org/drawingml/2006/main" xmlns:r="http://schemas.openxmlformats.org/officeDocument/2006/relationships" xmlns:p188="http://schemas.microsoft.com/office/powerpoint/2018/8/main">
  <p188:cm id="{5D3DF5E3-F199-406D-81EA-5663D399FE6A}" authorId="{108451F1-5049-E5FA-5E96-7EDC9BE9F045}" status="resolved" created="2023-09-18T08:46:39.998" complete="100000">
    <pc:sldMkLst xmlns:pc="http://schemas.microsoft.com/office/powerpoint/2013/main/command">
      <pc:docMk/>
      <pc:sldMk cId="109857222" sldId="256"/>
    </pc:sldMkLst>
    <p188:txBody>
      <a:bodyPr/>
      <a:lstStyle/>
      <a:p>
        <a:r>
          <a:rPr lang="en-US"/>
          <a:t>select batsman,count(ball) as total_balls,sum(batsman_runs) as run_scored,sum(batsman_runs)*100/count(ball) as strike_rate from iplballs where dismissal_kind= 'NA' group by batsman having count(ball)&gt;=500 order by strike_rate desc limit 10;</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6078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28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166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849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0199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429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642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800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31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9/18/2023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8435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73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211024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00" r:id="rId5"/>
    <p:sldLayoutId id="2147483706"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bars&#10;&#10;Description automatically generated">
            <a:extLst>
              <a:ext uri="{FF2B5EF4-FFF2-40B4-BE49-F238E27FC236}">
                <a16:creationId xmlns:a16="http://schemas.microsoft.com/office/drawing/2014/main" id="{D40ED8C9-A968-7CD9-5790-A8C74B42B2B9}"/>
              </a:ext>
            </a:extLst>
          </p:cNvPr>
          <p:cNvPicPr>
            <a:picLocks noChangeAspect="1"/>
          </p:cNvPicPr>
          <p:nvPr/>
        </p:nvPicPr>
        <p:blipFill>
          <a:blip r:embed="rId3"/>
          <a:stretch>
            <a:fillRect/>
          </a:stretch>
        </p:blipFill>
        <p:spPr>
          <a:xfrm>
            <a:off x="707704" y="645106"/>
            <a:ext cx="6780361" cy="5559896"/>
          </a:xfrm>
          <a:prstGeom prst="rect">
            <a:avLst/>
          </a:prstGeom>
        </p:spPr>
      </p:pic>
      <p:sp>
        <p:nvSpPr>
          <p:cNvPr id="45" name="Rectangle 44">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48818" y="80593"/>
            <a:ext cx="3238829" cy="6609199"/>
          </a:xfrm>
        </p:spPr>
        <p:txBody>
          <a:bodyPr>
            <a:normAutofit/>
          </a:bodyPr>
          <a:lstStyle/>
          <a:p>
            <a:r>
              <a:rPr lang="en-US" sz="3300" dirty="0">
                <a:ea typeface="Calibri Light"/>
                <a:cs typeface="Calibri Light"/>
              </a:rPr>
              <a:t>Top 10 </a:t>
            </a:r>
            <a:r>
              <a:rPr lang="en-US" sz="3300">
                <a:ea typeface="Calibri Light"/>
                <a:cs typeface="Calibri Light"/>
              </a:rPr>
              <a:t>(AGGRESSIVE)   </a:t>
            </a:r>
            <a:r>
              <a:rPr lang="en-US" sz="3300" err="1">
                <a:ea typeface="Calibri Light"/>
                <a:cs typeface="Calibri Light"/>
              </a:rPr>
              <a:t>playeRs</a:t>
            </a:r>
            <a:r>
              <a:rPr lang="en-US" sz="3300" dirty="0">
                <a:ea typeface="Calibri Light"/>
                <a:cs typeface="Calibri Light"/>
              </a:rPr>
              <a:t> with Highest Strike Rate </a:t>
            </a:r>
            <a:br>
              <a:rPr lang="en-US" sz="3300" dirty="0">
                <a:ea typeface="Calibri Light"/>
                <a:cs typeface="Calibri Light"/>
              </a:rPr>
            </a:br>
            <a:br>
              <a:rPr lang="en-US" sz="3300" dirty="0">
                <a:ea typeface="Calibri Light"/>
                <a:cs typeface="Calibri Light"/>
              </a:rPr>
            </a:br>
            <a:r>
              <a:rPr lang="en-US" sz="3300" dirty="0">
                <a:ea typeface="Calibri Light"/>
                <a:cs typeface="Calibri Light"/>
              </a:rPr>
              <a:t>QUERY:</a:t>
            </a:r>
            <a:br>
              <a:rPr lang="en-US" sz="1600" dirty="0">
                <a:ea typeface="Calibri Light"/>
                <a:cs typeface="Calibri Light"/>
              </a:rPr>
            </a:br>
            <a:r>
              <a:rPr lang="en-US" sz="1500" dirty="0">
                <a:ea typeface="Calibri Light"/>
                <a:cs typeface="Calibri Light"/>
              </a:rPr>
              <a:t>(</a:t>
            </a:r>
            <a:r>
              <a:rPr lang="en-US" sz="1500">
                <a:ea typeface="+mj-lt"/>
                <a:cs typeface="+mj-lt"/>
              </a:rPr>
              <a:t>select </a:t>
            </a:r>
            <a:r>
              <a:rPr lang="en-US" sz="1500" err="1">
                <a:ea typeface="+mj-lt"/>
                <a:cs typeface="+mj-lt"/>
              </a:rPr>
              <a:t>batsman,count</a:t>
            </a:r>
            <a:r>
              <a:rPr lang="en-US" sz="1500">
                <a:ea typeface="+mj-lt"/>
                <a:cs typeface="+mj-lt"/>
              </a:rPr>
              <a:t>(ball) as </a:t>
            </a:r>
            <a:r>
              <a:rPr lang="en-US" sz="1500" err="1">
                <a:ea typeface="+mj-lt"/>
                <a:cs typeface="+mj-lt"/>
              </a:rPr>
              <a:t>total_balls,sum</a:t>
            </a:r>
            <a:r>
              <a:rPr lang="en-US" sz="1500">
                <a:ea typeface="+mj-lt"/>
                <a:cs typeface="+mj-lt"/>
              </a:rPr>
              <a:t>(</a:t>
            </a:r>
            <a:r>
              <a:rPr lang="en-US" sz="1500" err="1">
                <a:ea typeface="+mj-lt"/>
                <a:cs typeface="+mj-lt"/>
              </a:rPr>
              <a:t>batsman_runs</a:t>
            </a:r>
            <a:r>
              <a:rPr lang="en-US" sz="1500">
                <a:ea typeface="+mj-lt"/>
                <a:cs typeface="+mj-lt"/>
              </a:rPr>
              <a:t>) as </a:t>
            </a:r>
            <a:r>
              <a:rPr lang="en-US" sz="1500" err="1">
                <a:ea typeface="+mj-lt"/>
                <a:cs typeface="+mj-lt"/>
              </a:rPr>
              <a:t>run_scored,sum</a:t>
            </a:r>
            <a:r>
              <a:rPr lang="en-US" sz="1500">
                <a:ea typeface="+mj-lt"/>
                <a:cs typeface="+mj-lt"/>
              </a:rPr>
              <a:t>(</a:t>
            </a:r>
            <a:r>
              <a:rPr lang="en-US" sz="1500" err="1">
                <a:ea typeface="+mj-lt"/>
                <a:cs typeface="+mj-lt"/>
              </a:rPr>
              <a:t>batsman_runs</a:t>
            </a:r>
            <a:r>
              <a:rPr lang="en-US" sz="1500" dirty="0">
                <a:ea typeface="+mj-lt"/>
                <a:cs typeface="+mj-lt"/>
              </a:rPr>
              <a:t>)*100/</a:t>
            </a:r>
            <a:r>
              <a:rPr lang="en-US" sz="1500">
                <a:ea typeface="+mj-lt"/>
                <a:cs typeface="+mj-lt"/>
              </a:rPr>
              <a:t>count(ball) as </a:t>
            </a:r>
            <a:r>
              <a:rPr lang="en-US" sz="1500" err="1">
                <a:ea typeface="+mj-lt"/>
                <a:cs typeface="+mj-lt"/>
              </a:rPr>
              <a:t>strike_rate</a:t>
            </a:r>
            <a:r>
              <a:rPr lang="en-US" sz="1500">
                <a:ea typeface="+mj-lt"/>
                <a:cs typeface="+mj-lt"/>
              </a:rPr>
              <a:t> from </a:t>
            </a:r>
            <a:r>
              <a:rPr lang="en-US" sz="1500" err="1">
                <a:ea typeface="+mj-lt"/>
                <a:cs typeface="+mj-lt"/>
              </a:rPr>
              <a:t>iplballs</a:t>
            </a:r>
            <a:r>
              <a:rPr lang="en-US" sz="1500">
                <a:ea typeface="+mj-lt"/>
                <a:cs typeface="+mj-lt"/>
              </a:rPr>
              <a:t> where </a:t>
            </a:r>
            <a:r>
              <a:rPr lang="en-US" sz="1500" err="1">
                <a:ea typeface="+mj-lt"/>
                <a:cs typeface="+mj-lt"/>
              </a:rPr>
              <a:t>dismissal_kind</a:t>
            </a:r>
            <a:r>
              <a:rPr lang="en-US" sz="1500" dirty="0">
                <a:ea typeface="+mj-lt"/>
                <a:cs typeface="+mj-lt"/>
              </a:rPr>
              <a:t>= 'NA' group by batsman having </a:t>
            </a:r>
            <a:r>
              <a:rPr lang="en-US" sz="1500">
                <a:ea typeface="+mj-lt"/>
                <a:cs typeface="+mj-lt"/>
              </a:rPr>
              <a:t>count(ball)&gt;=500 order by </a:t>
            </a:r>
            <a:r>
              <a:rPr lang="en-US" sz="1500" err="1">
                <a:ea typeface="+mj-lt"/>
                <a:cs typeface="+mj-lt"/>
              </a:rPr>
              <a:t>strike_rate</a:t>
            </a:r>
            <a:r>
              <a:rPr lang="en-US" sz="1500" dirty="0">
                <a:ea typeface="+mj-lt"/>
                <a:cs typeface="+mj-lt"/>
              </a:rPr>
              <a:t> desc limit 10;)</a:t>
            </a:r>
            <a:endParaRPr lang="en-US" sz="1500" dirty="0">
              <a:ea typeface="Calibri Light"/>
              <a:cs typeface="Calibri Light"/>
            </a:endParaRPr>
          </a:p>
        </p:txBody>
      </p:sp>
      <p:sp>
        <p:nvSpPr>
          <p:cNvPr id="3" name="Subtitle 2"/>
          <p:cNvSpPr>
            <a:spLocks noGrp="1"/>
          </p:cNvSpPr>
          <p:nvPr>
            <p:ph type="subTitle" idx="1"/>
          </p:nvPr>
        </p:nvSpPr>
        <p:spPr>
          <a:xfrm>
            <a:off x="8560024" y="4708186"/>
            <a:ext cx="3238829" cy="1496816"/>
          </a:xfrm>
        </p:spPr>
        <p:txBody>
          <a:bodyPr vert="horz" lIns="91440" tIns="45720" rIns="91440" bIns="45720" rtlCol="0">
            <a:normAutofit/>
          </a:bodyPr>
          <a:lstStyle/>
          <a:p>
            <a:pPr>
              <a:spcAft>
                <a:spcPts val="600"/>
              </a:spcAft>
            </a:pPr>
            <a:r>
              <a:rPr lang="en-US">
                <a:solidFill>
                  <a:schemeClr val="tx1">
                    <a:lumMod val="85000"/>
                    <a:lumOff val="15000"/>
                  </a:schemeClr>
                </a:solidFill>
              </a:rPr>
              <a:t>   </a:t>
            </a:r>
          </a:p>
        </p:txBody>
      </p:sp>
      <p:sp>
        <p:nvSpPr>
          <p:cNvPr id="47" name="Rectangle 46">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33" name="Rectangle 32">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3B4CD-E234-6F96-C75F-EF8C895EF330}"/>
              </a:ext>
            </a:extLst>
          </p:cNvPr>
          <p:cNvSpPr>
            <a:spLocks noGrp="1"/>
          </p:cNvSpPr>
          <p:nvPr>
            <p:ph type="title"/>
          </p:nvPr>
        </p:nvSpPr>
        <p:spPr>
          <a:xfrm>
            <a:off x="8571230" y="1372954"/>
            <a:ext cx="3238829" cy="3480794"/>
          </a:xfrm>
        </p:spPr>
        <p:txBody>
          <a:bodyPr vert="horz" lIns="91440" tIns="45720" rIns="91440" bIns="45720" rtlCol="0" anchor="ctr">
            <a:normAutofit/>
          </a:bodyPr>
          <a:lstStyle/>
          <a:p>
            <a:pPr algn="ctr">
              <a:lnSpc>
                <a:spcPct val="83000"/>
              </a:lnSpc>
            </a:pPr>
            <a:r>
              <a:rPr lang="en-US" sz="3500" b="0" cap="all" spc="-100">
                <a:solidFill>
                  <a:schemeClr val="tx1"/>
                </a:solidFill>
                <a:ea typeface="+mj-lt"/>
                <a:cs typeface="+mj-lt"/>
              </a:rPr>
              <a:t>TOP 10 (WICKET TAKER) BOWLERS  WITH BEST STRIKE RATE</a:t>
            </a:r>
            <a:br>
              <a:rPr lang="en-US" sz="3700" b="0" cap="all" spc="-100" dirty="0">
                <a:solidFill>
                  <a:srgbClr val="262626"/>
                </a:solidFill>
                <a:ea typeface="+mj-lt"/>
                <a:cs typeface="+mj-lt"/>
              </a:rPr>
            </a:br>
            <a:endParaRPr lang="en-US" sz="3700" b="0" cap="all" spc="-100">
              <a:solidFill>
                <a:srgbClr val="262626"/>
              </a:solidFill>
              <a:ea typeface="+mj-lt"/>
              <a:cs typeface="+mj-lt"/>
            </a:endParaRPr>
          </a:p>
        </p:txBody>
      </p:sp>
      <p:graphicFrame>
        <p:nvGraphicFramePr>
          <p:cNvPr id="5" name="Content Placeholder 4">
            <a:extLst>
              <a:ext uri="{FF2B5EF4-FFF2-40B4-BE49-F238E27FC236}">
                <a16:creationId xmlns:a16="http://schemas.microsoft.com/office/drawing/2014/main" id="{38BB174F-DE3D-AE91-32BB-1A7CCBB7831A}"/>
              </a:ext>
            </a:extLst>
          </p:cNvPr>
          <p:cNvGraphicFramePr>
            <a:graphicFrameLocks noGrp="1"/>
          </p:cNvGraphicFramePr>
          <p:nvPr>
            <p:ph idx="1"/>
          </p:nvPr>
        </p:nvGraphicFramePr>
        <p:xfrm>
          <a:off x="1579468" y="1685122"/>
          <a:ext cx="5033681" cy="3891030"/>
        </p:xfrm>
        <a:graphic>
          <a:graphicData uri="http://schemas.openxmlformats.org/drawingml/2006/table">
            <a:tbl>
              <a:tblPr firstRow="1" bandRow="1">
                <a:tableStyleId>{5C22544A-7EE6-4342-B048-85BDC9FD1C3A}</a:tableStyleId>
              </a:tblPr>
              <a:tblGrid>
                <a:gridCol w="1153994">
                  <a:extLst>
                    <a:ext uri="{9D8B030D-6E8A-4147-A177-3AD203B41FA5}">
                      <a16:colId xmlns:a16="http://schemas.microsoft.com/office/drawing/2014/main" val="39862442"/>
                    </a:ext>
                  </a:extLst>
                </a:gridCol>
                <a:gridCol w="1260044">
                  <a:extLst>
                    <a:ext uri="{9D8B030D-6E8A-4147-A177-3AD203B41FA5}">
                      <a16:colId xmlns:a16="http://schemas.microsoft.com/office/drawing/2014/main" val="3417862047"/>
                    </a:ext>
                  </a:extLst>
                </a:gridCol>
                <a:gridCol w="1517592">
                  <a:extLst>
                    <a:ext uri="{9D8B030D-6E8A-4147-A177-3AD203B41FA5}">
                      <a16:colId xmlns:a16="http://schemas.microsoft.com/office/drawing/2014/main" val="615921473"/>
                    </a:ext>
                  </a:extLst>
                </a:gridCol>
                <a:gridCol w="1102051">
                  <a:extLst>
                    <a:ext uri="{9D8B030D-6E8A-4147-A177-3AD203B41FA5}">
                      <a16:colId xmlns:a16="http://schemas.microsoft.com/office/drawing/2014/main" val="1241383141"/>
                    </a:ext>
                  </a:extLst>
                </a:gridCol>
              </a:tblGrid>
              <a:tr h="353730">
                <a:tc>
                  <a:txBody>
                    <a:bodyPr/>
                    <a:lstStyle/>
                    <a:p>
                      <a:pPr fontAlgn="b"/>
                      <a:r>
                        <a:rPr lang="en-US" sz="1500">
                          <a:effectLst/>
                          <a:latin typeface="Calibri" panose="020F0502020204030204" pitchFamily="34" charset="0"/>
                        </a:rPr>
                        <a:t>bowler</a:t>
                      </a:r>
                    </a:p>
                  </a:txBody>
                  <a:tcPr marL="12986" marR="12986" marT="12986" marB="62331" anchor="b">
                    <a:lnL>
                      <a:noFill/>
                    </a:lnL>
                    <a:lnR>
                      <a:noFill/>
                    </a:lnR>
                    <a:lnT>
                      <a:noFill/>
                    </a:lnT>
                    <a:lnB>
                      <a:noFill/>
                    </a:lnB>
                  </a:tcPr>
                </a:tc>
                <a:tc>
                  <a:txBody>
                    <a:bodyPr/>
                    <a:lstStyle/>
                    <a:p>
                      <a:pPr fontAlgn="b"/>
                      <a:r>
                        <a:rPr lang="en-US" sz="1500">
                          <a:effectLst/>
                          <a:latin typeface="Calibri" panose="020F0502020204030204" pitchFamily="34" charset="0"/>
                        </a:rPr>
                        <a:t>ball_delivered</a:t>
                      </a:r>
                    </a:p>
                  </a:txBody>
                  <a:tcPr marL="12986" marR="12986" marT="12986" marB="62331" anchor="b">
                    <a:lnL>
                      <a:noFill/>
                    </a:lnL>
                    <a:lnR>
                      <a:noFill/>
                    </a:lnR>
                    <a:lnT>
                      <a:noFill/>
                    </a:lnT>
                    <a:lnB>
                      <a:noFill/>
                    </a:lnB>
                  </a:tcPr>
                </a:tc>
                <a:tc>
                  <a:txBody>
                    <a:bodyPr/>
                    <a:lstStyle/>
                    <a:p>
                      <a:pPr fontAlgn="b"/>
                      <a:r>
                        <a:rPr lang="en-US" sz="1500">
                          <a:effectLst/>
                          <a:latin typeface="Calibri" panose="020F0502020204030204" pitchFamily="34" charset="0"/>
                        </a:rPr>
                        <a:t>bowlingstrikerate</a:t>
                      </a:r>
                    </a:p>
                  </a:txBody>
                  <a:tcPr marL="12986" marR="12986" marT="12986" marB="62331" anchor="b">
                    <a:lnL>
                      <a:noFill/>
                    </a:lnL>
                    <a:lnR>
                      <a:noFill/>
                    </a:lnR>
                    <a:lnT>
                      <a:noFill/>
                    </a:lnT>
                    <a:lnB>
                      <a:noFill/>
                    </a:lnB>
                  </a:tcPr>
                </a:tc>
                <a:tc>
                  <a:txBody>
                    <a:bodyPr/>
                    <a:lstStyle/>
                    <a:p>
                      <a:pPr fontAlgn="b"/>
                      <a:r>
                        <a:rPr lang="en-US" sz="1500">
                          <a:effectLst/>
                          <a:latin typeface="Calibri" panose="020F0502020204030204" pitchFamily="34" charset="0"/>
                        </a:rPr>
                        <a:t>wickettaken</a:t>
                      </a:r>
                    </a:p>
                  </a:txBody>
                  <a:tcPr marL="12986" marR="12986" marT="12986" marB="62331" anchor="b">
                    <a:lnL>
                      <a:noFill/>
                    </a:lnL>
                    <a:lnR>
                      <a:noFill/>
                    </a:lnR>
                    <a:lnT>
                      <a:noFill/>
                    </a:lnT>
                    <a:lnB>
                      <a:noFill/>
                    </a:lnB>
                  </a:tcPr>
                </a:tc>
                <a:extLst>
                  <a:ext uri="{0D108BD9-81ED-4DB2-BD59-A6C34878D82A}">
                    <a16:rowId xmlns:a16="http://schemas.microsoft.com/office/drawing/2014/main" val="94294821"/>
                  </a:ext>
                </a:extLst>
              </a:tr>
              <a:tr h="353730">
                <a:tc>
                  <a:txBody>
                    <a:bodyPr/>
                    <a:lstStyle/>
                    <a:p>
                      <a:pPr fontAlgn="b"/>
                      <a:r>
                        <a:rPr lang="en-US" sz="1500">
                          <a:effectLst/>
                          <a:latin typeface="Calibri" panose="020F0502020204030204" pitchFamily="34" charset="0"/>
                        </a:rPr>
                        <a:t>SK Raina</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930</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0.193548387</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30</a:t>
                      </a:r>
                    </a:p>
                  </a:txBody>
                  <a:tcPr marL="12986" marR="12986" marT="12986" marB="62331" anchor="b">
                    <a:lnL>
                      <a:noFill/>
                    </a:lnL>
                    <a:lnR>
                      <a:noFill/>
                    </a:lnR>
                    <a:lnT>
                      <a:noFill/>
                    </a:lnT>
                    <a:lnB>
                      <a:noFill/>
                    </a:lnB>
                  </a:tcPr>
                </a:tc>
                <a:extLst>
                  <a:ext uri="{0D108BD9-81ED-4DB2-BD59-A6C34878D82A}">
                    <a16:rowId xmlns:a16="http://schemas.microsoft.com/office/drawing/2014/main" val="1886881779"/>
                  </a:ext>
                </a:extLst>
              </a:tr>
              <a:tr h="353730">
                <a:tc>
                  <a:txBody>
                    <a:bodyPr/>
                    <a:lstStyle/>
                    <a:p>
                      <a:pPr fontAlgn="b"/>
                      <a:r>
                        <a:rPr lang="en-US" sz="1500">
                          <a:effectLst/>
                          <a:latin typeface="Calibri" panose="020F0502020204030204" pitchFamily="34" charset="0"/>
                        </a:rPr>
                        <a:t>NA Saini</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587</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0.194207836</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19</a:t>
                      </a:r>
                    </a:p>
                  </a:txBody>
                  <a:tcPr marL="12986" marR="12986" marT="12986" marB="62331" anchor="b">
                    <a:lnL>
                      <a:noFill/>
                    </a:lnL>
                    <a:lnR>
                      <a:noFill/>
                    </a:lnR>
                    <a:lnT>
                      <a:noFill/>
                    </a:lnT>
                    <a:lnB>
                      <a:noFill/>
                    </a:lnB>
                  </a:tcPr>
                </a:tc>
                <a:extLst>
                  <a:ext uri="{0D108BD9-81ED-4DB2-BD59-A6C34878D82A}">
                    <a16:rowId xmlns:a16="http://schemas.microsoft.com/office/drawing/2014/main" val="3256091652"/>
                  </a:ext>
                </a:extLst>
              </a:tr>
              <a:tr h="353730">
                <a:tc>
                  <a:txBody>
                    <a:bodyPr/>
                    <a:lstStyle/>
                    <a:p>
                      <a:pPr fontAlgn="b"/>
                      <a:r>
                        <a:rPr lang="en-US" sz="1500">
                          <a:effectLst/>
                          <a:latin typeface="Calibri" panose="020F0502020204030204" pitchFamily="34" charset="0"/>
                        </a:rPr>
                        <a:t>CH Gayle</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584</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0.195205479</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19</a:t>
                      </a:r>
                    </a:p>
                  </a:txBody>
                  <a:tcPr marL="12986" marR="12986" marT="12986" marB="62331" anchor="b">
                    <a:lnL>
                      <a:noFill/>
                    </a:lnL>
                    <a:lnR>
                      <a:noFill/>
                    </a:lnR>
                    <a:lnT>
                      <a:noFill/>
                    </a:lnT>
                    <a:lnB>
                      <a:noFill/>
                    </a:lnB>
                  </a:tcPr>
                </a:tc>
                <a:extLst>
                  <a:ext uri="{0D108BD9-81ED-4DB2-BD59-A6C34878D82A}">
                    <a16:rowId xmlns:a16="http://schemas.microsoft.com/office/drawing/2014/main" val="2193600010"/>
                  </a:ext>
                </a:extLst>
              </a:tr>
              <a:tr h="353730">
                <a:tc>
                  <a:txBody>
                    <a:bodyPr/>
                    <a:lstStyle/>
                    <a:p>
                      <a:pPr fontAlgn="b"/>
                      <a:r>
                        <a:rPr lang="en-US" sz="1500">
                          <a:effectLst/>
                          <a:latin typeface="Calibri" panose="020F0502020204030204" pitchFamily="34" charset="0"/>
                        </a:rPr>
                        <a:t>B Lee</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916</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0.19650655</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30</a:t>
                      </a:r>
                    </a:p>
                  </a:txBody>
                  <a:tcPr marL="12986" marR="12986" marT="12986" marB="62331" anchor="b">
                    <a:lnL>
                      <a:noFill/>
                    </a:lnL>
                    <a:lnR>
                      <a:noFill/>
                    </a:lnR>
                    <a:lnT>
                      <a:noFill/>
                    </a:lnT>
                    <a:lnB>
                      <a:noFill/>
                    </a:lnB>
                  </a:tcPr>
                </a:tc>
                <a:extLst>
                  <a:ext uri="{0D108BD9-81ED-4DB2-BD59-A6C34878D82A}">
                    <a16:rowId xmlns:a16="http://schemas.microsoft.com/office/drawing/2014/main" val="597360760"/>
                  </a:ext>
                </a:extLst>
              </a:tr>
              <a:tr h="353730">
                <a:tc>
                  <a:txBody>
                    <a:bodyPr/>
                    <a:lstStyle/>
                    <a:p>
                      <a:pPr fontAlgn="b"/>
                      <a:r>
                        <a:rPr lang="en-US" sz="1500">
                          <a:effectLst/>
                          <a:latin typeface="Calibri" panose="020F0502020204030204" pitchFamily="34" charset="0"/>
                        </a:rPr>
                        <a:t>JP Duminy</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701</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0.196861626</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23</a:t>
                      </a:r>
                    </a:p>
                  </a:txBody>
                  <a:tcPr marL="12986" marR="12986" marT="12986" marB="62331" anchor="b">
                    <a:lnL>
                      <a:noFill/>
                    </a:lnL>
                    <a:lnR>
                      <a:noFill/>
                    </a:lnR>
                    <a:lnT>
                      <a:noFill/>
                    </a:lnT>
                    <a:lnB>
                      <a:noFill/>
                    </a:lnB>
                  </a:tcPr>
                </a:tc>
                <a:extLst>
                  <a:ext uri="{0D108BD9-81ED-4DB2-BD59-A6C34878D82A}">
                    <a16:rowId xmlns:a16="http://schemas.microsoft.com/office/drawing/2014/main" val="247458835"/>
                  </a:ext>
                </a:extLst>
              </a:tr>
              <a:tr h="353730">
                <a:tc>
                  <a:txBody>
                    <a:bodyPr/>
                    <a:lstStyle/>
                    <a:p>
                      <a:pPr fontAlgn="b"/>
                      <a:r>
                        <a:rPr lang="en-US" sz="1500">
                          <a:effectLst/>
                          <a:latin typeface="Calibri" panose="020F0502020204030204" pitchFamily="34" charset="0"/>
                        </a:rPr>
                        <a:t>M Kartik</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1182</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0.197969543</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39</a:t>
                      </a:r>
                    </a:p>
                  </a:txBody>
                  <a:tcPr marL="12986" marR="12986" marT="12986" marB="62331" anchor="b">
                    <a:lnL>
                      <a:noFill/>
                    </a:lnL>
                    <a:lnR>
                      <a:noFill/>
                    </a:lnR>
                    <a:lnT>
                      <a:noFill/>
                    </a:lnT>
                    <a:lnB>
                      <a:noFill/>
                    </a:lnB>
                  </a:tcPr>
                </a:tc>
                <a:extLst>
                  <a:ext uri="{0D108BD9-81ED-4DB2-BD59-A6C34878D82A}">
                    <a16:rowId xmlns:a16="http://schemas.microsoft.com/office/drawing/2014/main" val="455536372"/>
                  </a:ext>
                </a:extLst>
              </a:tr>
              <a:tr h="353730">
                <a:tc>
                  <a:txBody>
                    <a:bodyPr/>
                    <a:lstStyle/>
                    <a:p>
                      <a:pPr fontAlgn="b"/>
                      <a:r>
                        <a:rPr lang="en-US" sz="1500">
                          <a:effectLst/>
                          <a:latin typeface="Calibri" panose="020F0502020204030204" pitchFamily="34" charset="0"/>
                        </a:rPr>
                        <a:t>AD Mathews</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807</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0.208178439</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28</a:t>
                      </a:r>
                    </a:p>
                  </a:txBody>
                  <a:tcPr marL="12986" marR="12986" marT="12986" marB="62331" anchor="b">
                    <a:lnL>
                      <a:noFill/>
                    </a:lnL>
                    <a:lnR>
                      <a:noFill/>
                    </a:lnR>
                    <a:lnT>
                      <a:noFill/>
                    </a:lnT>
                    <a:lnB>
                      <a:noFill/>
                    </a:lnB>
                  </a:tcPr>
                </a:tc>
                <a:extLst>
                  <a:ext uri="{0D108BD9-81ED-4DB2-BD59-A6C34878D82A}">
                    <a16:rowId xmlns:a16="http://schemas.microsoft.com/office/drawing/2014/main" val="4059184140"/>
                  </a:ext>
                </a:extLst>
              </a:tr>
              <a:tr h="353730">
                <a:tc>
                  <a:txBody>
                    <a:bodyPr/>
                    <a:lstStyle/>
                    <a:p>
                      <a:pPr fontAlgn="b"/>
                      <a:r>
                        <a:rPr lang="en-US" sz="1500">
                          <a:effectLst/>
                          <a:latin typeface="Calibri" panose="020F0502020204030204" pitchFamily="34" charset="0"/>
                        </a:rPr>
                        <a:t>GJ Maxwell</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558</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0.215053763</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20</a:t>
                      </a:r>
                    </a:p>
                  </a:txBody>
                  <a:tcPr marL="12986" marR="12986" marT="12986" marB="62331" anchor="b">
                    <a:lnL>
                      <a:noFill/>
                    </a:lnL>
                    <a:lnR>
                      <a:noFill/>
                    </a:lnR>
                    <a:lnT>
                      <a:noFill/>
                    </a:lnT>
                    <a:lnB>
                      <a:noFill/>
                    </a:lnB>
                  </a:tcPr>
                </a:tc>
                <a:extLst>
                  <a:ext uri="{0D108BD9-81ED-4DB2-BD59-A6C34878D82A}">
                    <a16:rowId xmlns:a16="http://schemas.microsoft.com/office/drawing/2014/main" val="1925871159"/>
                  </a:ext>
                </a:extLst>
              </a:tr>
              <a:tr h="353730">
                <a:tc>
                  <a:txBody>
                    <a:bodyPr/>
                    <a:lstStyle/>
                    <a:p>
                      <a:pPr fontAlgn="b"/>
                      <a:r>
                        <a:rPr lang="en-US" sz="1500">
                          <a:effectLst/>
                          <a:latin typeface="Calibri" panose="020F0502020204030204" pitchFamily="34" charset="0"/>
                        </a:rPr>
                        <a:t>I Sharma</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2018</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0.217046581</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73</a:t>
                      </a:r>
                    </a:p>
                  </a:txBody>
                  <a:tcPr marL="12986" marR="12986" marT="12986" marB="62331" anchor="b">
                    <a:lnL>
                      <a:noFill/>
                    </a:lnL>
                    <a:lnR>
                      <a:noFill/>
                    </a:lnR>
                    <a:lnT>
                      <a:noFill/>
                    </a:lnT>
                    <a:lnB>
                      <a:noFill/>
                    </a:lnB>
                  </a:tcPr>
                </a:tc>
                <a:extLst>
                  <a:ext uri="{0D108BD9-81ED-4DB2-BD59-A6C34878D82A}">
                    <a16:rowId xmlns:a16="http://schemas.microsoft.com/office/drawing/2014/main" val="2724891529"/>
                  </a:ext>
                </a:extLst>
              </a:tr>
              <a:tr h="353730">
                <a:tc>
                  <a:txBody>
                    <a:bodyPr/>
                    <a:lstStyle/>
                    <a:p>
                      <a:pPr fontAlgn="b"/>
                      <a:r>
                        <a:rPr lang="en-US" sz="1500">
                          <a:effectLst/>
                          <a:latin typeface="Calibri" panose="020F0502020204030204" pitchFamily="34" charset="0"/>
                        </a:rPr>
                        <a:t>TG Southee</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932</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0.21888412</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34</a:t>
                      </a:r>
                    </a:p>
                  </a:txBody>
                  <a:tcPr marL="12986" marR="12986" marT="12986" marB="62331" anchor="b">
                    <a:lnL>
                      <a:noFill/>
                    </a:lnL>
                    <a:lnR>
                      <a:noFill/>
                    </a:lnR>
                    <a:lnT>
                      <a:noFill/>
                    </a:lnT>
                    <a:lnB>
                      <a:noFill/>
                    </a:lnB>
                  </a:tcPr>
                </a:tc>
                <a:extLst>
                  <a:ext uri="{0D108BD9-81ED-4DB2-BD59-A6C34878D82A}">
                    <a16:rowId xmlns:a16="http://schemas.microsoft.com/office/drawing/2014/main" val="3173602220"/>
                  </a:ext>
                </a:extLst>
              </a:tr>
            </a:tbl>
          </a:graphicData>
        </a:graphic>
      </p:graphicFrame>
    </p:spTree>
    <p:extLst>
      <p:ext uri="{BB962C8B-B14F-4D97-AF65-F5344CB8AC3E}">
        <p14:creationId xmlns:p14="http://schemas.microsoft.com/office/powerpoint/2010/main" val="29318396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orange bars with white text&#10;&#10;Description automatically generated">
            <a:extLst>
              <a:ext uri="{FF2B5EF4-FFF2-40B4-BE49-F238E27FC236}">
                <a16:creationId xmlns:a16="http://schemas.microsoft.com/office/drawing/2014/main" id="{5C3AC3C2-618B-92A0-126E-C448BA9961D3}"/>
              </a:ext>
            </a:extLst>
          </p:cNvPr>
          <p:cNvPicPr>
            <a:picLocks noChangeAspect="1"/>
          </p:cNvPicPr>
          <p:nvPr/>
        </p:nvPicPr>
        <p:blipFill>
          <a:blip r:embed="rId2"/>
          <a:stretch>
            <a:fillRect/>
          </a:stretch>
        </p:blipFill>
        <p:spPr>
          <a:xfrm>
            <a:off x="423303" y="83173"/>
            <a:ext cx="5492685" cy="4511846"/>
          </a:xfrm>
          <a:prstGeom prst="rect">
            <a:avLst/>
          </a:prstGeom>
        </p:spPr>
      </p:pic>
      <p:pic>
        <p:nvPicPr>
          <p:cNvPr id="4" name="Content Placeholder 3" descr="A graph of blue and orange bars&#10;&#10;Description automatically generated">
            <a:extLst>
              <a:ext uri="{FF2B5EF4-FFF2-40B4-BE49-F238E27FC236}">
                <a16:creationId xmlns:a16="http://schemas.microsoft.com/office/drawing/2014/main" id="{63CD71CE-DB83-FDB1-5DA1-0DAAFD91013F}"/>
              </a:ext>
            </a:extLst>
          </p:cNvPr>
          <p:cNvPicPr>
            <a:picLocks noGrp="1" noChangeAspect="1"/>
          </p:cNvPicPr>
          <p:nvPr>
            <p:ph idx="1"/>
          </p:nvPr>
        </p:nvPicPr>
        <p:blipFill>
          <a:blip r:embed="rId3"/>
          <a:stretch>
            <a:fillRect/>
          </a:stretch>
        </p:blipFill>
        <p:spPr>
          <a:xfrm>
            <a:off x="6287959" y="162223"/>
            <a:ext cx="5289496" cy="4353747"/>
          </a:xfrm>
          <a:prstGeom prst="rect">
            <a:avLst/>
          </a:prstGeom>
        </p:spPr>
      </p:pic>
      <p:sp>
        <p:nvSpPr>
          <p:cNvPr id="25" name="Rectangle 24">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9" name="Rectangle 2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273F200-8B5C-386C-F51F-684AF06E4C5C}"/>
              </a:ext>
            </a:extLst>
          </p:cNvPr>
          <p:cNvSpPr>
            <a:spLocks noGrp="1"/>
          </p:cNvSpPr>
          <p:nvPr>
            <p:ph type="title"/>
          </p:nvPr>
        </p:nvSpPr>
        <p:spPr>
          <a:xfrm>
            <a:off x="372723" y="5449869"/>
            <a:ext cx="11439414" cy="404381"/>
          </a:xfrm>
        </p:spPr>
        <p:txBody>
          <a:bodyPr vert="horz" lIns="91440" tIns="45720" rIns="91440" bIns="45720" rtlCol="0" anchor="ctr">
            <a:normAutofit fontScale="90000"/>
          </a:bodyPr>
          <a:lstStyle/>
          <a:p>
            <a:pPr algn="ctr"/>
            <a:r>
              <a:rPr lang="en-US" sz="4400" b="0" cap="all" spc="-100">
                <a:solidFill>
                  <a:schemeClr val="tx1"/>
                </a:solidFill>
              </a:rPr>
              <a:t>TOP 10 ALLROUNDERS WITH BEST STRIKE RATES</a:t>
            </a:r>
            <a:br>
              <a:rPr lang="en-US" sz="4400" b="0" cap="all" spc="-100" dirty="0">
                <a:solidFill>
                  <a:schemeClr val="tx1"/>
                </a:solidFill>
              </a:rPr>
            </a:br>
            <a:r>
              <a:rPr lang="en-US" sz="4400" b="0" cap="all" spc="-100">
                <a:solidFill>
                  <a:schemeClr val="tx1"/>
                </a:solidFill>
              </a:rPr>
              <a:t>QUERY:</a:t>
            </a:r>
          </a:p>
          <a:p>
            <a:pPr algn="ctr">
              <a:lnSpc>
                <a:spcPct val="83000"/>
              </a:lnSpc>
            </a:pPr>
            <a:r>
              <a:rPr lang="en-US" sz="1500" b="0" cap="all" spc="-100">
                <a:ea typeface="+mj-lt"/>
                <a:cs typeface="+mj-lt"/>
              </a:rPr>
              <a:t>(select a.player,a.strike_rate,b.bowlingstrikerate,a.total_balls,b.ball_delivered from batsman as a join bowlers as b on a.player=b.player where a.total_balls&gt;=500 and b.ball_delivered&gt;=300 order by (a.strike_rate+b.bowlingstrikerate) asc limit 10;)</a:t>
            </a:r>
            <a:endParaRPr lang="en-US" sz="1500"/>
          </a:p>
        </p:txBody>
      </p:sp>
      <p:cxnSp>
        <p:nvCxnSpPr>
          <p:cNvPr id="31" name="Straight Connector 30">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413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33" name="Rectangle 32">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0321D-75C4-FC5B-ACA7-F60389DBACF3}"/>
              </a:ext>
            </a:extLst>
          </p:cNvPr>
          <p:cNvSpPr>
            <a:spLocks noGrp="1"/>
          </p:cNvSpPr>
          <p:nvPr>
            <p:ph type="title"/>
          </p:nvPr>
        </p:nvSpPr>
        <p:spPr>
          <a:xfrm>
            <a:off x="8571230" y="1406572"/>
            <a:ext cx="3238829" cy="3480794"/>
          </a:xfrm>
        </p:spPr>
        <p:txBody>
          <a:bodyPr vert="horz" lIns="91440" tIns="45720" rIns="91440" bIns="45720" rtlCol="0" anchor="ctr">
            <a:normAutofit/>
          </a:bodyPr>
          <a:lstStyle/>
          <a:p>
            <a:pPr algn="ctr">
              <a:lnSpc>
                <a:spcPct val="83000"/>
              </a:lnSpc>
            </a:pPr>
            <a:r>
              <a:rPr lang="en-US" sz="3500" b="0" cap="all" spc="-100">
                <a:solidFill>
                  <a:schemeClr val="tx1"/>
                </a:solidFill>
                <a:ea typeface="+mj-lt"/>
                <a:cs typeface="+mj-lt"/>
              </a:rPr>
              <a:t>TOP 10 ALLROUNDERS WITH BEST STRIKE RATES</a:t>
            </a:r>
            <a:endParaRPr lang="en-US" sz="3500">
              <a:solidFill>
                <a:schemeClr val="tx1"/>
              </a:solidFill>
            </a:endParaRPr>
          </a:p>
        </p:txBody>
      </p:sp>
      <p:graphicFrame>
        <p:nvGraphicFramePr>
          <p:cNvPr id="5" name="Content Placeholder 4">
            <a:extLst>
              <a:ext uri="{FF2B5EF4-FFF2-40B4-BE49-F238E27FC236}">
                <a16:creationId xmlns:a16="http://schemas.microsoft.com/office/drawing/2014/main" id="{BDDA1543-FB87-B4A3-48E5-B51F05E92927}"/>
              </a:ext>
            </a:extLst>
          </p:cNvPr>
          <p:cNvGraphicFramePr>
            <a:graphicFrameLocks noGrp="1"/>
          </p:cNvGraphicFramePr>
          <p:nvPr>
            <p:ph idx="1"/>
          </p:nvPr>
        </p:nvGraphicFramePr>
        <p:xfrm>
          <a:off x="1349469" y="1685122"/>
          <a:ext cx="5493679" cy="3891035"/>
        </p:xfrm>
        <a:graphic>
          <a:graphicData uri="http://schemas.openxmlformats.org/drawingml/2006/table">
            <a:tbl>
              <a:tblPr firstRow="1" bandRow="1">
                <a:tableStyleId>{5C22544A-7EE6-4342-B048-85BDC9FD1C3A}</a:tableStyleId>
              </a:tblPr>
              <a:tblGrid>
                <a:gridCol w="928736">
                  <a:extLst>
                    <a:ext uri="{9D8B030D-6E8A-4147-A177-3AD203B41FA5}">
                      <a16:colId xmlns:a16="http://schemas.microsoft.com/office/drawing/2014/main" val="2985877"/>
                    </a:ext>
                  </a:extLst>
                </a:gridCol>
                <a:gridCol w="973473">
                  <a:extLst>
                    <a:ext uri="{9D8B030D-6E8A-4147-A177-3AD203B41FA5}">
                      <a16:colId xmlns:a16="http://schemas.microsoft.com/office/drawing/2014/main" val="1406895767"/>
                    </a:ext>
                  </a:extLst>
                </a:gridCol>
                <a:gridCol w="1429788">
                  <a:extLst>
                    <a:ext uri="{9D8B030D-6E8A-4147-A177-3AD203B41FA5}">
                      <a16:colId xmlns:a16="http://schemas.microsoft.com/office/drawing/2014/main" val="1174368306"/>
                    </a:ext>
                  </a:extLst>
                </a:gridCol>
                <a:gridCol w="946631">
                  <a:extLst>
                    <a:ext uri="{9D8B030D-6E8A-4147-A177-3AD203B41FA5}">
                      <a16:colId xmlns:a16="http://schemas.microsoft.com/office/drawing/2014/main" val="3619955384"/>
                    </a:ext>
                  </a:extLst>
                </a:gridCol>
                <a:gridCol w="1215051">
                  <a:extLst>
                    <a:ext uri="{9D8B030D-6E8A-4147-A177-3AD203B41FA5}">
                      <a16:colId xmlns:a16="http://schemas.microsoft.com/office/drawing/2014/main" val="2326769964"/>
                    </a:ext>
                  </a:extLst>
                </a:gridCol>
              </a:tblGrid>
              <a:tr h="283453">
                <a:tc>
                  <a:txBody>
                    <a:bodyPr/>
                    <a:lstStyle/>
                    <a:p>
                      <a:r>
                        <a:rPr lang="en-US" sz="1300">
                          <a:effectLst/>
                        </a:rPr>
                        <a:t>player</a:t>
                      </a:r>
                    </a:p>
                  </a:txBody>
                  <a:tcPr marL="64421" marR="64421" marT="32210" marB="32210" anchor="ctr">
                    <a:lnL>
                      <a:noFill/>
                    </a:lnL>
                    <a:lnR>
                      <a:noFill/>
                    </a:lnR>
                    <a:lnT>
                      <a:noFill/>
                    </a:lnT>
                    <a:lnB>
                      <a:noFill/>
                    </a:lnB>
                  </a:tcPr>
                </a:tc>
                <a:tc>
                  <a:txBody>
                    <a:bodyPr/>
                    <a:lstStyle/>
                    <a:p>
                      <a:r>
                        <a:rPr lang="en-US" sz="1300">
                          <a:effectLst/>
                        </a:rPr>
                        <a:t>strike_rate</a:t>
                      </a:r>
                    </a:p>
                  </a:txBody>
                  <a:tcPr marL="64421" marR="64421" marT="32210" marB="32210" anchor="ctr">
                    <a:lnL>
                      <a:noFill/>
                    </a:lnL>
                    <a:lnR>
                      <a:noFill/>
                    </a:lnR>
                    <a:lnT>
                      <a:noFill/>
                    </a:lnT>
                    <a:lnB>
                      <a:noFill/>
                    </a:lnB>
                  </a:tcPr>
                </a:tc>
                <a:tc>
                  <a:txBody>
                    <a:bodyPr/>
                    <a:lstStyle/>
                    <a:p>
                      <a:r>
                        <a:rPr lang="en-US" sz="1300">
                          <a:effectLst/>
                        </a:rPr>
                        <a:t>bowlingstrikerate</a:t>
                      </a:r>
                    </a:p>
                  </a:txBody>
                  <a:tcPr marL="64421" marR="64421" marT="32210" marB="32210" anchor="ctr">
                    <a:lnL>
                      <a:noFill/>
                    </a:lnL>
                    <a:lnR>
                      <a:noFill/>
                    </a:lnR>
                    <a:lnT>
                      <a:noFill/>
                    </a:lnT>
                    <a:lnB>
                      <a:noFill/>
                    </a:lnB>
                  </a:tcPr>
                </a:tc>
                <a:tc>
                  <a:txBody>
                    <a:bodyPr/>
                    <a:lstStyle/>
                    <a:p>
                      <a:r>
                        <a:rPr lang="en-US" sz="1300">
                          <a:effectLst/>
                        </a:rPr>
                        <a:t>total_balls</a:t>
                      </a:r>
                    </a:p>
                  </a:txBody>
                  <a:tcPr marL="64421" marR="64421" marT="32210" marB="32210" anchor="ctr">
                    <a:lnL>
                      <a:noFill/>
                    </a:lnL>
                    <a:lnR>
                      <a:noFill/>
                    </a:lnR>
                    <a:lnT>
                      <a:noFill/>
                    </a:lnT>
                    <a:lnB>
                      <a:noFill/>
                    </a:lnB>
                  </a:tcPr>
                </a:tc>
                <a:tc>
                  <a:txBody>
                    <a:bodyPr/>
                    <a:lstStyle/>
                    <a:p>
                      <a:r>
                        <a:rPr lang="en-US" sz="1300">
                          <a:effectLst/>
                        </a:rPr>
                        <a:t>ball_delivered</a:t>
                      </a:r>
                    </a:p>
                  </a:txBody>
                  <a:tcPr marL="64421" marR="64421" marT="32210" marB="32210" anchor="ctr">
                    <a:lnL>
                      <a:noFill/>
                    </a:lnL>
                    <a:lnR>
                      <a:noFill/>
                    </a:lnR>
                    <a:lnT>
                      <a:noFill/>
                    </a:lnT>
                    <a:lnB>
                      <a:noFill/>
                    </a:lnB>
                  </a:tcPr>
                </a:tc>
                <a:extLst>
                  <a:ext uri="{0D108BD9-81ED-4DB2-BD59-A6C34878D82A}">
                    <a16:rowId xmlns:a16="http://schemas.microsoft.com/office/drawing/2014/main" val="2212403253"/>
                  </a:ext>
                </a:extLst>
              </a:tr>
              <a:tr h="283453">
                <a:tc>
                  <a:txBody>
                    <a:bodyPr/>
                    <a:lstStyle/>
                    <a:p>
                      <a:r>
                        <a:rPr lang="en-US" sz="1300">
                          <a:effectLst/>
                        </a:rPr>
                        <a:t>JH Kallis</a:t>
                      </a:r>
                    </a:p>
                  </a:txBody>
                  <a:tcPr marL="64421" marR="64421" marT="32210" marB="32210" anchor="ctr">
                    <a:lnL>
                      <a:noFill/>
                    </a:lnL>
                    <a:lnR>
                      <a:noFill/>
                    </a:lnR>
                    <a:lnT>
                      <a:noFill/>
                    </a:lnT>
                    <a:lnB>
                      <a:noFill/>
                    </a:lnB>
                  </a:tcPr>
                </a:tc>
                <a:tc>
                  <a:txBody>
                    <a:bodyPr/>
                    <a:lstStyle/>
                    <a:p>
                      <a:pPr algn="r"/>
                      <a:r>
                        <a:rPr lang="en-US" sz="1300"/>
                        <a:t>110</a:t>
                      </a:r>
                    </a:p>
                  </a:txBody>
                  <a:tcPr marL="64421" marR="64421" marT="32210" marB="32210" anchor="ctr">
                    <a:lnL>
                      <a:noFill/>
                    </a:lnL>
                    <a:lnR>
                      <a:noFill/>
                    </a:lnR>
                    <a:lnT>
                      <a:noFill/>
                    </a:lnT>
                    <a:lnB>
                      <a:noFill/>
                    </a:lnB>
                  </a:tcPr>
                </a:tc>
                <a:tc>
                  <a:txBody>
                    <a:bodyPr/>
                    <a:lstStyle/>
                    <a:p>
                      <a:pPr algn="r"/>
                      <a:r>
                        <a:rPr lang="en-US" sz="1300"/>
                        <a:t>0.24680378</a:t>
                      </a:r>
                    </a:p>
                  </a:txBody>
                  <a:tcPr marL="64421" marR="64421" marT="32210" marB="32210" anchor="ctr">
                    <a:lnL>
                      <a:noFill/>
                    </a:lnL>
                    <a:lnR>
                      <a:noFill/>
                    </a:lnR>
                    <a:lnT>
                      <a:noFill/>
                    </a:lnT>
                    <a:lnB>
                      <a:noFill/>
                    </a:lnB>
                  </a:tcPr>
                </a:tc>
                <a:tc>
                  <a:txBody>
                    <a:bodyPr/>
                    <a:lstStyle/>
                    <a:p>
                      <a:pPr algn="r"/>
                      <a:r>
                        <a:rPr lang="en-US" sz="1300"/>
                        <a:t>2202</a:t>
                      </a:r>
                    </a:p>
                  </a:txBody>
                  <a:tcPr marL="64421" marR="64421" marT="32210" marB="32210" anchor="ctr">
                    <a:lnL>
                      <a:noFill/>
                    </a:lnL>
                    <a:lnR>
                      <a:noFill/>
                    </a:lnR>
                    <a:lnT>
                      <a:noFill/>
                    </a:lnT>
                    <a:lnB>
                      <a:noFill/>
                    </a:lnB>
                  </a:tcPr>
                </a:tc>
                <a:tc>
                  <a:txBody>
                    <a:bodyPr/>
                    <a:lstStyle/>
                    <a:p>
                      <a:pPr algn="r"/>
                      <a:r>
                        <a:rPr lang="en-US" sz="1300"/>
                        <a:t>1799</a:t>
                      </a:r>
                    </a:p>
                  </a:txBody>
                  <a:tcPr marL="64421" marR="64421" marT="32210" marB="32210" anchor="ctr">
                    <a:lnL>
                      <a:noFill/>
                    </a:lnL>
                    <a:lnR>
                      <a:noFill/>
                    </a:lnR>
                    <a:lnT>
                      <a:noFill/>
                    </a:lnT>
                    <a:lnB>
                      <a:noFill/>
                    </a:lnB>
                  </a:tcPr>
                </a:tc>
                <a:extLst>
                  <a:ext uri="{0D108BD9-81ED-4DB2-BD59-A6C34878D82A}">
                    <a16:rowId xmlns:a16="http://schemas.microsoft.com/office/drawing/2014/main" val="906876620"/>
                  </a:ext>
                </a:extLst>
              </a:tr>
              <a:tr h="283453">
                <a:tc>
                  <a:txBody>
                    <a:bodyPr/>
                    <a:lstStyle/>
                    <a:p>
                      <a:r>
                        <a:rPr lang="en-US" sz="1300">
                          <a:effectLst/>
                        </a:rPr>
                        <a:t>IK Pathan</a:t>
                      </a:r>
                    </a:p>
                  </a:txBody>
                  <a:tcPr marL="64421" marR="64421" marT="32210" marB="32210" anchor="ctr">
                    <a:lnL>
                      <a:noFill/>
                    </a:lnL>
                    <a:lnR>
                      <a:noFill/>
                    </a:lnR>
                    <a:lnT>
                      <a:noFill/>
                    </a:lnT>
                    <a:lnB>
                      <a:noFill/>
                    </a:lnB>
                  </a:tcPr>
                </a:tc>
                <a:tc>
                  <a:txBody>
                    <a:bodyPr/>
                    <a:lstStyle/>
                    <a:p>
                      <a:pPr algn="r"/>
                      <a:r>
                        <a:rPr lang="en-US" sz="1300"/>
                        <a:t>122</a:t>
                      </a:r>
                    </a:p>
                  </a:txBody>
                  <a:tcPr marL="64421" marR="64421" marT="32210" marB="32210" anchor="ctr">
                    <a:lnL>
                      <a:noFill/>
                    </a:lnL>
                    <a:lnR>
                      <a:noFill/>
                    </a:lnR>
                    <a:lnT>
                      <a:noFill/>
                    </a:lnT>
                    <a:lnB>
                      <a:noFill/>
                    </a:lnB>
                  </a:tcPr>
                </a:tc>
                <a:tc>
                  <a:txBody>
                    <a:bodyPr/>
                    <a:lstStyle/>
                    <a:p>
                      <a:pPr algn="r"/>
                      <a:r>
                        <a:rPr lang="en-US" sz="1300"/>
                        <a:t>0.281116895</a:t>
                      </a:r>
                    </a:p>
                  </a:txBody>
                  <a:tcPr marL="64421" marR="64421" marT="32210" marB="32210" anchor="ctr">
                    <a:lnL>
                      <a:noFill/>
                    </a:lnL>
                    <a:lnR>
                      <a:noFill/>
                    </a:lnR>
                    <a:lnT>
                      <a:noFill/>
                    </a:lnT>
                    <a:lnB>
                      <a:noFill/>
                    </a:lnB>
                  </a:tcPr>
                </a:tc>
                <a:tc>
                  <a:txBody>
                    <a:bodyPr/>
                    <a:lstStyle/>
                    <a:p>
                      <a:pPr algn="r"/>
                      <a:r>
                        <a:rPr lang="en-US" sz="1300"/>
                        <a:t>928</a:t>
                      </a:r>
                    </a:p>
                  </a:txBody>
                  <a:tcPr marL="64421" marR="64421" marT="32210" marB="32210" anchor="ctr">
                    <a:lnL>
                      <a:noFill/>
                    </a:lnL>
                    <a:lnR>
                      <a:noFill/>
                    </a:lnR>
                    <a:lnT>
                      <a:noFill/>
                    </a:lnT>
                    <a:lnB>
                      <a:noFill/>
                    </a:lnB>
                  </a:tcPr>
                </a:tc>
                <a:tc>
                  <a:txBody>
                    <a:bodyPr/>
                    <a:lstStyle/>
                    <a:p>
                      <a:pPr algn="r"/>
                      <a:r>
                        <a:rPr lang="en-US" sz="1300"/>
                        <a:t>2113</a:t>
                      </a:r>
                    </a:p>
                  </a:txBody>
                  <a:tcPr marL="64421" marR="64421" marT="32210" marB="32210" anchor="ctr">
                    <a:lnL>
                      <a:noFill/>
                    </a:lnL>
                    <a:lnR>
                      <a:noFill/>
                    </a:lnR>
                    <a:lnT>
                      <a:noFill/>
                    </a:lnT>
                    <a:lnB>
                      <a:noFill/>
                    </a:lnB>
                  </a:tcPr>
                </a:tc>
                <a:extLst>
                  <a:ext uri="{0D108BD9-81ED-4DB2-BD59-A6C34878D82A}">
                    <a16:rowId xmlns:a16="http://schemas.microsoft.com/office/drawing/2014/main" val="3267403439"/>
                  </a:ext>
                </a:extLst>
              </a:tr>
              <a:tr h="283453">
                <a:tc>
                  <a:txBody>
                    <a:bodyPr/>
                    <a:lstStyle/>
                    <a:p>
                      <a:r>
                        <a:rPr lang="en-US" sz="1300">
                          <a:effectLst/>
                        </a:rPr>
                        <a:t>JP Duminy</a:t>
                      </a:r>
                    </a:p>
                  </a:txBody>
                  <a:tcPr marL="64421" marR="64421" marT="32210" marB="32210" anchor="ctr">
                    <a:lnL>
                      <a:noFill/>
                    </a:lnL>
                    <a:lnR>
                      <a:noFill/>
                    </a:lnR>
                    <a:lnT>
                      <a:noFill/>
                    </a:lnT>
                    <a:lnB>
                      <a:noFill/>
                    </a:lnB>
                  </a:tcPr>
                </a:tc>
                <a:tc>
                  <a:txBody>
                    <a:bodyPr/>
                    <a:lstStyle/>
                    <a:p>
                      <a:pPr algn="r"/>
                      <a:r>
                        <a:rPr lang="en-US" sz="1300"/>
                        <a:t>124</a:t>
                      </a:r>
                    </a:p>
                  </a:txBody>
                  <a:tcPr marL="64421" marR="64421" marT="32210" marB="32210" anchor="ctr">
                    <a:lnL>
                      <a:noFill/>
                    </a:lnL>
                    <a:lnR>
                      <a:noFill/>
                    </a:lnR>
                    <a:lnT>
                      <a:noFill/>
                    </a:lnT>
                    <a:lnB>
                      <a:noFill/>
                    </a:lnB>
                  </a:tcPr>
                </a:tc>
                <a:tc>
                  <a:txBody>
                    <a:bodyPr/>
                    <a:lstStyle/>
                    <a:p>
                      <a:pPr algn="r"/>
                      <a:r>
                        <a:rPr lang="en-US" sz="1300"/>
                        <a:t>0.196861626</a:t>
                      </a:r>
                    </a:p>
                  </a:txBody>
                  <a:tcPr marL="64421" marR="64421" marT="32210" marB="32210" anchor="ctr">
                    <a:lnL>
                      <a:noFill/>
                    </a:lnL>
                    <a:lnR>
                      <a:noFill/>
                    </a:lnR>
                    <a:lnT>
                      <a:noFill/>
                    </a:lnT>
                    <a:lnB>
                      <a:noFill/>
                    </a:lnB>
                  </a:tcPr>
                </a:tc>
                <a:tc>
                  <a:txBody>
                    <a:bodyPr/>
                    <a:lstStyle/>
                    <a:p>
                      <a:pPr algn="r"/>
                      <a:r>
                        <a:rPr lang="en-US" sz="1300"/>
                        <a:t>1631</a:t>
                      </a:r>
                    </a:p>
                  </a:txBody>
                  <a:tcPr marL="64421" marR="64421" marT="32210" marB="32210" anchor="ctr">
                    <a:lnL>
                      <a:noFill/>
                    </a:lnL>
                    <a:lnR>
                      <a:noFill/>
                    </a:lnR>
                    <a:lnT>
                      <a:noFill/>
                    </a:lnT>
                    <a:lnB>
                      <a:noFill/>
                    </a:lnB>
                  </a:tcPr>
                </a:tc>
                <a:tc>
                  <a:txBody>
                    <a:bodyPr/>
                    <a:lstStyle/>
                    <a:p>
                      <a:pPr algn="r"/>
                      <a:r>
                        <a:rPr lang="en-US" sz="1300"/>
                        <a:t>701</a:t>
                      </a:r>
                    </a:p>
                  </a:txBody>
                  <a:tcPr marL="64421" marR="64421" marT="32210" marB="32210" anchor="ctr">
                    <a:lnL>
                      <a:noFill/>
                    </a:lnL>
                    <a:lnR>
                      <a:noFill/>
                    </a:lnR>
                    <a:lnT>
                      <a:noFill/>
                    </a:lnT>
                    <a:lnB>
                      <a:noFill/>
                    </a:lnB>
                  </a:tcPr>
                </a:tc>
                <a:extLst>
                  <a:ext uri="{0D108BD9-81ED-4DB2-BD59-A6C34878D82A}">
                    <a16:rowId xmlns:a16="http://schemas.microsoft.com/office/drawing/2014/main" val="3022296299"/>
                  </a:ext>
                </a:extLst>
              </a:tr>
              <a:tr h="283453">
                <a:tc>
                  <a:txBody>
                    <a:bodyPr/>
                    <a:lstStyle/>
                    <a:p>
                      <a:r>
                        <a:rPr lang="en-US" sz="1300">
                          <a:effectLst/>
                        </a:rPr>
                        <a:t>DJ Hussey</a:t>
                      </a:r>
                    </a:p>
                  </a:txBody>
                  <a:tcPr marL="64421" marR="64421" marT="32210" marB="32210" anchor="ctr">
                    <a:lnL>
                      <a:noFill/>
                    </a:lnL>
                    <a:lnR>
                      <a:noFill/>
                    </a:lnR>
                    <a:lnT>
                      <a:noFill/>
                    </a:lnT>
                    <a:lnB>
                      <a:noFill/>
                    </a:lnB>
                  </a:tcPr>
                </a:tc>
                <a:tc>
                  <a:txBody>
                    <a:bodyPr/>
                    <a:lstStyle/>
                    <a:p>
                      <a:pPr algn="r"/>
                      <a:r>
                        <a:rPr lang="en-US" sz="1300"/>
                        <a:t>125</a:t>
                      </a:r>
                    </a:p>
                  </a:txBody>
                  <a:tcPr marL="64421" marR="64421" marT="32210" marB="32210" anchor="ctr">
                    <a:lnL>
                      <a:noFill/>
                    </a:lnL>
                    <a:lnR>
                      <a:noFill/>
                    </a:lnR>
                    <a:lnT>
                      <a:noFill/>
                    </a:lnT>
                    <a:lnB>
                      <a:noFill/>
                    </a:lnB>
                  </a:tcPr>
                </a:tc>
                <a:tc>
                  <a:txBody>
                    <a:bodyPr/>
                    <a:lstStyle/>
                    <a:p>
                      <a:pPr algn="r"/>
                      <a:r>
                        <a:rPr lang="en-US" sz="1300"/>
                        <a:t>0.185758514</a:t>
                      </a:r>
                    </a:p>
                  </a:txBody>
                  <a:tcPr marL="64421" marR="64421" marT="32210" marB="32210" anchor="ctr">
                    <a:lnL>
                      <a:noFill/>
                    </a:lnL>
                    <a:lnR>
                      <a:noFill/>
                    </a:lnR>
                    <a:lnT>
                      <a:noFill/>
                    </a:lnT>
                    <a:lnB>
                      <a:noFill/>
                    </a:lnB>
                  </a:tcPr>
                </a:tc>
                <a:tc>
                  <a:txBody>
                    <a:bodyPr/>
                    <a:lstStyle/>
                    <a:p>
                      <a:pPr algn="r"/>
                      <a:r>
                        <a:rPr lang="en-US" sz="1300"/>
                        <a:t>1052</a:t>
                      </a:r>
                    </a:p>
                  </a:txBody>
                  <a:tcPr marL="64421" marR="64421" marT="32210" marB="32210" anchor="ctr">
                    <a:lnL>
                      <a:noFill/>
                    </a:lnL>
                    <a:lnR>
                      <a:noFill/>
                    </a:lnR>
                    <a:lnT>
                      <a:noFill/>
                    </a:lnT>
                    <a:lnB>
                      <a:noFill/>
                    </a:lnB>
                  </a:tcPr>
                </a:tc>
                <a:tc>
                  <a:txBody>
                    <a:bodyPr/>
                    <a:lstStyle/>
                    <a:p>
                      <a:pPr algn="r"/>
                      <a:r>
                        <a:rPr lang="en-US" sz="1300"/>
                        <a:t>323</a:t>
                      </a:r>
                    </a:p>
                  </a:txBody>
                  <a:tcPr marL="64421" marR="64421" marT="32210" marB="32210" anchor="ctr">
                    <a:lnL>
                      <a:noFill/>
                    </a:lnL>
                    <a:lnR>
                      <a:noFill/>
                    </a:lnR>
                    <a:lnT>
                      <a:noFill/>
                    </a:lnT>
                    <a:lnB>
                      <a:noFill/>
                    </a:lnB>
                  </a:tcPr>
                </a:tc>
                <a:extLst>
                  <a:ext uri="{0D108BD9-81ED-4DB2-BD59-A6C34878D82A}">
                    <a16:rowId xmlns:a16="http://schemas.microsoft.com/office/drawing/2014/main" val="694715026"/>
                  </a:ext>
                </a:extLst>
              </a:tr>
              <a:tr h="476716">
                <a:tc>
                  <a:txBody>
                    <a:bodyPr/>
                    <a:lstStyle/>
                    <a:p>
                      <a:r>
                        <a:rPr lang="en-US" sz="1300">
                          <a:effectLst/>
                        </a:rPr>
                        <a:t>AD Mathews</a:t>
                      </a:r>
                    </a:p>
                  </a:txBody>
                  <a:tcPr marL="64421" marR="64421" marT="32210" marB="32210" anchor="ctr">
                    <a:lnL>
                      <a:noFill/>
                    </a:lnL>
                    <a:lnR>
                      <a:noFill/>
                    </a:lnR>
                    <a:lnT>
                      <a:noFill/>
                    </a:lnT>
                    <a:lnB>
                      <a:noFill/>
                    </a:lnB>
                  </a:tcPr>
                </a:tc>
                <a:tc>
                  <a:txBody>
                    <a:bodyPr/>
                    <a:lstStyle/>
                    <a:p>
                      <a:pPr algn="r"/>
                      <a:r>
                        <a:rPr lang="en-US" sz="1300"/>
                        <a:t>127</a:t>
                      </a:r>
                    </a:p>
                  </a:txBody>
                  <a:tcPr marL="64421" marR="64421" marT="32210" marB="32210" anchor="ctr">
                    <a:lnL>
                      <a:noFill/>
                    </a:lnL>
                    <a:lnR>
                      <a:noFill/>
                    </a:lnR>
                    <a:lnT>
                      <a:noFill/>
                    </a:lnT>
                    <a:lnB>
                      <a:noFill/>
                    </a:lnB>
                  </a:tcPr>
                </a:tc>
                <a:tc>
                  <a:txBody>
                    <a:bodyPr/>
                    <a:lstStyle/>
                    <a:p>
                      <a:pPr algn="r"/>
                      <a:r>
                        <a:rPr lang="en-US" sz="1300"/>
                        <a:t>0.208178439</a:t>
                      </a:r>
                    </a:p>
                  </a:txBody>
                  <a:tcPr marL="64421" marR="64421" marT="32210" marB="32210" anchor="ctr">
                    <a:lnL>
                      <a:noFill/>
                    </a:lnL>
                    <a:lnR>
                      <a:noFill/>
                    </a:lnR>
                    <a:lnT>
                      <a:noFill/>
                    </a:lnT>
                    <a:lnB>
                      <a:noFill/>
                    </a:lnB>
                  </a:tcPr>
                </a:tc>
                <a:tc>
                  <a:txBody>
                    <a:bodyPr/>
                    <a:lstStyle/>
                    <a:p>
                      <a:pPr algn="r"/>
                      <a:r>
                        <a:rPr lang="en-US" sz="1300"/>
                        <a:t>568</a:t>
                      </a:r>
                    </a:p>
                  </a:txBody>
                  <a:tcPr marL="64421" marR="64421" marT="32210" marB="32210" anchor="ctr">
                    <a:lnL>
                      <a:noFill/>
                    </a:lnL>
                    <a:lnR>
                      <a:noFill/>
                    </a:lnR>
                    <a:lnT>
                      <a:noFill/>
                    </a:lnT>
                    <a:lnB>
                      <a:noFill/>
                    </a:lnB>
                  </a:tcPr>
                </a:tc>
                <a:tc>
                  <a:txBody>
                    <a:bodyPr/>
                    <a:lstStyle/>
                    <a:p>
                      <a:pPr algn="r"/>
                      <a:r>
                        <a:rPr lang="en-US" sz="1300"/>
                        <a:t>807</a:t>
                      </a:r>
                    </a:p>
                  </a:txBody>
                  <a:tcPr marL="64421" marR="64421" marT="32210" marB="32210" anchor="ctr">
                    <a:lnL>
                      <a:noFill/>
                    </a:lnL>
                    <a:lnR>
                      <a:noFill/>
                    </a:lnR>
                    <a:lnT>
                      <a:noFill/>
                    </a:lnT>
                    <a:lnB>
                      <a:noFill/>
                    </a:lnB>
                  </a:tcPr>
                </a:tc>
                <a:extLst>
                  <a:ext uri="{0D108BD9-81ED-4DB2-BD59-A6C34878D82A}">
                    <a16:rowId xmlns:a16="http://schemas.microsoft.com/office/drawing/2014/main" val="897497674"/>
                  </a:ext>
                </a:extLst>
              </a:tr>
              <a:tr h="283453">
                <a:tc>
                  <a:txBody>
                    <a:bodyPr/>
                    <a:lstStyle/>
                    <a:p>
                      <a:r>
                        <a:rPr lang="en-US" sz="1300">
                          <a:effectLst/>
                        </a:rPr>
                        <a:t>RA Jadeja</a:t>
                      </a:r>
                    </a:p>
                  </a:txBody>
                  <a:tcPr marL="64421" marR="64421" marT="32210" marB="32210" anchor="ctr">
                    <a:lnL>
                      <a:noFill/>
                    </a:lnL>
                    <a:lnR>
                      <a:noFill/>
                    </a:lnR>
                    <a:lnT>
                      <a:noFill/>
                    </a:lnT>
                    <a:lnB>
                      <a:noFill/>
                    </a:lnB>
                  </a:tcPr>
                </a:tc>
                <a:tc>
                  <a:txBody>
                    <a:bodyPr/>
                    <a:lstStyle/>
                    <a:p>
                      <a:pPr algn="r"/>
                      <a:r>
                        <a:rPr lang="en-US" sz="1300"/>
                        <a:t>127</a:t>
                      </a:r>
                    </a:p>
                  </a:txBody>
                  <a:tcPr marL="64421" marR="64421" marT="32210" marB="32210" anchor="ctr">
                    <a:lnL>
                      <a:noFill/>
                    </a:lnL>
                    <a:lnR>
                      <a:noFill/>
                    </a:lnR>
                    <a:lnT>
                      <a:noFill/>
                    </a:lnT>
                    <a:lnB>
                      <a:noFill/>
                    </a:lnB>
                  </a:tcPr>
                </a:tc>
                <a:tc>
                  <a:txBody>
                    <a:bodyPr/>
                    <a:lstStyle/>
                    <a:p>
                      <a:pPr algn="r"/>
                      <a:r>
                        <a:rPr lang="en-US" sz="1300"/>
                        <a:t>0.265313519</a:t>
                      </a:r>
                    </a:p>
                  </a:txBody>
                  <a:tcPr marL="64421" marR="64421" marT="32210" marB="32210" anchor="ctr">
                    <a:lnL>
                      <a:noFill/>
                    </a:lnL>
                    <a:lnR>
                      <a:noFill/>
                    </a:lnR>
                    <a:lnT>
                      <a:noFill/>
                    </a:lnT>
                    <a:lnB>
                      <a:noFill/>
                    </a:lnB>
                  </a:tcPr>
                </a:tc>
                <a:tc>
                  <a:txBody>
                    <a:bodyPr/>
                    <a:lstStyle/>
                    <a:p>
                      <a:pPr algn="r"/>
                      <a:r>
                        <a:rPr lang="en-US" sz="1300"/>
                        <a:t>1686</a:t>
                      </a:r>
                    </a:p>
                  </a:txBody>
                  <a:tcPr marL="64421" marR="64421" marT="32210" marB="32210" anchor="ctr">
                    <a:lnL>
                      <a:noFill/>
                    </a:lnL>
                    <a:lnR>
                      <a:noFill/>
                    </a:lnR>
                    <a:lnT>
                      <a:noFill/>
                    </a:lnT>
                    <a:lnB>
                      <a:noFill/>
                    </a:lnB>
                  </a:tcPr>
                </a:tc>
                <a:tc>
                  <a:txBody>
                    <a:bodyPr/>
                    <a:lstStyle/>
                    <a:p>
                      <a:pPr algn="r"/>
                      <a:r>
                        <a:rPr lang="en-US" sz="1300"/>
                        <a:t>2759</a:t>
                      </a:r>
                    </a:p>
                  </a:txBody>
                  <a:tcPr marL="64421" marR="64421" marT="32210" marB="32210" anchor="ctr">
                    <a:lnL>
                      <a:noFill/>
                    </a:lnL>
                    <a:lnR>
                      <a:noFill/>
                    </a:lnR>
                    <a:lnT>
                      <a:noFill/>
                    </a:lnT>
                    <a:lnB>
                      <a:noFill/>
                    </a:lnB>
                  </a:tcPr>
                </a:tc>
                <a:extLst>
                  <a:ext uri="{0D108BD9-81ED-4DB2-BD59-A6C34878D82A}">
                    <a16:rowId xmlns:a16="http://schemas.microsoft.com/office/drawing/2014/main" val="2786899204"/>
                  </a:ext>
                </a:extLst>
              </a:tr>
              <a:tr h="476716">
                <a:tc>
                  <a:txBody>
                    <a:bodyPr/>
                    <a:lstStyle/>
                    <a:p>
                      <a:r>
                        <a:rPr lang="en-US" sz="1300">
                          <a:effectLst/>
                        </a:rPr>
                        <a:t>A Symonds</a:t>
                      </a:r>
                    </a:p>
                  </a:txBody>
                  <a:tcPr marL="64421" marR="64421" marT="32210" marB="32210" anchor="ctr">
                    <a:lnL>
                      <a:noFill/>
                    </a:lnL>
                    <a:lnR>
                      <a:noFill/>
                    </a:lnR>
                    <a:lnT>
                      <a:noFill/>
                    </a:lnT>
                    <a:lnB>
                      <a:noFill/>
                    </a:lnB>
                  </a:tcPr>
                </a:tc>
                <a:tc>
                  <a:txBody>
                    <a:bodyPr/>
                    <a:lstStyle/>
                    <a:p>
                      <a:pPr algn="r"/>
                      <a:r>
                        <a:rPr lang="en-US" sz="1300"/>
                        <a:t>128</a:t>
                      </a:r>
                    </a:p>
                  </a:txBody>
                  <a:tcPr marL="64421" marR="64421" marT="32210" marB="32210" anchor="ctr">
                    <a:lnL>
                      <a:noFill/>
                    </a:lnL>
                    <a:lnR>
                      <a:noFill/>
                    </a:lnR>
                    <a:lnT>
                      <a:noFill/>
                    </a:lnT>
                    <a:lnB>
                      <a:noFill/>
                    </a:lnB>
                  </a:tcPr>
                </a:tc>
                <a:tc>
                  <a:txBody>
                    <a:bodyPr/>
                    <a:lstStyle/>
                    <a:p>
                      <a:pPr algn="r"/>
                      <a:r>
                        <a:rPr lang="en-US" sz="1300"/>
                        <a:t>0.255555556</a:t>
                      </a:r>
                    </a:p>
                  </a:txBody>
                  <a:tcPr marL="64421" marR="64421" marT="32210" marB="32210" anchor="ctr">
                    <a:lnL>
                      <a:noFill/>
                    </a:lnL>
                    <a:lnR>
                      <a:noFill/>
                    </a:lnR>
                    <a:lnT>
                      <a:noFill/>
                    </a:lnT>
                    <a:lnB>
                      <a:noFill/>
                    </a:lnB>
                  </a:tcPr>
                </a:tc>
                <a:tc>
                  <a:txBody>
                    <a:bodyPr/>
                    <a:lstStyle/>
                    <a:p>
                      <a:pPr algn="r"/>
                      <a:r>
                        <a:rPr lang="en-US" sz="1300"/>
                        <a:t>755</a:t>
                      </a:r>
                    </a:p>
                  </a:txBody>
                  <a:tcPr marL="64421" marR="64421" marT="32210" marB="32210" anchor="ctr">
                    <a:lnL>
                      <a:noFill/>
                    </a:lnL>
                    <a:lnR>
                      <a:noFill/>
                    </a:lnR>
                    <a:lnT>
                      <a:noFill/>
                    </a:lnT>
                    <a:lnB>
                      <a:noFill/>
                    </a:lnB>
                  </a:tcPr>
                </a:tc>
                <a:tc>
                  <a:txBody>
                    <a:bodyPr/>
                    <a:lstStyle/>
                    <a:p>
                      <a:pPr algn="r"/>
                      <a:r>
                        <a:rPr lang="en-US" sz="1300"/>
                        <a:t>540</a:t>
                      </a:r>
                    </a:p>
                  </a:txBody>
                  <a:tcPr marL="64421" marR="64421" marT="32210" marB="32210" anchor="ctr">
                    <a:lnL>
                      <a:noFill/>
                    </a:lnL>
                    <a:lnR>
                      <a:noFill/>
                    </a:lnR>
                    <a:lnT>
                      <a:noFill/>
                    </a:lnT>
                    <a:lnB>
                      <a:noFill/>
                    </a:lnB>
                  </a:tcPr>
                </a:tc>
                <a:extLst>
                  <a:ext uri="{0D108BD9-81ED-4DB2-BD59-A6C34878D82A}">
                    <a16:rowId xmlns:a16="http://schemas.microsoft.com/office/drawing/2014/main" val="2677114776"/>
                  </a:ext>
                </a:extLst>
              </a:tr>
              <a:tr h="476716">
                <a:tc>
                  <a:txBody>
                    <a:bodyPr/>
                    <a:lstStyle/>
                    <a:p>
                      <a:r>
                        <a:rPr lang="en-US" sz="1300">
                          <a:effectLst/>
                        </a:rPr>
                        <a:t>Shakib Al Hasan</a:t>
                      </a:r>
                    </a:p>
                  </a:txBody>
                  <a:tcPr marL="64421" marR="64421" marT="32210" marB="32210" anchor="ctr">
                    <a:lnL>
                      <a:noFill/>
                    </a:lnL>
                    <a:lnR>
                      <a:noFill/>
                    </a:lnR>
                    <a:lnT>
                      <a:noFill/>
                    </a:lnT>
                    <a:lnB>
                      <a:noFill/>
                    </a:lnB>
                  </a:tcPr>
                </a:tc>
                <a:tc>
                  <a:txBody>
                    <a:bodyPr/>
                    <a:lstStyle/>
                    <a:p>
                      <a:pPr algn="r"/>
                      <a:r>
                        <a:rPr lang="en-US" sz="1300"/>
                        <a:t>128</a:t>
                      </a:r>
                    </a:p>
                  </a:txBody>
                  <a:tcPr marL="64421" marR="64421" marT="32210" marB="32210" anchor="ctr">
                    <a:lnL>
                      <a:noFill/>
                    </a:lnL>
                    <a:lnR>
                      <a:noFill/>
                    </a:lnR>
                    <a:lnT>
                      <a:noFill/>
                    </a:lnT>
                    <a:lnB>
                      <a:noFill/>
                    </a:lnB>
                  </a:tcPr>
                </a:tc>
                <a:tc>
                  <a:txBody>
                    <a:bodyPr/>
                    <a:lstStyle/>
                    <a:p>
                      <a:pPr algn="r"/>
                      <a:r>
                        <a:rPr lang="en-US" sz="1300"/>
                        <a:t>0.291605302</a:t>
                      </a:r>
                    </a:p>
                  </a:txBody>
                  <a:tcPr marL="64421" marR="64421" marT="32210" marB="32210" anchor="ctr">
                    <a:lnL>
                      <a:noFill/>
                    </a:lnL>
                    <a:lnR>
                      <a:noFill/>
                    </a:lnR>
                    <a:lnT>
                      <a:noFill/>
                    </a:lnT>
                    <a:lnB>
                      <a:noFill/>
                    </a:lnB>
                  </a:tcPr>
                </a:tc>
                <a:tc>
                  <a:txBody>
                    <a:bodyPr/>
                    <a:lstStyle/>
                    <a:p>
                      <a:pPr algn="r"/>
                      <a:r>
                        <a:rPr lang="en-US" sz="1300"/>
                        <a:t>579</a:t>
                      </a:r>
                    </a:p>
                  </a:txBody>
                  <a:tcPr marL="64421" marR="64421" marT="32210" marB="32210" anchor="ctr">
                    <a:lnL>
                      <a:noFill/>
                    </a:lnL>
                    <a:lnR>
                      <a:noFill/>
                    </a:lnR>
                    <a:lnT>
                      <a:noFill/>
                    </a:lnT>
                    <a:lnB>
                      <a:noFill/>
                    </a:lnB>
                  </a:tcPr>
                </a:tc>
                <a:tc>
                  <a:txBody>
                    <a:bodyPr/>
                    <a:lstStyle/>
                    <a:p>
                      <a:pPr algn="r"/>
                      <a:r>
                        <a:rPr lang="en-US" sz="1300"/>
                        <a:t>1358</a:t>
                      </a:r>
                    </a:p>
                  </a:txBody>
                  <a:tcPr marL="64421" marR="64421" marT="32210" marB="32210" anchor="ctr">
                    <a:lnL>
                      <a:noFill/>
                    </a:lnL>
                    <a:lnR>
                      <a:noFill/>
                    </a:lnR>
                    <a:lnT>
                      <a:noFill/>
                    </a:lnT>
                    <a:lnB>
                      <a:noFill/>
                    </a:lnB>
                  </a:tcPr>
                </a:tc>
                <a:extLst>
                  <a:ext uri="{0D108BD9-81ED-4DB2-BD59-A6C34878D82A}">
                    <a16:rowId xmlns:a16="http://schemas.microsoft.com/office/drawing/2014/main" val="4022449359"/>
                  </a:ext>
                </a:extLst>
              </a:tr>
              <a:tr h="283453">
                <a:tc>
                  <a:txBody>
                    <a:bodyPr/>
                    <a:lstStyle/>
                    <a:p>
                      <a:r>
                        <a:rPr lang="en-US" sz="1300">
                          <a:effectLst/>
                        </a:rPr>
                        <a:t>AR Patel</a:t>
                      </a:r>
                    </a:p>
                  </a:txBody>
                  <a:tcPr marL="64421" marR="64421" marT="32210" marB="32210" anchor="ctr">
                    <a:lnL>
                      <a:noFill/>
                    </a:lnL>
                    <a:lnR>
                      <a:noFill/>
                    </a:lnR>
                    <a:lnT>
                      <a:noFill/>
                    </a:lnT>
                    <a:lnB>
                      <a:noFill/>
                    </a:lnB>
                  </a:tcPr>
                </a:tc>
                <a:tc>
                  <a:txBody>
                    <a:bodyPr/>
                    <a:lstStyle/>
                    <a:p>
                      <a:pPr algn="r"/>
                      <a:r>
                        <a:rPr lang="en-US" sz="1300"/>
                        <a:t>130</a:t>
                      </a:r>
                    </a:p>
                  </a:txBody>
                  <a:tcPr marL="64421" marR="64421" marT="32210" marB="32210" anchor="ctr">
                    <a:lnL>
                      <a:noFill/>
                    </a:lnL>
                    <a:lnR>
                      <a:noFill/>
                    </a:lnR>
                    <a:lnT>
                      <a:noFill/>
                    </a:lnT>
                    <a:lnB>
                      <a:noFill/>
                    </a:lnB>
                  </a:tcPr>
                </a:tc>
                <a:tc>
                  <a:txBody>
                    <a:bodyPr/>
                    <a:lstStyle/>
                    <a:p>
                      <a:pPr algn="r"/>
                      <a:r>
                        <a:rPr lang="en-US" sz="1300"/>
                        <a:t>0.254262056</a:t>
                      </a:r>
                    </a:p>
                  </a:txBody>
                  <a:tcPr marL="64421" marR="64421" marT="32210" marB="32210" anchor="ctr">
                    <a:lnL>
                      <a:noFill/>
                    </a:lnL>
                    <a:lnR>
                      <a:noFill/>
                    </a:lnR>
                    <a:lnT>
                      <a:noFill/>
                    </a:lnT>
                    <a:lnB>
                      <a:noFill/>
                    </a:lnB>
                  </a:tcPr>
                </a:tc>
                <a:tc>
                  <a:txBody>
                    <a:bodyPr/>
                    <a:lstStyle/>
                    <a:p>
                      <a:pPr algn="r"/>
                      <a:r>
                        <a:rPr lang="en-US" sz="1300"/>
                        <a:t>694</a:t>
                      </a:r>
                    </a:p>
                  </a:txBody>
                  <a:tcPr marL="64421" marR="64421" marT="32210" marB="32210" anchor="ctr">
                    <a:lnL>
                      <a:noFill/>
                    </a:lnL>
                    <a:lnR>
                      <a:noFill/>
                    </a:lnR>
                    <a:lnT>
                      <a:noFill/>
                    </a:lnT>
                    <a:lnB>
                      <a:noFill/>
                    </a:lnB>
                  </a:tcPr>
                </a:tc>
                <a:tc>
                  <a:txBody>
                    <a:bodyPr/>
                    <a:lstStyle/>
                    <a:p>
                      <a:pPr algn="r"/>
                      <a:r>
                        <a:rPr lang="en-US" sz="1300"/>
                        <a:t>2053</a:t>
                      </a:r>
                    </a:p>
                  </a:txBody>
                  <a:tcPr marL="64421" marR="64421" marT="32210" marB="32210" anchor="ctr">
                    <a:lnL>
                      <a:noFill/>
                    </a:lnL>
                    <a:lnR>
                      <a:noFill/>
                    </a:lnR>
                    <a:lnT>
                      <a:noFill/>
                    </a:lnT>
                    <a:lnB>
                      <a:noFill/>
                    </a:lnB>
                  </a:tcPr>
                </a:tc>
                <a:extLst>
                  <a:ext uri="{0D108BD9-81ED-4DB2-BD59-A6C34878D82A}">
                    <a16:rowId xmlns:a16="http://schemas.microsoft.com/office/drawing/2014/main" val="3149798777"/>
                  </a:ext>
                </a:extLst>
              </a:tr>
              <a:tr h="476716">
                <a:tc>
                  <a:txBody>
                    <a:bodyPr/>
                    <a:lstStyle/>
                    <a:p>
                      <a:r>
                        <a:rPr lang="en-US" sz="1300">
                          <a:effectLst/>
                        </a:rPr>
                        <a:t>Yuvraj Singh</a:t>
                      </a:r>
                    </a:p>
                  </a:txBody>
                  <a:tcPr marL="64421" marR="64421" marT="32210" marB="32210" anchor="ctr">
                    <a:lnL>
                      <a:noFill/>
                    </a:lnL>
                    <a:lnR>
                      <a:noFill/>
                    </a:lnR>
                    <a:lnT>
                      <a:noFill/>
                    </a:lnT>
                    <a:lnB>
                      <a:noFill/>
                    </a:lnB>
                  </a:tcPr>
                </a:tc>
                <a:tc>
                  <a:txBody>
                    <a:bodyPr/>
                    <a:lstStyle/>
                    <a:p>
                      <a:pPr algn="r"/>
                      <a:r>
                        <a:rPr lang="en-US" sz="1300"/>
                        <a:t>131</a:t>
                      </a:r>
                    </a:p>
                  </a:txBody>
                  <a:tcPr marL="64421" marR="64421" marT="32210" marB="32210" anchor="ctr">
                    <a:lnL>
                      <a:noFill/>
                    </a:lnL>
                    <a:lnR>
                      <a:noFill/>
                    </a:lnR>
                    <a:lnT>
                      <a:noFill/>
                    </a:lnT>
                    <a:lnB>
                      <a:noFill/>
                    </a:lnB>
                  </a:tcPr>
                </a:tc>
                <a:tc>
                  <a:txBody>
                    <a:bodyPr/>
                    <a:lstStyle/>
                    <a:p>
                      <a:pPr algn="r"/>
                      <a:r>
                        <a:rPr lang="en-US" sz="1300"/>
                        <a:t>0.265306122</a:t>
                      </a:r>
                    </a:p>
                  </a:txBody>
                  <a:tcPr marL="64421" marR="64421" marT="32210" marB="32210" anchor="ctr">
                    <a:lnL>
                      <a:noFill/>
                    </a:lnL>
                    <a:lnR>
                      <a:noFill/>
                    </a:lnR>
                    <a:lnT>
                      <a:noFill/>
                    </a:lnT>
                    <a:lnB>
                      <a:noFill/>
                    </a:lnB>
                  </a:tcPr>
                </a:tc>
                <a:tc>
                  <a:txBody>
                    <a:bodyPr/>
                    <a:lstStyle/>
                    <a:p>
                      <a:pPr algn="r"/>
                      <a:r>
                        <a:rPr lang="en-US" sz="1300"/>
                        <a:t>2096</a:t>
                      </a:r>
                    </a:p>
                  </a:txBody>
                  <a:tcPr marL="64421" marR="64421" marT="32210" marB="32210" anchor="ctr">
                    <a:lnL>
                      <a:noFill/>
                    </a:lnL>
                    <a:lnR>
                      <a:noFill/>
                    </a:lnR>
                    <a:lnT>
                      <a:noFill/>
                    </a:lnT>
                    <a:lnB>
                      <a:noFill/>
                    </a:lnB>
                  </a:tcPr>
                </a:tc>
                <a:tc>
                  <a:txBody>
                    <a:bodyPr/>
                    <a:lstStyle/>
                    <a:p>
                      <a:pPr algn="r"/>
                      <a:r>
                        <a:rPr lang="en-US" sz="1300"/>
                        <a:t>882</a:t>
                      </a:r>
                    </a:p>
                  </a:txBody>
                  <a:tcPr marL="64421" marR="64421" marT="32210" marB="32210" anchor="ctr">
                    <a:lnL>
                      <a:noFill/>
                    </a:lnL>
                    <a:lnR>
                      <a:noFill/>
                    </a:lnR>
                    <a:lnT>
                      <a:noFill/>
                    </a:lnT>
                    <a:lnB>
                      <a:noFill/>
                    </a:lnB>
                  </a:tcPr>
                </a:tc>
                <a:extLst>
                  <a:ext uri="{0D108BD9-81ED-4DB2-BD59-A6C34878D82A}">
                    <a16:rowId xmlns:a16="http://schemas.microsoft.com/office/drawing/2014/main" val="2761317215"/>
                  </a:ext>
                </a:extLst>
              </a:tr>
            </a:tbl>
          </a:graphicData>
        </a:graphic>
      </p:graphicFrame>
    </p:spTree>
    <p:extLst>
      <p:ext uri="{BB962C8B-B14F-4D97-AF65-F5344CB8AC3E}">
        <p14:creationId xmlns:p14="http://schemas.microsoft.com/office/powerpoint/2010/main" val="5477333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2050-4AC8-B09D-F80E-B8A5076D7E57}"/>
              </a:ext>
            </a:extLst>
          </p:cNvPr>
          <p:cNvSpPr>
            <a:spLocks noGrp="1"/>
          </p:cNvSpPr>
          <p:nvPr>
            <p:ph type="title"/>
          </p:nvPr>
        </p:nvSpPr>
        <p:spPr/>
        <p:txBody>
          <a:bodyPr>
            <a:normAutofit/>
          </a:bodyPr>
          <a:lstStyle/>
          <a:p>
            <a:r>
              <a:rPr lang="en-US" sz="3500">
                <a:solidFill>
                  <a:srgbClr val="484848"/>
                </a:solidFill>
                <a:ea typeface="+mj-lt"/>
                <a:cs typeface="+mj-lt"/>
              </a:rPr>
              <a:t>Criteria for Wicketkeeper</a:t>
            </a:r>
            <a:endParaRPr lang="en-US" sz="3500"/>
          </a:p>
        </p:txBody>
      </p:sp>
      <p:sp>
        <p:nvSpPr>
          <p:cNvPr id="3" name="Content Placeholder 2">
            <a:extLst>
              <a:ext uri="{FF2B5EF4-FFF2-40B4-BE49-F238E27FC236}">
                <a16:creationId xmlns:a16="http://schemas.microsoft.com/office/drawing/2014/main" id="{F2846517-A124-BFBB-632C-D745B060550E}"/>
              </a:ext>
            </a:extLst>
          </p:cNvPr>
          <p:cNvSpPr>
            <a:spLocks noGrp="1"/>
          </p:cNvSpPr>
          <p:nvPr>
            <p:ph idx="1"/>
          </p:nvPr>
        </p:nvSpPr>
        <p:spPr/>
        <p:txBody>
          <a:bodyPr vert="horz" lIns="91440" tIns="45720" rIns="91440" bIns="45720" rtlCol="0" anchor="t">
            <a:normAutofit/>
          </a:bodyPr>
          <a:lstStyle/>
          <a:p>
            <a:pPr marL="0" indent="0">
              <a:buNone/>
            </a:pPr>
            <a:r>
              <a:rPr lang="en-US" sz="1400" b="1" dirty="0">
                <a:ea typeface="+mn-lt"/>
                <a:cs typeface="+mn-lt"/>
              </a:rPr>
              <a:t>Some criteria to consider when selecting the best wicketkeepers for your T20 team:</a:t>
            </a:r>
          </a:p>
          <a:p>
            <a:pPr marL="285750" indent="-285750"/>
            <a:r>
              <a:rPr lang="en-US" sz="1200" b="1" dirty="0">
                <a:ea typeface="+mn-lt"/>
                <a:cs typeface="+mn-lt"/>
              </a:rPr>
              <a:t>Batting Ability:</a:t>
            </a:r>
            <a:r>
              <a:rPr lang="en-US" sz="1200" dirty="0">
                <a:solidFill>
                  <a:srgbClr val="D1D5DB"/>
                </a:solidFill>
                <a:ea typeface="+mn-lt"/>
                <a:cs typeface="+mn-lt"/>
              </a:rPr>
              <a:t> </a:t>
            </a:r>
            <a:r>
              <a:rPr lang="en-US" sz="1200" dirty="0">
                <a:ea typeface="+mn-lt"/>
                <a:cs typeface="+mn-lt"/>
              </a:rPr>
              <a:t>A wicketkeeper in T20 cricket should be a capable batsman. Look for wicketkeepers who have a good batting average and strike rate in T20 matches. They should be able to score quick runs and adapt to various batting positions in the lineup.</a:t>
            </a:r>
          </a:p>
          <a:p>
            <a:pPr marL="285750" indent="-285750">
              <a:buClr>
                <a:srgbClr val="262626"/>
              </a:buClr>
            </a:pPr>
            <a:r>
              <a:rPr lang="en-US" sz="1200" b="1" dirty="0">
                <a:ea typeface="+mn-lt"/>
                <a:cs typeface="+mn-lt"/>
              </a:rPr>
              <a:t>Wicketkeeping Skills:</a:t>
            </a:r>
            <a:r>
              <a:rPr lang="en-US" sz="1200" dirty="0">
                <a:ea typeface="+mn-lt"/>
                <a:cs typeface="+mn-lt"/>
              </a:rPr>
              <a:t> While batting is crucial, wicketkeeping skills are still vital. Look for wicketkeepers with good glovework, quick reflexes, and the ability to take catches and effect stumpings. They should also be reliable behind the stumps.</a:t>
            </a:r>
            <a:endParaRPr lang="en-US"/>
          </a:p>
          <a:p>
            <a:pPr>
              <a:buClr>
                <a:srgbClr val="262626"/>
              </a:buClr>
            </a:pPr>
            <a:r>
              <a:rPr lang="en-US" sz="1200" b="1" dirty="0">
                <a:ea typeface="+mn-lt"/>
                <a:cs typeface="+mn-lt"/>
              </a:rPr>
              <a:t>  Versatility:</a:t>
            </a:r>
            <a:r>
              <a:rPr lang="en-US" sz="1200" dirty="0">
                <a:ea typeface="+mn-lt"/>
                <a:cs typeface="+mn-lt"/>
              </a:rPr>
              <a:t> A versatile wicketkeeper who can adapt to different game situations and conditions is valuable. They should be comfortable against both spin and pace bowling and have a solid technique.</a:t>
            </a:r>
            <a:endParaRPr lang="en-US" sz="1200" dirty="0"/>
          </a:p>
          <a:p>
            <a:pPr>
              <a:buClr>
                <a:srgbClr val="262626"/>
              </a:buClr>
            </a:pPr>
            <a:r>
              <a:rPr lang="en-US" sz="1200" b="1" dirty="0">
                <a:ea typeface="+mn-lt"/>
                <a:cs typeface="+mn-lt"/>
              </a:rPr>
              <a:t>  Experience:</a:t>
            </a:r>
            <a:r>
              <a:rPr lang="en-US" sz="1200" dirty="0">
                <a:ea typeface="+mn-lt"/>
                <a:cs typeface="+mn-lt"/>
              </a:rPr>
              <a:t> Consider the experience of the wicketkeeper in T20 cricket, especially in high-pressure situations. Players with a track record of performing well in crucial moments can be an asset to the team.</a:t>
            </a:r>
            <a:endParaRPr lang="en-US" sz="1200" dirty="0"/>
          </a:p>
          <a:p>
            <a:pPr>
              <a:buClr>
                <a:srgbClr val="262626"/>
              </a:buClr>
            </a:pPr>
            <a:r>
              <a:rPr lang="en-US" sz="1200" b="1" dirty="0">
                <a:ea typeface="+mn-lt"/>
                <a:cs typeface="+mn-lt"/>
              </a:rPr>
              <a:t>Availability:</a:t>
            </a:r>
            <a:r>
              <a:rPr lang="en-US" sz="1200" dirty="0">
                <a:ea typeface="+mn-lt"/>
                <a:cs typeface="+mn-lt"/>
              </a:rPr>
              <a:t> Check the player's availability for the entire IPL season, as injuries or other commitments can disrupt the team's plans.</a:t>
            </a:r>
            <a:endParaRPr lang="en-US" sz="1200" dirty="0"/>
          </a:p>
          <a:p>
            <a:pPr>
              <a:buClr>
                <a:srgbClr val="262626"/>
              </a:buClr>
            </a:pPr>
            <a:endParaRPr lang="en-US" sz="1200" dirty="0"/>
          </a:p>
          <a:p>
            <a:pPr marL="0" indent="0">
              <a:buClr>
                <a:srgbClr val="262626"/>
              </a:buClr>
              <a:buNone/>
            </a:pPr>
            <a:endParaRPr lang="en-US" dirty="0"/>
          </a:p>
        </p:txBody>
      </p:sp>
    </p:spTree>
    <p:extLst>
      <p:ext uri="{BB962C8B-B14F-4D97-AF65-F5344CB8AC3E}">
        <p14:creationId xmlns:p14="http://schemas.microsoft.com/office/powerpoint/2010/main" val="339304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5C1515F-9160-1C17-4383-3F37EACA52C9}"/>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ea typeface="+mj-lt"/>
                <a:cs typeface="+mj-lt"/>
              </a:rPr>
              <a:t>Additional Questions for Final Assessment</a:t>
            </a:r>
            <a:endParaRPr lang="en-US" sz="4400">
              <a:solidFill>
                <a:schemeClr val="tx1"/>
              </a:solidFill>
            </a:endParaRPr>
          </a:p>
        </p:txBody>
      </p:sp>
      <p:sp>
        <p:nvSpPr>
          <p:cNvPr id="3" name="Content Placeholder 2">
            <a:extLst>
              <a:ext uri="{FF2B5EF4-FFF2-40B4-BE49-F238E27FC236}">
                <a16:creationId xmlns:a16="http://schemas.microsoft.com/office/drawing/2014/main" id="{69A3409A-17BE-43B6-B472-AF2B401A3A26}"/>
              </a:ext>
            </a:extLst>
          </p:cNvPr>
          <p:cNvSpPr>
            <a:spLocks noGrp="1"/>
          </p:cNvSpPr>
          <p:nvPr>
            <p:ph idx="1"/>
          </p:nvPr>
        </p:nvSpPr>
        <p:spPr>
          <a:xfrm>
            <a:off x="5466918" y="1198213"/>
            <a:ext cx="5647076" cy="5475563"/>
          </a:xfrm>
        </p:spPr>
        <p:txBody>
          <a:bodyPr vert="horz" lIns="91440" tIns="45720" rIns="91440" bIns="45720" rtlCol="0" anchor="ctr">
            <a:noAutofit/>
          </a:bodyPr>
          <a:lstStyle/>
          <a:p>
            <a:pPr marL="0" indent="0">
              <a:buNone/>
            </a:pPr>
            <a:r>
              <a:rPr lang="en-US" sz="1400" b="1" dirty="0">
                <a:ea typeface="+mn-lt"/>
                <a:cs typeface="+mn-lt"/>
              </a:rPr>
              <a:t>1.Get the count of cities that have hosted an IPL match?</a:t>
            </a:r>
          </a:p>
          <a:p>
            <a:pPr marL="0" indent="0">
              <a:buNone/>
            </a:pPr>
            <a:r>
              <a:rPr lang="en-US" sz="1400" b="1" dirty="0"/>
              <a:t>Ans:</a:t>
            </a:r>
            <a:r>
              <a:rPr lang="en-US" sz="1400" dirty="0"/>
              <a:t>33</a:t>
            </a:r>
          </a:p>
          <a:p>
            <a:pPr marL="0" indent="0">
              <a:buNone/>
            </a:pPr>
            <a:r>
              <a:rPr lang="en-US" sz="1400" b="1" dirty="0"/>
              <a:t>Query:</a:t>
            </a:r>
            <a:r>
              <a:rPr lang="en-US" sz="1400" b="1" dirty="0">
                <a:ea typeface="+mn-lt"/>
                <a:cs typeface="+mn-lt"/>
              </a:rPr>
              <a:t> </a:t>
            </a:r>
            <a:r>
              <a:rPr lang="en-US" sz="1400" dirty="0">
                <a:ea typeface="+mn-lt"/>
                <a:cs typeface="+mn-lt"/>
              </a:rPr>
              <a:t>Select count(distinct(city)) from </a:t>
            </a:r>
            <a:r>
              <a:rPr lang="en-US" sz="1400" err="1">
                <a:ea typeface="+mn-lt"/>
                <a:cs typeface="+mn-lt"/>
              </a:rPr>
              <a:t>iplmatch</a:t>
            </a:r>
            <a:r>
              <a:rPr lang="en-US" sz="1400" dirty="0">
                <a:ea typeface="+mn-lt"/>
                <a:cs typeface="+mn-lt"/>
              </a:rPr>
              <a:t> ;</a:t>
            </a:r>
          </a:p>
          <a:p>
            <a:pPr marL="0" indent="0">
              <a:buNone/>
            </a:pPr>
            <a:r>
              <a:rPr lang="en-US" sz="1400" b="1" dirty="0"/>
              <a:t>2.</a:t>
            </a:r>
            <a:r>
              <a:rPr lang="en-US" sz="1400" b="1" dirty="0">
                <a:ea typeface="+mn-lt"/>
                <a:cs typeface="+mn-lt"/>
              </a:rPr>
              <a:t>Create table deliveries_v02 with all the columns of the table ‘deliveries’ and an additional column </a:t>
            </a:r>
            <a:r>
              <a:rPr lang="en-US" sz="1400" b="1" err="1">
                <a:ea typeface="+mn-lt"/>
                <a:cs typeface="+mn-lt"/>
              </a:rPr>
              <a:t>ball_result</a:t>
            </a:r>
            <a:r>
              <a:rPr lang="en-US" sz="1400" b="1" dirty="0">
                <a:ea typeface="+mn-lt"/>
                <a:cs typeface="+mn-lt"/>
              </a:rPr>
              <a:t> containing values boundary, dot or other depending on the </a:t>
            </a:r>
            <a:r>
              <a:rPr lang="en-US" sz="1400" b="1" err="1">
                <a:ea typeface="+mn-lt"/>
                <a:cs typeface="+mn-lt"/>
              </a:rPr>
              <a:t>total_run</a:t>
            </a:r>
            <a:r>
              <a:rPr lang="en-US" sz="1400" b="1" dirty="0">
                <a:ea typeface="+mn-lt"/>
                <a:cs typeface="+mn-lt"/>
              </a:rPr>
              <a:t> (boundary for &gt;= 4, dot for 0 and other for any other number)</a:t>
            </a:r>
            <a:br>
              <a:rPr lang="en-US" sz="1400" b="1" dirty="0">
                <a:ea typeface="+mn-lt"/>
                <a:cs typeface="+mn-lt"/>
              </a:rPr>
            </a:br>
            <a:r>
              <a:rPr lang="en-US" sz="1400" b="1" dirty="0">
                <a:ea typeface="+mn-lt"/>
                <a:cs typeface="+mn-lt"/>
              </a:rPr>
              <a:t>(Hint 1 : CASE WHEN statement is used to get condition based results)</a:t>
            </a:r>
            <a:br>
              <a:rPr lang="en-US" sz="1400" b="1" dirty="0">
                <a:ea typeface="+mn-lt"/>
                <a:cs typeface="+mn-lt"/>
              </a:rPr>
            </a:br>
            <a:r>
              <a:rPr lang="en-US" sz="1400" b="1" dirty="0">
                <a:ea typeface="+mn-lt"/>
                <a:cs typeface="+mn-lt"/>
              </a:rPr>
              <a:t>(Hint 2: To convert the output data of the select statement into a table, you can use a subquery. Create table </a:t>
            </a:r>
            <a:r>
              <a:rPr lang="en-US" sz="1400" b="1" err="1">
                <a:ea typeface="+mn-lt"/>
                <a:cs typeface="+mn-lt"/>
              </a:rPr>
              <a:t>table_name</a:t>
            </a:r>
            <a:r>
              <a:rPr lang="en-US" sz="1400" b="1" dirty="0">
                <a:ea typeface="+mn-lt"/>
                <a:cs typeface="+mn-lt"/>
              </a:rPr>
              <a:t> as [entire select statement].</a:t>
            </a:r>
          </a:p>
          <a:p>
            <a:pPr marL="0" indent="0">
              <a:buNone/>
            </a:pPr>
            <a:r>
              <a:rPr lang="en-US" sz="1400" b="1" dirty="0"/>
              <a:t>Ans:</a:t>
            </a:r>
            <a:r>
              <a:rPr lang="en-US" sz="1400" b="1" dirty="0">
                <a:ea typeface="+mn-lt"/>
                <a:cs typeface="+mn-lt"/>
              </a:rPr>
              <a:t> </a:t>
            </a:r>
            <a:r>
              <a:rPr lang="en-US" sz="1400" dirty="0">
                <a:ea typeface="+mn-lt"/>
                <a:cs typeface="+mn-lt"/>
              </a:rPr>
              <a:t>create table deliveries_v02 as </a:t>
            </a:r>
            <a:r>
              <a:rPr lang="en-US" sz="1400" dirty="0"/>
              <a:t>select *,</a:t>
            </a:r>
            <a:endParaRPr lang="en-US" sz="1400" i="1" dirty="0"/>
          </a:p>
          <a:p>
            <a:pPr marL="0" indent="0">
              <a:buNone/>
            </a:pPr>
            <a:r>
              <a:rPr lang="en-US" sz="1400" dirty="0"/>
              <a:t>case</a:t>
            </a:r>
            <a:endParaRPr lang="en-US" sz="1400" i="1" dirty="0"/>
          </a:p>
          <a:p>
            <a:pPr>
              <a:buNone/>
            </a:pPr>
            <a:r>
              <a:rPr lang="en-US" sz="1400" dirty="0"/>
              <a:t>        when </a:t>
            </a:r>
            <a:r>
              <a:rPr lang="en-US" sz="1400" err="1"/>
              <a:t>total_runs</a:t>
            </a:r>
            <a:r>
              <a:rPr lang="en-US" sz="1400" dirty="0"/>
              <a:t> &gt;= 4 then 'boundary'</a:t>
            </a:r>
          </a:p>
          <a:p>
            <a:pPr>
              <a:buNone/>
            </a:pPr>
            <a:r>
              <a:rPr lang="en-US" sz="1400" dirty="0"/>
              <a:t>        when </a:t>
            </a:r>
            <a:r>
              <a:rPr lang="en-US" sz="1400" err="1"/>
              <a:t>total_runs</a:t>
            </a:r>
            <a:r>
              <a:rPr lang="en-US" sz="1400" dirty="0"/>
              <a:t> = 0 then 'dot'</a:t>
            </a:r>
          </a:p>
          <a:p>
            <a:pPr>
              <a:buNone/>
            </a:pPr>
            <a:r>
              <a:rPr lang="en-US" sz="1400" dirty="0"/>
              <a:t>        else 'other'</a:t>
            </a:r>
          </a:p>
          <a:p>
            <a:pPr>
              <a:buNone/>
            </a:pPr>
            <a:r>
              <a:rPr lang="en-US" sz="1400" dirty="0"/>
              <a:t>    end as </a:t>
            </a:r>
            <a:r>
              <a:rPr lang="en-US" sz="1400" err="1"/>
              <a:t>ball_result</a:t>
            </a:r>
            <a:endParaRPr lang="en-US" sz="1400"/>
          </a:p>
          <a:p>
            <a:pPr>
              <a:buNone/>
            </a:pPr>
            <a:r>
              <a:rPr lang="en-US" sz="1400" dirty="0"/>
              <a:t>from deliveries;</a:t>
            </a:r>
          </a:p>
          <a:p>
            <a:pPr marL="0" indent="0">
              <a:buNone/>
            </a:pPr>
            <a:endParaRPr lang="en-US" sz="1400" b="1" dirty="0"/>
          </a:p>
          <a:p>
            <a:pPr marL="0" indent="0">
              <a:buNone/>
            </a:pPr>
            <a:endParaRPr lang="en-US" sz="1400" b="1" dirty="0"/>
          </a:p>
          <a:p>
            <a:pPr marL="0" indent="0">
              <a:buNone/>
            </a:pPr>
            <a:endParaRPr lang="en-US" sz="1400" dirty="0"/>
          </a:p>
        </p:txBody>
      </p:sp>
    </p:spTree>
    <p:extLst>
      <p:ext uri="{BB962C8B-B14F-4D97-AF65-F5344CB8AC3E}">
        <p14:creationId xmlns:p14="http://schemas.microsoft.com/office/powerpoint/2010/main" val="124003058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A4619C3-CF51-260A-5671-1D870180B807}"/>
              </a:ext>
            </a:extLst>
          </p:cNvPr>
          <p:cNvSpPr>
            <a:spLocks noGrp="1"/>
          </p:cNvSpPr>
          <p:nvPr>
            <p:ph type="title"/>
          </p:nvPr>
        </p:nvSpPr>
        <p:spPr>
          <a:xfrm>
            <a:off x="631416" y="886530"/>
            <a:ext cx="3536510" cy="5093520"/>
          </a:xfrm>
        </p:spPr>
        <p:txBody>
          <a:bodyPr>
            <a:normAutofit/>
          </a:bodyPr>
          <a:lstStyle/>
          <a:p>
            <a:pPr algn="ctr"/>
            <a:r>
              <a:rPr lang="en-US" sz="4400">
                <a:solidFill>
                  <a:schemeClr val="tx1"/>
                </a:solidFill>
                <a:ea typeface="+mj-lt"/>
                <a:cs typeface="+mj-lt"/>
              </a:rPr>
              <a:t> Additional   Questions for Final  Assessment</a:t>
            </a:r>
            <a:endParaRPr lang="en-US">
              <a:solidFill>
                <a:schemeClr val="tx1"/>
              </a:solidFill>
            </a:endParaRPr>
          </a:p>
        </p:txBody>
      </p:sp>
      <p:sp>
        <p:nvSpPr>
          <p:cNvPr id="3" name="Content Placeholder 2">
            <a:extLst>
              <a:ext uri="{FF2B5EF4-FFF2-40B4-BE49-F238E27FC236}">
                <a16:creationId xmlns:a16="http://schemas.microsoft.com/office/drawing/2014/main" id="{C5748222-32EC-9210-C212-B9ADFD509271}"/>
              </a:ext>
            </a:extLst>
          </p:cNvPr>
          <p:cNvSpPr>
            <a:spLocks noGrp="1"/>
          </p:cNvSpPr>
          <p:nvPr>
            <p:ph idx="1"/>
          </p:nvPr>
        </p:nvSpPr>
        <p:spPr>
          <a:xfrm>
            <a:off x="5478124" y="593095"/>
            <a:ext cx="6476311" cy="6708209"/>
          </a:xfrm>
        </p:spPr>
        <p:txBody>
          <a:bodyPr anchor="ctr">
            <a:normAutofit fontScale="92500" lnSpcReduction="10000"/>
          </a:bodyPr>
          <a:lstStyle/>
          <a:p>
            <a:pPr marL="0" indent="0">
              <a:buNone/>
            </a:pPr>
            <a:r>
              <a:rPr lang="en-US" sz="1400" b="1" dirty="0"/>
              <a:t>3.</a:t>
            </a:r>
            <a:r>
              <a:rPr lang="en-US" sz="1400" b="1" dirty="0">
                <a:ea typeface="+mn-lt"/>
                <a:cs typeface="+mn-lt"/>
              </a:rPr>
              <a:t>Write a query to fetch the total number of boundaries and dot balls from the deliveries_v02 table.</a:t>
            </a:r>
            <a:endParaRPr lang="en-US" sz="1400" b="1" dirty="0"/>
          </a:p>
          <a:p>
            <a:pPr marL="0" indent="0">
              <a:buClr>
                <a:srgbClr val="FFFFFF"/>
              </a:buClr>
              <a:buNone/>
            </a:pPr>
            <a:r>
              <a:rPr lang="en-US" sz="1400" b="1" dirty="0"/>
              <a:t>Ans:</a:t>
            </a:r>
            <a:r>
              <a:rPr lang="en-US" sz="1400" b="1" dirty="0">
                <a:ea typeface="+mn-lt"/>
                <a:cs typeface="+mn-lt"/>
              </a:rPr>
              <a:t> </a:t>
            </a:r>
            <a:r>
              <a:rPr lang="en-US" sz="1400" dirty="0">
                <a:ea typeface="+mn-lt"/>
                <a:cs typeface="+mn-lt"/>
              </a:rPr>
              <a:t>Select </a:t>
            </a:r>
            <a:r>
              <a:rPr lang="en-US" sz="1400" err="1">
                <a:ea typeface="+mn-lt"/>
                <a:cs typeface="+mn-lt"/>
              </a:rPr>
              <a:t>ball_result</a:t>
            </a:r>
            <a:r>
              <a:rPr lang="en-US" sz="1400" dirty="0">
                <a:ea typeface="+mn-lt"/>
                <a:cs typeface="+mn-lt"/>
              </a:rPr>
              <a:t>, count(*) as </a:t>
            </a:r>
            <a:r>
              <a:rPr lang="en-US" sz="1400" err="1">
                <a:ea typeface="+mn-lt"/>
                <a:cs typeface="+mn-lt"/>
              </a:rPr>
              <a:t>total_count</a:t>
            </a:r>
            <a:r>
              <a:rPr lang="en-US" sz="1400" dirty="0">
                <a:ea typeface="+mn-lt"/>
                <a:cs typeface="+mn-lt"/>
              </a:rPr>
              <a:t> from deliveries_v02 where </a:t>
            </a:r>
            <a:r>
              <a:rPr lang="en-US" sz="1400" err="1">
                <a:ea typeface="+mn-lt"/>
                <a:cs typeface="+mn-lt"/>
              </a:rPr>
              <a:t>ball_result</a:t>
            </a:r>
            <a:r>
              <a:rPr lang="en-US" sz="1400" dirty="0">
                <a:ea typeface="+mn-lt"/>
                <a:cs typeface="+mn-lt"/>
              </a:rPr>
              <a:t> in ('boundary', 'dot') group by </a:t>
            </a:r>
            <a:r>
              <a:rPr lang="en-US" sz="1400" err="1">
                <a:ea typeface="+mn-lt"/>
                <a:cs typeface="+mn-lt"/>
              </a:rPr>
              <a:t>ball_result</a:t>
            </a:r>
            <a:r>
              <a:rPr lang="en-US" sz="1400" dirty="0">
                <a:ea typeface="+mn-lt"/>
                <a:cs typeface="+mn-lt"/>
              </a:rPr>
              <a:t>;</a:t>
            </a:r>
            <a:endParaRPr lang="en-US" sz="1400" dirty="0"/>
          </a:p>
          <a:p>
            <a:pPr marL="0" indent="0">
              <a:buNone/>
            </a:pPr>
            <a:r>
              <a:rPr lang="en-US" sz="1400" b="1" dirty="0"/>
              <a:t>4.</a:t>
            </a:r>
            <a:r>
              <a:rPr lang="en-US" sz="1400" b="1" dirty="0">
                <a:ea typeface="+mn-lt"/>
                <a:cs typeface="+mn-lt"/>
              </a:rPr>
              <a:t>Write a query to fetch the total number of boundaries scored by each team from the deliveries_v02 table and order it in descending order of the number of boundaries scored.</a:t>
            </a:r>
          </a:p>
          <a:p>
            <a:pPr marL="0" indent="0">
              <a:buNone/>
            </a:pPr>
            <a:r>
              <a:rPr lang="en-US" sz="1400" b="1" dirty="0"/>
              <a:t>Ans:</a:t>
            </a:r>
            <a:r>
              <a:rPr lang="en-US" sz="1400" dirty="0"/>
              <a:t> </a:t>
            </a:r>
            <a:r>
              <a:rPr lang="en-US" sz="1400" dirty="0">
                <a:ea typeface="+mn-lt"/>
                <a:cs typeface="+mn-lt"/>
              </a:rPr>
              <a:t>Select </a:t>
            </a:r>
            <a:r>
              <a:rPr lang="en-US" sz="1400" err="1">
                <a:ea typeface="+mn-lt"/>
                <a:cs typeface="+mn-lt"/>
              </a:rPr>
              <a:t>batting_team</a:t>
            </a:r>
            <a:r>
              <a:rPr lang="en-US" sz="1400" dirty="0">
                <a:ea typeface="+mn-lt"/>
                <a:cs typeface="+mn-lt"/>
              </a:rPr>
              <a:t>, sum(</a:t>
            </a:r>
          </a:p>
          <a:p>
            <a:pPr marL="0" indent="0">
              <a:buNone/>
            </a:pPr>
            <a:r>
              <a:rPr lang="en-US" sz="1400" dirty="0">
                <a:ea typeface="+mn-lt"/>
                <a:cs typeface="+mn-lt"/>
              </a:rPr>
              <a:t> case</a:t>
            </a:r>
          </a:p>
          <a:p>
            <a:pPr>
              <a:buNone/>
            </a:pPr>
            <a:r>
              <a:rPr lang="en-US" sz="1400" dirty="0">
                <a:ea typeface="+mn-lt"/>
                <a:cs typeface="+mn-lt"/>
              </a:rPr>
              <a:t>    when </a:t>
            </a:r>
            <a:r>
              <a:rPr lang="en-US" sz="1400" err="1">
                <a:ea typeface="+mn-lt"/>
                <a:cs typeface="+mn-lt"/>
              </a:rPr>
              <a:t>ball_result</a:t>
            </a:r>
            <a:r>
              <a:rPr lang="en-US" sz="1400" dirty="0">
                <a:ea typeface="+mn-lt"/>
                <a:cs typeface="+mn-lt"/>
              </a:rPr>
              <a:t> = 'boundary' then 1 </a:t>
            </a:r>
          </a:p>
          <a:p>
            <a:pPr>
              <a:buNone/>
            </a:pPr>
            <a:r>
              <a:rPr lang="en-US" sz="1400" dirty="0">
                <a:ea typeface="+mn-lt"/>
                <a:cs typeface="+mn-lt"/>
              </a:rPr>
              <a:t>    else 0 </a:t>
            </a:r>
          </a:p>
          <a:p>
            <a:pPr>
              <a:buNone/>
            </a:pPr>
            <a:r>
              <a:rPr lang="en-US" sz="1400" dirty="0">
                <a:ea typeface="+mn-lt"/>
                <a:cs typeface="+mn-lt"/>
              </a:rPr>
              <a:t>    end) as </a:t>
            </a:r>
            <a:r>
              <a:rPr lang="en-US" sz="1400" dirty="0" err="1">
                <a:ea typeface="+mn-lt"/>
                <a:cs typeface="+mn-lt"/>
              </a:rPr>
              <a:t>total_boundaries</a:t>
            </a:r>
            <a:endParaRPr lang="en-US" sz="1400" dirty="0">
              <a:ea typeface="+mn-lt"/>
              <a:cs typeface="+mn-lt"/>
            </a:endParaRPr>
          </a:p>
          <a:p>
            <a:pPr>
              <a:buNone/>
            </a:pPr>
            <a:r>
              <a:rPr lang="en-US" sz="1400" dirty="0">
                <a:ea typeface="+mn-lt"/>
                <a:cs typeface="+mn-lt"/>
              </a:rPr>
              <a:t> from</a:t>
            </a:r>
            <a:r>
              <a:rPr lang="en-US" sz="1400" dirty="0"/>
              <a:t> deliveries</a:t>
            </a:r>
            <a:r>
              <a:rPr lang="en-US" sz="1400" dirty="0">
                <a:ea typeface="+mn-lt"/>
                <a:cs typeface="+mn-lt"/>
              </a:rPr>
              <a:t>_v02 where </a:t>
            </a:r>
            <a:r>
              <a:rPr lang="en-US" sz="1400" dirty="0" err="1">
                <a:ea typeface="+mn-lt"/>
                <a:cs typeface="+mn-lt"/>
              </a:rPr>
              <a:t>ball_result</a:t>
            </a:r>
            <a:r>
              <a:rPr lang="en-US" sz="1400" dirty="0">
                <a:ea typeface="+mn-lt"/>
                <a:cs typeface="+mn-lt"/>
              </a:rPr>
              <a:t> ='boundary' group by </a:t>
            </a:r>
            <a:r>
              <a:rPr lang="en-US" sz="1400" dirty="0" err="1">
                <a:ea typeface="+mn-lt"/>
                <a:cs typeface="+mn-lt"/>
              </a:rPr>
              <a:t>batting_team</a:t>
            </a:r>
            <a:r>
              <a:rPr lang="en-US" sz="1400" dirty="0">
                <a:ea typeface="+mn-lt"/>
                <a:cs typeface="+mn-lt"/>
              </a:rPr>
              <a:t> order by </a:t>
            </a:r>
            <a:r>
              <a:rPr lang="en-US" sz="1400" dirty="0" err="1">
                <a:ea typeface="+mn-lt"/>
                <a:cs typeface="+mn-lt"/>
              </a:rPr>
              <a:t>total_boundaries</a:t>
            </a:r>
            <a:r>
              <a:rPr lang="en-US" sz="1400" dirty="0">
                <a:ea typeface="+mn-lt"/>
                <a:cs typeface="+mn-lt"/>
              </a:rPr>
              <a:t> desc;</a:t>
            </a:r>
            <a:endParaRPr lang="en-US"/>
          </a:p>
          <a:p>
            <a:pPr marL="0" indent="0">
              <a:buNone/>
            </a:pPr>
            <a:r>
              <a:rPr lang="en-US" sz="1400" b="1" dirty="0"/>
              <a:t>5.</a:t>
            </a:r>
            <a:r>
              <a:rPr lang="en-US" sz="1400" b="1" dirty="0">
                <a:ea typeface="+mn-lt"/>
                <a:cs typeface="+mn-lt"/>
              </a:rPr>
              <a:t>Write a query to fetch the total number of dot balls bowled by each team and order it in descending order of the total number of dot balls bowled.</a:t>
            </a:r>
            <a:endParaRPr lang="en-US" sz="1400" b="1" dirty="0"/>
          </a:p>
          <a:p>
            <a:pPr marL="0" indent="0">
              <a:buNone/>
            </a:pPr>
            <a:r>
              <a:rPr lang="en-US" sz="1400" b="1" dirty="0"/>
              <a:t>Ans: </a:t>
            </a:r>
            <a:r>
              <a:rPr lang="en-US" sz="1400" dirty="0">
                <a:ea typeface="+mn-lt"/>
                <a:cs typeface="+mn-lt"/>
              </a:rPr>
              <a:t>Select </a:t>
            </a:r>
            <a:r>
              <a:rPr lang="en-US" sz="1400" err="1">
                <a:ea typeface="+mn-lt"/>
                <a:cs typeface="+mn-lt"/>
              </a:rPr>
              <a:t>bowling_team,sum</a:t>
            </a:r>
            <a:r>
              <a:rPr lang="en-US" sz="1400" dirty="0">
                <a:ea typeface="+mn-lt"/>
                <a:cs typeface="+mn-lt"/>
              </a:rPr>
              <a:t>(</a:t>
            </a:r>
            <a:endParaRPr lang="en-US" sz="1400">
              <a:ea typeface="+mn-lt"/>
              <a:cs typeface="+mn-lt"/>
            </a:endParaRPr>
          </a:p>
          <a:p>
            <a:pPr marL="0" indent="0">
              <a:buNone/>
            </a:pPr>
            <a:r>
              <a:rPr lang="en-US" sz="1400" dirty="0">
                <a:ea typeface="+mn-lt"/>
                <a:cs typeface="+mn-lt"/>
              </a:rPr>
              <a:t> case </a:t>
            </a:r>
            <a:endParaRPr lang="en-US" sz="1400">
              <a:ea typeface="+mn-lt"/>
              <a:cs typeface="+mn-lt"/>
            </a:endParaRPr>
          </a:p>
          <a:p>
            <a:pPr marL="0" indent="0">
              <a:buNone/>
            </a:pPr>
            <a:r>
              <a:rPr lang="en-US" sz="1400" dirty="0">
                <a:ea typeface="+mn-lt"/>
                <a:cs typeface="+mn-lt"/>
              </a:rPr>
              <a:t>    when </a:t>
            </a:r>
            <a:r>
              <a:rPr lang="en-US" sz="1400" err="1">
                <a:ea typeface="+mn-lt"/>
                <a:cs typeface="+mn-lt"/>
              </a:rPr>
              <a:t>ball_result</a:t>
            </a:r>
            <a:r>
              <a:rPr lang="en-US" sz="1400" dirty="0">
                <a:ea typeface="+mn-lt"/>
                <a:cs typeface="+mn-lt"/>
              </a:rPr>
              <a:t> = 'dot' then 1 </a:t>
            </a:r>
            <a:endParaRPr lang="en-US" sz="1400">
              <a:ea typeface="+mn-lt"/>
              <a:cs typeface="+mn-lt"/>
            </a:endParaRPr>
          </a:p>
          <a:p>
            <a:pPr marL="0" indent="0">
              <a:buNone/>
            </a:pPr>
            <a:r>
              <a:rPr lang="en-US" sz="1400" dirty="0">
                <a:ea typeface="+mn-lt"/>
                <a:cs typeface="+mn-lt"/>
              </a:rPr>
              <a:t>    else 0 </a:t>
            </a:r>
            <a:endParaRPr lang="en-US" sz="1400">
              <a:ea typeface="+mn-lt"/>
              <a:cs typeface="+mn-lt"/>
            </a:endParaRPr>
          </a:p>
          <a:p>
            <a:pPr marL="0" indent="0">
              <a:buNone/>
            </a:pPr>
            <a:r>
              <a:rPr lang="en-US" sz="1400" dirty="0">
                <a:ea typeface="+mn-lt"/>
                <a:cs typeface="+mn-lt"/>
              </a:rPr>
              <a:t>    end) as </a:t>
            </a:r>
            <a:r>
              <a:rPr lang="en-US" sz="1400" dirty="0" err="1">
                <a:ea typeface="+mn-lt"/>
                <a:cs typeface="+mn-lt"/>
              </a:rPr>
              <a:t>total_dot_balls</a:t>
            </a:r>
            <a:endParaRPr lang="en-US" sz="1400" dirty="0" err="1"/>
          </a:p>
          <a:p>
            <a:pPr>
              <a:buNone/>
            </a:pPr>
            <a:r>
              <a:rPr lang="en-US" sz="1400" dirty="0"/>
              <a:t>from deliveries</a:t>
            </a:r>
            <a:r>
              <a:rPr lang="en-US" sz="1400" dirty="0">
                <a:ea typeface="+mn-lt"/>
                <a:cs typeface="+mn-lt"/>
              </a:rPr>
              <a:t>_v02 where </a:t>
            </a:r>
            <a:r>
              <a:rPr lang="en-US" sz="1400" dirty="0" err="1">
                <a:ea typeface="+mn-lt"/>
                <a:cs typeface="+mn-lt"/>
              </a:rPr>
              <a:t>ball_result</a:t>
            </a:r>
            <a:r>
              <a:rPr lang="en-US" sz="1400" dirty="0">
                <a:ea typeface="+mn-lt"/>
                <a:cs typeface="+mn-lt"/>
              </a:rPr>
              <a:t> = 'dot' group by </a:t>
            </a:r>
            <a:r>
              <a:rPr lang="en-US" sz="1400" dirty="0" err="1">
                <a:ea typeface="+mn-lt"/>
                <a:cs typeface="+mn-lt"/>
              </a:rPr>
              <a:t>bowling_team</a:t>
            </a:r>
            <a:r>
              <a:rPr lang="en-US" sz="1400" dirty="0">
                <a:ea typeface="+mn-lt"/>
                <a:cs typeface="+mn-lt"/>
              </a:rPr>
              <a:t> order by </a:t>
            </a:r>
            <a:r>
              <a:rPr lang="en-US" sz="1400" dirty="0" err="1">
                <a:ea typeface="+mn-lt"/>
                <a:cs typeface="+mn-lt"/>
              </a:rPr>
              <a:t>total_dot_balls</a:t>
            </a:r>
            <a:r>
              <a:rPr lang="en-US" sz="1400" dirty="0">
                <a:ea typeface="+mn-lt"/>
                <a:cs typeface="+mn-lt"/>
              </a:rPr>
              <a:t> desc;</a:t>
            </a:r>
            <a:endParaRPr lang="en-US" sz="1400" dirty="0"/>
          </a:p>
          <a:p>
            <a:pPr>
              <a:buNone/>
            </a:pPr>
            <a:endParaRPr lang="en-US" sz="1400" b="1" dirty="0"/>
          </a:p>
          <a:p>
            <a:pPr marL="0" indent="0">
              <a:buClr>
                <a:prstClr val="white">
                  <a:lumMod val="85000"/>
                  <a:lumOff val="15000"/>
                </a:prstClr>
              </a:buClr>
              <a:buNone/>
            </a:pPr>
            <a:endParaRPr lang="en-US" sz="1400" b="1" dirty="0"/>
          </a:p>
          <a:p>
            <a:pPr>
              <a:buClr>
                <a:srgbClr val="FFFFFF"/>
              </a:buClr>
            </a:pPr>
            <a:endParaRPr lang="en-US" sz="1400" b="1" dirty="0"/>
          </a:p>
          <a:p>
            <a:pPr marL="0" indent="0">
              <a:buNone/>
            </a:pPr>
            <a:endParaRPr lang="en-US" sz="1400" b="1" dirty="0"/>
          </a:p>
        </p:txBody>
      </p:sp>
    </p:spTree>
    <p:extLst>
      <p:ext uri="{BB962C8B-B14F-4D97-AF65-F5344CB8AC3E}">
        <p14:creationId xmlns:p14="http://schemas.microsoft.com/office/powerpoint/2010/main" val="260467142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E5CF637-07F1-F534-B9E2-65109B6E2FF2}"/>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ea typeface="+mj-lt"/>
                <a:cs typeface="+mj-lt"/>
              </a:rPr>
              <a:t>Additional Questions for Final  Assessment</a:t>
            </a:r>
            <a:endParaRPr lang="en-US">
              <a:solidFill>
                <a:schemeClr val="tx1"/>
              </a:solidFill>
            </a:endParaRPr>
          </a:p>
        </p:txBody>
      </p:sp>
      <p:sp>
        <p:nvSpPr>
          <p:cNvPr id="3" name="Content Placeholder 2">
            <a:extLst>
              <a:ext uri="{FF2B5EF4-FFF2-40B4-BE49-F238E27FC236}">
                <a16:creationId xmlns:a16="http://schemas.microsoft.com/office/drawing/2014/main" id="{84CCB0B4-BA9B-9E91-36D3-B3C81F95FC11}"/>
              </a:ext>
            </a:extLst>
          </p:cNvPr>
          <p:cNvSpPr>
            <a:spLocks noGrp="1"/>
          </p:cNvSpPr>
          <p:nvPr>
            <p:ph idx="1"/>
          </p:nvPr>
        </p:nvSpPr>
        <p:spPr>
          <a:xfrm>
            <a:off x="5478124" y="559477"/>
            <a:ext cx="5647076" cy="5475563"/>
          </a:xfrm>
        </p:spPr>
        <p:txBody>
          <a:bodyPr anchor="ctr">
            <a:normAutofit/>
          </a:bodyPr>
          <a:lstStyle/>
          <a:p>
            <a:pPr marL="0" indent="0">
              <a:buNone/>
            </a:pPr>
            <a:r>
              <a:rPr lang="en-US" sz="1400" b="1" dirty="0"/>
              <a:t>6.</a:t>
            </a:r>
            <a:r>
              <a:rPr lang="en-US" sz="1400" b="1" dirty="0">
                <a:ea typeface="+mn-lt"/>
                <a:cs typeface="+mn-lt"/>
              </a:rPr>
              <a:t>Write a query to fetch the total number of dismissals by dismissal kinds where dismissal kind is not NA.</a:t>
            </a:r>
            <a:endParaRPr lang="en-US"/>
          </a:p>
          <a:p>
            <a:pPr marL="0" indent="0">
              <a:buClr>
                <a:srgbClr val="FFFFFF"/>
              </a:buClr>
              <a:buNone/>
            </a:pPr>
            <a:r>
              <a:rPr lang="en-US" sz="1400" b="1" dirty="0"/>
              <a:t>Ans: </a:t>
            </a:r>
            <a:r>
              <a:rPr lang="en-US" sz="1400" dirty="0">
                <a:ea typeface="+mn-lt"/>
                <a:cs typeface="+mn-lt"/>
              </a:rPr>
              <a:t>select </a:t>
            </a:r>
            <a:r>
              <a:rPr lang="en-US" sz="1400" err="1">
                <a:ea typeface="+mn-lt"/>
                <a:cs typeface="+mn-lt"/>
              </a:rPr>
              <a:t>dismissal_kind</a:t>
            </a:r>
            <a:r>
              <a:rPr lang="en-US" sz="1400" dirty="0">
                <a:ea typeface="+mn-lt"/>
                <a:cs typeface="+mn-lt"/>
              </a:rPr>
              <a:t> , count(*) as </a:t>
            </a:r>
            <a:r>
              <a:rPr lang="en-US" sz="1400" err="1">
                <a:ea typeface="+mn-lt"/>
                <a:cs typeface="+mn-lt"/>
              </a:rPr>
              <a:t>total_dismissals</a:t>
            </a:r>
            <a:r>
              <a:rPr lang="en-US" sz="1400" dirty="0">
                <a:ea typeface="+mn-lt"/>
                <a:cs typeface="+mn-lt"/>
              </a:rPr>
              <a:t> from deliveries_v02 where </a:t>
            </a:r>
            <a:r>
              <a:rPr lang="en-US" sz="1400" err="1">
                <a:ea typeface="+mn-lt"/>
                <a:cs typeface="+mn-lt"/>
              </a:rPr>
              <a:t>dismissal_kind</a:t>
            </a:r>
            <a:r>
              <a:rPr lang="en-US" sz="1400" dirty="0">
                <a:ea typeface="+mn-lt"/>
                <a:cs typeface="+mn-lt"/>
              </a:rPr>
              <a:t> != 'NA' group </a:t>
            </a:r>
            <a:r>
              <a:rPr lang="en-US" sz="1400" err="1">
                <a:ea typeface="+mn-lt"/>
                <a:cs typeface="+mn-lt"/>
              </a:rPr>
              <a:t>bydismissal_kind</a:t>
            </a:r>
            <a:r>
              <a:rPr lang="en-US" sz="1400" dirty="0">
                <a:ea typeface="+mn-lt"/>
                <a:cs typeface="+mn-lt"/>
              </a:rPr>
              <a:t> order by </a:t>
            </a:r>
            <a:r>
              <a:rPr lang="en-US" sz="1400" err="1">
                <a:ea typeface="+mn-lt"/>
                <a:cs typeface="+mn-lt"/>
              </a:rPr>
              <a:t>total_dismissals</a:t>
            </a:r>
            <a:r>
              <a:rPr lang="en-US" sz="1400" dirty="0">
                <a:ea typeface="+mn-lt"/>
                <a:cs typeface="+mn-lt"/>
              </a:rPr>
              <a:t> desc;</a:t>
            </a:r>
          </a:p>
          <a:p>
            <a:pPr marL="0" indent="0">
              <a:buNone/>
            </a:pPr>
            <a:r>
              <a:rPr lang="en-US" sz="1400" b="1" dirty="0"/>
              <a:t>7.</a:t>
            </a:r>
            <a:r>
              <a:rPr lang="en-US" sz="1400" b="1" dirty="0">
                <a:ea typeface="+mn-lt"/>
                <a:cs typeface="+mn-lt"/>
              </a:rPr>
              <a:t>Write a query to get the top 5 bowlers who conceded maximum extra runs from the deliveries table.</a:t>
            </a:r>
          </a:p>
          <a:p>
            <a:pPr marL="0" indent="0">
              <a:buNone/>
            </a:pPr>
            <a:r>
              <a:rPr lang="en-US" sz="1400" b="1" dirty="0"/>
              <a:t>Ans: </a:t>
            </a:r>
            <a:r>
              <a:rPr lang="en-US" sz="1400" dirty="0">
                <a:ea typeface="+mn-lt"/>
                <a:cs typeface="+mn-lt"/>
              </a:rPr>
              <a:t>select bowler , sum(</a:t>
            </a:r>
            <a:r>
              <a:rPr lang="en-US" sz="1400" dirty="0" err="1">
                <a:ea typeface="+mn-lt"/>
                <a:cs typeface="+mn-lt"/>
              </a:rPr>
              <a:t>extra_runs</a:t>
            </a:r>
            <a:r>
              <a:rPr lang="en-US" sz="1400" dirty="0">
                <a:ea typeface="+mn-lt"/>
                <a:cs typeface="+mn-lt"/>
              </a:rPr>
              <a:t>) as </a:t>
            </a:r>
            <a:r>
              <a:rPr lang="en-US" sz="1400" dirty="0" err="1">
                <a:ea typeface="+mn-lt"/>
                <a:cs typeface="+mn-lt"/>
              </a:rPr>
              <a:t>total_extra_runs</a:t>
            </a:r>
            <a:r>
              <a:rPr lang="en-US" sz="1400" dirty="0">
                <a:ea typeface="+mn-lt"/>
                <a:cs typeface="+mn-lt"/>
              </a:rPr>
              <a:t> from deliveries where </a:t>
            </a:r>
            <a:r>
              <a:rPr lang="en-US" sz="1400" dirty="0" err="1">
                <a:ea typeface="+mn-lt"/>
                <a:cs typeface="+mn-lt"/>
              </a:rPr>
              <a:t>extra_runs</a:t>
            </a:r>
            <a:r>
              <a:rPr lang="en-US" sz="1400" dirty="0">
                <a:ea typeface="+mn-lt"/>
                <a:cs typeface="+mn-lt"/>
              </a:rPr>
              <a:t> &gt; 0 group by bowler order by </a:t>
            </a:r>
            <a:r>
              <a:rPr lang="en-US" sz="1400" dirty="0" err="1">
                <a:ea typeface="+mn-lt"/>
                <a:cs typeface="+mn-lt"/>
              </a:rPr>
              <a:t>total_extra_runs</a:t>
            </a:r>
            <a:r>
              <a:rPr lang="en-US" sz="1400" dirty="0">
                <a:ea typeface="+mn-lt"/>
                <a:cs typeface="+mn-lt"/>
              </a:rPr>
              <a:t> desc limit 5;</a:t>
            </a:r>
          </a:p>
          <a:p>
            <a:pPr marL="0" indent="0">
              <a:buNone/>
            </a:pPr>
            <a:r>
              <a:rPr lang="en-US" sz="1400" b="1" dirty="0">
                <a:ea typeface="+mn-lt"/>
                <a:cs typeface="+mn-lt"/>
              </a:rPr>
              <a:t>8.Write a query to create a table named deliveries_v03 with all the columns of deliveries_v02 table and two additional column (named venue and </a:t>
            </a:r>
            <a:r>
              <a:rPr lang="en-US" sz="1400" b="1" dirty="0" err="1">
                <a:ea typeface="+mn-lt"/>
                <a:cs typeface="+mn-lt"/>
              </a:rPr>
              <a:t>match_date</a:t>
            </a:r>
            <a:r>
              <a:rPr lang="en-US" sz="1400" b="1" dirty="0">
                <a:ea typeface="+mn-lt"/>
                <a:cs typeface="+mn-lt"/>
              </a:rPr>
              <a:t>) of venue and date from table matches.</a:t>
            </a:r>
          </a:p>
          <a:p>
            <a:pPr marL="0" indent="0">
              <a:buNone/>
            </a:pPr>
            <a:r>
              <a:rPr lang="en-US" sz="1400" b="1" dirty="0">
                <a:ea typeface="+mn-lt"/>
                <a:cs typeface="+mn-lt"/>
              </a:rPr>
              <a:t>Ans:</a:t>
            </a:r>
            <a:r>
              <a:rPr lang="en-US" sz="1400" dirty="0">
                <a:ea typeface="+mn-lt"/>
                <a:cs typeface="+mn-lt"/>
              </a:rPr>
              <a:t> create table deliveries_v03 as select a.*,  </a:t>
            </a:r>
            <a:r>
              <a:rPr lang="en-US" sz="1400" dirty="0" err="1">
                <a:ea typeface="+mn-lt"/>
                <a:cs typeface="+mn-lt"/>
              </a:rPr>
              <a:t>b.venue</a:t>
            </a:r>
            <a:r>
              <a:rPr lang="en-US" sz="1400" dirty="0">
                <a:ea typeface="+mn-lt"/>
                <a:cs typeface="+mn-lt"/>
              </a:rPr>
              <a:t>, </a:t>
            </a:r>
            <a:r>
              <a:rPr lang="en-US" sz="1400" dirty="0" err="1">
                <a:ea typeface="+mn-lt"/>
                <a:cs typeface="+mn-lt"/>
              </a:rPr>
              <a:t>b.date</a:t>
            </a:r>
            <a:r>
              <a:rPr lang="en-US" sz="1400" dirty="0">
                <a:ea typeface="+mn-lt"/>
                <a:cs typeface="+mn-lt"/>
              </a:rPr>
              <a:t> as </a:t>
            </a:r>
            <a:r>
              <a:rPr lang="en-US" sz="1400" dirty="0" err="1">
                <a:ea typeface="+mn-lt"/>
                <a:cs typeface="+mn-lt"/>
              </a:rPr>
              <a:t>match_date</a:t>
            </a:r>
            <a:r>
              <a:rPr lang="en-US" sz="1400" dirty="0">
                <a:ea typeface="+mn-lt"/>
                <a:cs typeface="+mn-lt"/>
              </a:rPr>
              <a:t> from deliveries_v02 as a join matches as b on </a:t>
            </a:r>
            <a:r>
              <a:rPr lang="en-US" sz="1400" dirty="0" err="1">
                <a:ea typeface="+mn-lt"/>
                <a:cs typeface="+mn-lt"/>
              </a:rPr>
              <a:t>a.match_id</a:t>
            </a:r>
            <a:r>
              <a:rPr lang="en-US" sz="1400" dirty="0">
                <a:ea typeface="+mn-lt"/>
                <a:cs typeface="+mn-lt"/>
              </a:rPr>
              <a:t> = </a:t>
            </a:r>
            <a:r>
              <a:rPr lang="en-US" sz="1400" dirty="0" err="1">
                <a:ea typeface="+mn-lt"/>
                <a:cs typeface="+mn-lt"/>
              </a:rPr>
              <a:t>b.match_id</a:t>
            </a:r>
            <a:r>
              <a:rPr lang="en-US" sz="1400" dirty="0">
                <a:ea typeface="+mn-lt"/>
                <a:cs typeface="+mn-lt"/>
              </a:rPr>
              <a:t>;</a:t>
            </a:r>
          </a:p>
        </p:txBody>
      </p:sp>
    </p:spTree>
    <p:extLst>
      <p:ext uri="{BB962C8B-B14F-4D97-AF65-F5344CB8AC3E}">
        <p14:creationId xmlns:p14="http://schemas.microsoft.com/office/powerpoint/2010/main" val="285611214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A7C947F-4792-78E3-B930-FAA4C7052FD7}"/>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ea typeface="+mj-lt"/>
                <a:cs typeface="+mj-lt"/>
              </a:rPr>
              <a:t>Additional  Questions for  Final  Assessment</a:t>
            </a:r>
            <a:endParaRPr lang="en-US" sz="4400" b="0">
              <a:solidFill>
                <a:schemeClr val="tx1"/>
              </a:solidFill>
              <a:ea typeface="+mj-lt"/>
              <a:cs typeface="+mj-lt"/>
            </a:endParaRPr>
          </a:p>
        </p:txBody>
      </p:sp>
      <p:sp>
        <p:nvSpPr>
          <p:cNvPr id="3" name="Content Placeholder 2">
            <a:extLst>
              <a:ext uri="{FF2B5EF4-FFF2-40B4-BE49-F238E27FC236}">
                <a16:creationId xmlns:a16="http://schemas.microsoft.com/office/drawing/2014/main" id="{F59C8CE4-71DC-D673-1CE0-140644BE28C5}"/>
              </a:ext>
            </a:extLst>
          </p:cNvPr>
          <p:cNvSpPr>
            <a:spLocks noGrp="1"/>
          </p:cNvSpPr>
          <p:nvPr>
            <p:ph idx="1"/>
          </p:nvPr>
        </p:nvSpPr>
        <p:spPr>
          <a:xfrm>
            <a:off x="5478124" y="559477"/>
            <a:ext cx="5647076" cy="5475563"/>
          </a:xfrm>
        </p:spPr>
        <p:txBody>
          <a:bodyPr anchor="ctr">
            <a:normAutofit/>
          </a:bodyPr>
          <a:lstStyle/>
          <a:p>
            <a:pPr marL="0" indent="0">
              <a:buNone/>
            </a:pPr>
            <a:r>
              <a:rPr lang="en-US" sz="1400" b="1" dirty="0"/>
              <a:t>9.</a:t>
            </a:r>
            <a:r>
              <a:rPr lang="en-US" sz="1400" b="1" dirty="0">
                <a:ea typeface="+mn-lt"/>
                <a:cs typeface="+mn-lt"/>
              </a:rPr>
              <a:t>Write a query to fetch the total runs scored for each venue and order it in the descending order of total runs scored.</a:t>
            </a:r>
            <a:endParaRPr lang="en-US" sz="1400" b="1" dirty="0"/>
          </a:p>
          <a:p>
            <a:pPr marL="0" indent="0">
              <a:buClr>
                <a:srgbClr val="FFFFFF"/>
              </a:buClr>
              <a:buNone/>
            </a:pPr>
            <a:r>
              <a:rPr lang="en-US" sz="1400" b="1" dirty="0"/>
              <a:t>Ans:</a:t>
            </a:r>
            <a:r>
              <a:rPr lang="en-US" sz="1400" b="1" dirty="0">
                <a:ea typeface="+mn-lt"/>
                <a:cs typeface="+mn-lt"/>
              </a:rPr>
              <a:t> </a:t>
            </a:r>
            <a:r>
              <a:rPr lang="en-US" sz="1400" dirty="0">
                <a:ea typeface="+mn-lt"/>
                <a:cs typeface="+mn-lt"/>
              </a:rPr>
              <a:t>Select venue, sum(</a:t>
            </a:r>
            <a:r>
              <a:rPr lang="en-US" sz="1400" err="1">
                <a:ea typeface="+mn-lt"/>
                <a:cs typeface="+mn-lt"/>
              </a:rPr>
              <a:t>total_runs</a:t>
            </a:r>
            <a:r>
              <a:rPr lang="en-US" sz="1400" dirty="0">
                <a:ea typeface="+mn-lt"/>
                <a:cs typeface="+mn-lt"/>
              </a:rPr>
              <a:t>) as </a:t>
            </a:r>
            <a:r>
              <a:rPr lang="en-US" sz="1400" err="1">
                <a:ea typeface="+mn-lt"/>
                <a:cs typeface="+mn-lt"/>
              </a:rPr>
              <a:t>total_runs_scored</a:t>
            </a:r>
            <a:r>
              <a:rPr lang="en-US" sz="1400" dirty="0">
                <a:ea typeface="+mn-lt"/>
                <a:cs typeface="+mn-lt"/>
              </a:rPr>
              <a:t> from deliveries_v03 group by venue order by </a:t>
            </a:r>
            <a:r>
              <a:rPr lang="en-US" sz="1400" err="1">
                <a:ea typeface="+mn-lt"/>
                <a:cs typeface="+mn-lt"/>
              </a:rPr>
              <a:t>total_runs_scored</a:t>
            </a:r>
            <a:r>
              <a:rPr lang="en-US" sz="1400" dirty="0">
                <a:ea typeface="+mn-lt"/>
                <a:cs typeface="+mn-lt"/>
              </a:rPr>
              <a:t> desc;</a:t>
            </a:r>
            <a:endParaRPr lang="en-US" sz="1400" b="1" dirty="0">
              <a:ea typeface="+mn-lt"/>
              <a:cs typeface="+mn-lt"/>
            </a:endParaRPr>
          </a:p>
          <a:p>
            <a:pPr marL="0" indent="0">
              <a:buNone/>
            </a:pPr>
            <a:r>
              <a:rPr lang="en-US" sz="1400" b="1" dirty="0"/>
              <a:t>10.</a:t>
            </a:r>
            <a:r>
              <a:rPr lang="en-US" sz="1400" b="1" dirty="0">
                <a:ea typeface="+mn-lt"/>
                <a:cs typeface="+mn-lt"/>
              </a:rPr>
              <a:t>Write a query to fetch the year-wise total runs scored at Eden Gardens and order it in the descending order of total runs scored.</a:t>
            </a:r>
          </a:p>
          <a:p>
            <a:pPr marL="0" indent="0">
              <a:buNone/>
            </a:pPr>
            <a:r>
              <a:rPr lang="en-US" sz="1400" b="1" dirty="0"/>
              <a:t>Ans:</a:t>
            </a:r>
            <a:r>
              <a:rPr lang="en-US" sz="1400" dirty="0"/>
              <a:t> </a:t>
            </a:r>
            <a:r>
              <a:rPr lang="en-US" sz="1400" dirty="0">
                <a:ea typeface="+mn-lt"/>
                <a:cs typeface="+mn-lt"/>
              </a:rPr>
              <a:t>Select extract(year from </a:t>
            </a:r>
            <a:r>
              <a:rPr lang="en-US" sz="1400" dirty="0" err="1">
                <a:ea typeface="+mn-lt"/>
                <a:cs typeface="+mn-lt"/>
              </a:rPr>
              <a:t>match_date</a:t>
            </a:r>
            <a:r>
              <a:rPr lang="en-US" sz="1400" dirty="0">
                <a:ea typeface="+mn-lt"/>
                <a:cs typeface="+mn-lt"/>
              </a:rPr>
              <a:t>) as year, venue, sum(</a:t>
            </a:r>
            <a:r>
              <a:rPr lang="en-US" sz="1400" dirty="0" err="1">
                <a:ea typeface="+mn-lt"/>
                <a:cs typeface="+mn-lt"/>
              </a:rPr>
              <a:t>total_runs</a:t>
            </a:r>
            <a:r>
              <a:rPr lang="en-US" sz="1400" dirty="0">
                <a:ea typeface="+mn-lt"/>
                <a:cs typeface="+mn-lt"/>
              </a:rPr>
              <a:t>) as </a:t>
            </a:r>
            <a:r>
              <a:rPr lang="en-US" sz="1400" dirty="0" err="1">
                <a:ea typeface="+mn-lt"/>
                <a:cs typeface="+mn-lt"/>
              </a:rPr>
              <a:t>total_runs_scored</a:t>
            </a:r>
            <a:r>
              <a:rPr lang="en-US" sz="1400" dirty="0">
                <a:ea typeface="+mn-lt"/>
                <a:cs typeface="+mn-lt"/>
              </a:rPr>
              <a:t> from deliveries_v03 where venue = 'Eden Gardens' group by year, venue order by </a:t>
            </a:r>
            <a:r>
              <a:rPr lang="en-US" sz="1400" dirty="0" err="1">
                <a:ea typeface="+mn-lt"/>
                <a:cs typeface="+mn-lt"/>
              </a:rPr>
              <a:t>total_runs_scored</a:t>
            </a:r>
            <a:r>
              <a:rPr lang="en-US" sz="1400" dirty="0">
                <a:ea typeface="+mn-lt"/>
                <a:cs typeface="+mn-lt"/>
              </a:rPr>
              <a:t> desc;</a:t>
            </a:r>
            <a:endParaRPr lang="en-US" sz="1400" b="1" dirty="0"/>
          </a:p>
        </p:txBody>
      </p:sp>
    </p:spTree>
    <p:extLst>
      <p:ext uri="{BB962C8B-B14F-4D97-AF65-F5344CB8AC3E}">
        <p14:creationId xmlns:p14="http://schemas.microsoft.com/office/powerpoint/2010/main" val="38810090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7" name="Rectangle 4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9" name="Rectangle 4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1" name="Group 5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2" name="Straight Connector 5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64" name="Rectangle 63">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66" name="Rectangle 65">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8" name="Straight Connector 67">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1D82F-40BA-B608-8E76-13CFC145276C}"/>
              </a:ext>
            </a:extLst>
          </p:cNvPr>
          <p:cNvSpPr>
            <a:spLocks noGrp="1"/>
          </p:cNvSpPr>
          <p:nvPr>
            <p:ph type="title"/>
          </p:nvPr>
        </p:nvSpPr>
        <p:spPr>
          <a:xfrm>
            <a:off x="8560024" y="1182454"/>
            <a:ext cx="3238829" cy="3480794"/>
          </a:xfrm>
        </p:spPr>
        <p:txBody>
          <a:bodyPr vert="horz" lIns="91440" tIns="45720" rIns="91440" bIns="45720" rtlCol="0" anchor="ctr">
            <a:normAutofit/>
          </a:bodyPr>
          <a:lstStyle/>
          <a:p>
            <a:pPr algn="ctr">
              <a:lnSpc>
                <a:spcPct val="83000"/>
              </a:lnSpc>
            </a:pPr>
            <a:r>
              <a:rPr lang="en-US" sz="3500" b="0" cap="all" spc="-100" dirty="0"/>
              <a:t>TOP 10 </a:t>
            </a:r>
            <a:r>
              <a:rPr lang="en-US" sz="3500" b="0" cap="all" spc="-100"/>
              <a:t>(AGGRESSIVE) PL</a:t>
            </a:r>
            <a:r>
              <a:rPr lang="en-US" sz="3500" b="0" cap="all" spc="-100" dirty="0"/>
              <a:t>AYERS WITH   HIGHEST STRIKE RATE </a:t>
            </a:r>
            <a:br>
              <a:rPr lang="en-US" sz="1600" b="0" cap="all" spc="-100" dirty="0"/>
            </a:br>
            <a:endParaRPr lang="en-US" sz="1600" b="0" cap="all" spc="-100"/>
          </a:p>
        </p:txBody>
      </p:sp>
      <p:graphicFrame>
        <p:nvGraphicFramePr>
          <p:cNvPr id="27" name="Content Placeholder 5">
            <a:extLst>
              <a:ext uri="{FF2B5EF4-FFF2-40B4-BE49-F238E27FC236}">
                <a16:creationId xmlns:a16="http://schemas.microsoft.com/office/drawing/2014/main" id="{22CB5DE6-B3AC-0D21-BBDD-DF987B7131AF}"/>
              </a:ext>
            </a:extLst>
          </p:cNvPr>
          <p:cNvGraphicFramePr>
            <a:graphicFrameLocks/>
          </p:cNvGraphicFramePr>
          <p:nvPr/>
        </p:nvGraphicFramePr>
        <p:xfrm>
          <a:off x="1648240" y="1685122"/>
          <a:ext cx="4896138" cy="3891030"/>
        </p:xfrm>
        <a:graphic>
          <a:graphicData uri="http://schemas.openxmlformats.org/drawingml/2006/table">
            <a:tbl>
              <a:tblPr firstRow="1" bandRow="1">
                <a:tableStyleId>{5C22544A-7EE6-4342-B048-85BDC9FD1C3A}</a:tableStyleId>
              </a:tblPr>
              <a:tblGrid>
                <a:gridCol w="1395163">
                  <a:extLst>
                    <a:ext uri="{9D8B030D-6E8A-4147-A177-3AD203B41FA5}">
                      <a16:colId xmlns:a16="http://schemas.microsoft.com/office/drawing/2014/main" val="385310839"/>
                    </a:ext>
                  </a:extLst>
                </a:gridCol>
                <a:gridCol w="1128174">
                  <a:extLst>
                    <a:ext uri="{9D8B030D-6E8A-4147-A177-3AD203B41FA5}">
                      <a16:colId xmlns:a16="http://schemas.microsoft.com/office/drawing/2014/main" val="1809464644"/>
                    </a:ext>
                  </a:extLst>
                </a:gridCol>
                <a:gridCol w="1226165">
                  <a:extLst>
                    <a:ext uri="{9D8B030D-6E8A-4147-A177-3AD203B41FA5}">
                      <a16:colId xmlns:a16="http://schemas.microsoft.com/office/drawing/2014/main" val="942051925"/>
                    </a:ext>
                  </a:extLst>
                </a:gridCol>
                <a:gridCol w="1146636">
                  <a:extLst>
                    <a:ext uri="{9D8B030D-6E8A-4147-A177-3AD203B41FA5}">
                      <a16:colId xmlns:a16="http://schemas.microsoft.com/office/drawing/2014/main" val="3335779941"/>
                    </a:ext>
                  </a:extLst>
                </a:gridCol>
              </a:tblGrid>
              <a:tr h="353730">
                <a:tc>
                  <a:txBody>
                    <a:bodyPr/>
                    <a:lstStyle/>
                    <a:p>
                      <a:r>
                        <a:rPr lang="en-US" sz="1600">
                          <a:effectLst/>
                        </a:rPr>
                        <a:t>batsman</a:t>
                      </a:r>
                    </a:p>
                  </a:txBody>
                  <a:tcPr marL="81801" marR="81801" marT="40901" marB="40901" anchor="ctr"/>
                </a:tc>
                <a:tc>
                  <a:txBody>
                    <a:bodyPr/>
                    <a:lstStyle/>
                    <a:p>
                      <a:r>
                        <a:rPr lang="en-US" sz="1600">
                          <a:effectLst/>
                        </a:rPr>
                        <a:t>total_balls</a:t>
                      </a:r>
                    </a:p>
                  </a:txBody>
                  <a:tcPr marL="81801" marR="81801" marT="40901" marB="40901" anchor="ctr"/>
                </a:tc>
                <a:tc>
                  <a:txBody>
                    <a:bodyPr/>
                    <a:lstStyle/>
                    <a:p>
                      <a:r>
                        <a:rPr lang="en-US" sz="1600">
                          <a:effectLst/>
                        </a:rPr>
                        <a:t>run_scored</a:t>
                      </a:r>
                    </a:p>
                  </a:txBody>
                  <a:tcPr marL="81801" marR="81801" marT="40901" marB="40901" anchor="ctr"/>
                </a:tc>
                <a:tc>
                  <a:txBody>
                    <a:bodyPr/>
                    <a:lstStyle/>
                    <a:p>
                      <a:r>
                        <a:rPr lang="en-US" sz="1600">
                          <a:effectLst/>
                        </a:rPr>
                        <a:t>strike_rate</a:t>
                      </a:r>
                    </a:p>
                  </a:txBody>
                  <a:tcPr marL="81801" marR="81801" marT="40901" marB="40901" anchor="ctr"/>
                </a:tc>
                <a:extLst>
                  <a:ext uri="{0D108BD9-81ED-4DB2-BD59-A6C34878D82A}">
                    <a16:rowId xmlns:a16="http://schemas.microsoft.com/office/drawing/2014/main" val="1254122674"/>
                  </a:ext>
                </a:extLst>
              </a:tr>
              <a:tr h="353730">
                <a:tc>
                  <a:txBody>
                    <a:bodyPr/>
                    <a:lstStyle/>
                    <a:p>
                      <a:r>
                        <a:rPr lang="en-US" sz="1600">
                          <a:effectLst/>
                        </a:rPr>
                        <a:t>AD Russell</a:t>
                      </a:r>
                    </a:p>
                  </a:txBody>
                  <a:tcPr marL="81801" marR="81801" marT="40901" marB="40901" anchor="ctr"/>
                </a:tc>
                <a:tc>
                  <a:txBody>
                    <a:bodyPr/>
                    <a:lstStyle/>
                    <a:p>
                      <a:pPr algn="r"/>
                      <a:r>
                        <a:rPr lang="en-US" sz="1600"/>
                        <a:t>832</a:t>
                      </a:r>
                    </a:p>
                  </a:txBody>
                  <a:tcPr marL="81801" marR="81801" marT="40901" marB="40901" anchor="ctr"/>
                </a:tc>
                <a:tc>
                  <a:txBody>
                    <a:bodyPr/>
                    <a:lstStyle/>
                    <a:p>
                      <a:pPr algn="r"/>
                      <a:r>
                        <a:rPr lang="en-US" sz="1600"/>
                        <a:t>1517</a:t>
                      </a:r>
                    </a:p>
                  </a:txBody>
                  <a:tcPr marL="81801" marR="81801" marT="40901" marB="40901" anchor="ctr"/>
                </a:tc>
                <a:tc>
                  <a:txBody>
                    <a:bodyPr/>
                    <a:lstStyle/>
                    <a:p>
                      <a:pPr algn="r"/>
                      <a:r>
                        <a:rPr lang="en-US" sz="1600"/>
                        <a:t>182</a:t>
                      </a:r>
                    </a:p>
                  </a:txBody>
                  <a:tcPr marL="81801" marR="81801" marT="40901" marB="40901" anchor="ctr"/>
                </a:tc>
                <a:extLst>
                  <a:ext uri="{0D108BD9-81ED-4DB2-BD59-A6C34878D82A}">
                    <a16:rowId xmlns:a16="http://schemas.microsoft.com/office/drawing/2014/main" val="1578952459"/>
                  </a:ext>
                </a:extLst>
              </a:tr>
              <a:tr h="353730">
                <a:tc>
                  <a:txBody>
                    <a:bodyPr/>
                    <a:lstStyle/>
                    <a:p>
                      <a:r>
                        <a:rPr lang="en-US" sz="1600">
                          <a:effectLst/>
                        </a:rPr>
                        <a:t>SP Narine</a:t>
                      </a:r>
                    </a:p>
                  </a:txBody>
                  <a:tcPr marL="81801" marR="81801" marT="40901" marB="40901" anchor="ctr"/>
                </a:tc>
                <a:tc>
                  <a:txBody>
                    <a:bodyPr/>
                    <a:lstStyle/>
                    <a:p>
                      <a:pPr algn="r"/>
                      <a:r>
                        <a:rPr lang="en-US" sz="1600"/>
                        <a:t>524</a:t>
                      </a:r>
                    </a:p>
                  </a:txBody>
                  <a:tcPr marL="81801" marR="81801" marT="40901" marB="40901" anchor="ctr"/>
                </a:tc>
                <a:tc>
                  <a:txBody>
                    <a:bodyPr/>
                    <a:lstStyle/>
                    <a:p>
                      <a:pPr algn="r"/>
                      <a:r>
                        <a:rPr lang="en-US" sz="1600"/>
                        <a:t>892</a:t>
                      </a:r>
                    </a:p>
                  </a:txBody>
                  <a:tcPr marL="81801" marR="81801" marT="40901" marB="40901" anchor="ctr"/>
                </a:tc>
                <a:tc>
                  <a:txBody>
                    <a:bodyPr/>
                    <a:lstStyle/>
                    <a:p>
                      <a:pPr algn="r"/>
                      <a:r>
                        <a:rPr lang="en-US" sz="1600"/>
                        <a:t>170</a:t>
                      </a:r>
                    </a:p>
                  </a:txBody>
                  <a:tcPr marL="81801" marR="81801" marT="40901" marB="40901" anchor="ctr"/>
                </a:tc>
                <a:extLst>
                  <a:ext uri="{0D108BD9-81ED-4DB2-BD59-A6C34878D82A}">
                    <a16:rowId xmlns:a16="http://schemas.microsoft.com/office/drawing/2014/main" val="819072771"/>
                  </a:ext>
                </a:extLst>
              </a:tr>
              <a:tr h="353730">
                <a:tc>
                  <a:txBody>
                    <a:bodyPr/>
                    <a:lstStyle/>
                    <a:p>
                      <a:r>
                        <a:rPr lang="en-US" sz="1600">
                          <a:effectLst/>
                        </a:rPr>
                        <a:t>GJ Maxwell</a:t>
                      </a:r>
                    </a:p>
                  </a:txBody>
                  <a:tcPr marL="81801" marR="81801" marT="40901" marB="40901" anchor="ctr"/>
                </a:tc>
                <a:tc>
                  <a:txBody>
                    <a:bodyPr/>
                    <a:lstStyle/>
                    <a:p>
                      <a:pPr algn="r"/>
                      <a:r>
                        <a:rPr lang="en-US" sz="1600"/>
                        <a:t>944</a:t>
                      </a:r>
                    </a:p>
                  </a:txBody>
                  <a:tcPr marL="81801" marR="81801" marT="40901" marB="40901" anchor="ctr"/>
                </a:tc>
                <a:tc>
                  <a:txBody>
                    <a:bodyPr/>
                    <a:lstStyle/>
                    <a:p>
                      <a:pPr algn="r"/>
                      <a:r>
                        <a:rPr lang="en-US" sz="1600"/>
                        <a:t>1505</a:t>
                      </a:r>
                    </a:p>
                  </a:txBody>
                  <a:tcPr marL="81801" marR="81801" marT="40901" marB="40901" anchor="ctr"/>
                </a:tc>
                <a:tc>
                  <a:txBody>
                    <a:bodyPr/>
                    <a:lstStyle/>
                    <a:p>
                      <a:pPr algn="r"/>
                      <a:r>
                        <a:rPr lang="en-US" sz="1600"/>
                        <a:t>159</a:t>
                      </a:r>
                    </a:p>
                  </a:txBody>
                  <a:tcPr marL="81801" marR="81801" marT="40901" marB="40901" anchor="ctr"/>
                </a:tc>
                <a:extLst>
                  <a:ext uri="{0D108BD9-81ED-4DB2-BD59-A6C34878D82A}">
                    <a16:rowId xmlns:a16="http://schemas.microsoft.com/office/drawing/2014/main" val="2451378213"/>
                  </a:ext>
                </a:extLst>
              </a:tr>
              <a:tr h="353730">
                <a:tc>
                  <a:txBody>
                    <a:bodyPr/>
                    <a:lstStyle/>
                    <a:p>
                      <a:r>
                        <a:rPr lang="en-US" sz="1600">
                          <a:effectLst/>
                        </a:rPr>
                        <a:t>HH Pandya</a:t>
                      </a:r>
                    </a:p>
                  </a:txBody>
                  <a:tcPr marL="81801" marR="81801" marT="40901" marB="40901" anchor="ctr"/>
                </a:tc>
                <a:tc>
                  <a:txBody>
                    <a:bodyPr/>
                    <a:lstStyle/>
                    <a:p>
                      <a:pPr algn="r"/>
                      <a:r>
                        <a:rPr lang="en-US" sz="1600"/>
                        <a:t>850</a:t>
                      </a:r>
                    </a:p>
                  </a:txBody>
                  <a:tcPr marL="81801" marR="81801" marT="40901" marB="40901" anchor="ctr"/>
                </a:tc>
                <a:tc>
                  <a:txBody>
                    <a:bodyPr/>
                    <a:lstStyle/>
                    <a:p>
                      <a:pPr algn="r"/>
                      <a:r>
                        <a:rPr lang="en-US" sz="1600"/>
                        <a:t>1348</a:t>
                      </a:r>
                    </a:p>
                  </a:txBody>
                  <a:tcPr marL="81801" marR="81801" marT="40901" marB="40901" anchor="ctr"/>
                </a:tc>
                <a:tc>
                  <a:txBody>
                    <a:bodyPr/>
                    <a:lstStyle/>
                    <a:p>
                      <a:pPr algn="r"/>
                      <a:r>
                        <a:rPr lang="en-US" sz="1600"/>
                        <a:t>158</a:t>
                      </a:r>
                    </a:p>
                  </a:txBody>
                  <a:tcPr marL="81801" marR="81801" marT="40901" marB="40901" anchor="ctr"/>
                </a:tc>
                <a:extLst>
                  <a:ext uri="{0D108BD9-81ED-4DB2-BD59-A6C34878D82A}">
                    <a16:rowId xmlns:a16="http://schemas.microsoft.com/office/drawing/2014/main" val="1100328493"/>
                  </a:ext>
                </a:extLst>
              </a:tr>
              <a:tr h="353730">
                <a:tc>
                  <a:txBody>
                    <a:bodyPr/>
                    <a:lstStyle/>
                    <a:p>
                      <a:r>
                        <a:rPr lang="en-US" sz="1600">
                          <a:effectLst/>
                        </a:rPr>
                        <a:t>V Sehwag</a:t>
                      </a:r>
                    </a:p>
                  </a:txBody>
                  <a:tcPr marL="81801" marR="81801" marT="40901" marB="40901" anchor="ctr"/>
                </a:tc>
                <a:tc>
                  <a:txBody>
                    <a:bodyPr/>
                    <a:lstStyle/>
                    <a:p>
                      <a:pPr algn="r"/>
                      <a:r>
                        <a:rPr lang="en-US" sz="1600"/>
                        <a:t>1735</a:t>
                      </a:r>
                    </a:p>
                  </a:txBody>
                  <a:tcPr marL="81801" marR="81801" marT="40901" marB="40901" anchor="ctr"/>
                </a:tc>
                <a:tc>
                  <a:txBody>
                    <a:bodyPr/>
                    <a:lstStyle/>
                    <a:p>
                      <a:pPr algn="r"/>
                      <a:r>
                        <a:rPr lang="en-US" sz="1600"/>
                        <a:t>2727</a:t>
                      </a:r>
                    </a:p>
                  </a:txBody>
                  <a:tcPr marL="81801" marR="81801" marT="40901" marB="40901" anchor="ctr"/>
                </a:tc>
                <a:tc>
                  <a:txBody>
                    <a:bodyPr/>
                    <a:lstStyle/>
                    <a:p>
                      <a:pPr algn="r"/>
                      <a:r>
                        <a:rPr lang="en-US" sz="1600"/>
                        <a:t>157</a:t>
                      </a:r>
                    </a:p>
                  </a:txBody>
                  <a:tcPr marL="81801" marR="81801" marT="40901" marB="40901" anchor="ctr"/>
                </a:tc>
                <a:extLst>
                  <a:ext uri="{0D108BD9-81ED-4DB2-BD59-A6C34878D82A}">
                    <a16:rowId xmlns:a16="http://schemas.microsoft.com/office/drawing/2014/main" val="2620075937"/>
                  </a:ext>
                </a:extLst>
              </a:tr>
              <a:tr h="353730">
                <a:tc>
                  <a:txBody>
                    <a:bodyPr/>
                    <a:lstStyle/>
                    <a:p>
                      <a:r>
                        <a:rPr lang="en-US" sz="1600">
                          <a:effectLst/>
                        </a:rPr>
                        <a:t>RR Pant</a:t>
                      </a:r>
                    </a:p>
                  </a:txBody>
                  <a:tcPr marL="81801" marR="81801" marT="40901" marB="40901" anchor="ctr"/>
                </a:tc>
                <a:tc>
                  <a:txBody>
                    <a:bodyPr/>
                    <a:lstStyle/>
                    <a:p>
                      <a:pPr algn="r"/>
                      <a:r>
                        <a:rPr lang="en-US" sz="1600"/>
                        <a:t>1357</a:t>
                      </a:r>
                    </a:p>
                  </a:txBody>
                  <a:tcPr marL="81801" marR="81801" marT="40901" marB="40901" anchor="ctr"/>
                </a:tc>
                <a:tc>
                  <a:txBody>
                    <a:bodyPr/>
                    <a:lstStyle/>
                    <a:p>
                      <a:pPr algn="r"/>
                      <a:r>
                        <a:rPr lang="en-US" sz="1600"/>
                        <a:t>2077</a:t>
                      </a:r>
                    </a:p>
                  </a:txBody>
                  <a:tcPr marL="81801" marR="81801" marT="40901" marB="40901" anchor="ctr"/>
                </a:tc>
                <a:tc>
                  <a:txBody>
                    <a:bodyPr/>
                    <a:lstStyle/>
                    <a:p>
                      <a:pPr algn="r"/>
                      <a:r>
                        <a:rPr lang="en-US" sz="1600"/>
                        <a:t>153</a:t>
                      </a:r>
                    </a:p>
                  </a:txBody>
                  <a:tcPr marL="81801" marR="81801" marT="40901" marB="40901" anchor="ctr"/>
                </a:tc>
                <a:extLst>
                  <a:ext uri="{0D108BD9-81ED-4DB2-BD59-A6C34878D82A}">
                    <a16:rowId xmlns:a16="http://schemas.microsoft.com/office/drawing/2014/main" val="3128262304"/>
                  </a:ext>
                </a:extLst>
              </a:tr>
              <a:tr h="353730">
                <a:tc>
                  <a:txBody>
                    <a:bodyPr/>
                    <a:lstStyle/>
                    <a:p>
                      <a:r>
                        <a:rPr lang="en-US" sz="1600">
                          <a:effectLst/>
                        </a:rPr>
                        <a:t>AB de Villiers</a:t>
                      </a:r>
                    </a:p>
                  </a:txBody>
                  <a:tcPr marL="81801" marR="81801" marT="40901" marB="40901" anchor="ctr"/>
                </a:tc>
                <a:tc>
                  <a:txBody>
                    <a:bodyPr/>
                    <a:lstStyle/>
                    <a:p>
                      <a:pPr algn="r"/>
                      <a:r>
                        <a:rPr lang="en-US" sz="1600"/>
                        <a:t>3150</a:t>
                      </a:r>
                    </a:p>
                  </a:txBody>
                  <a:tcPr marL="81801" marR="81801" marT="40901" marB="40901" anchor="ctr"/>
                </a:tc>
                <a:tc>
                  <a:txBody>
                    <a:bodyPr/>
                    <a:lstStyle/>
                    <a:p>
                      <a:pPr algn="r"/>
                      <a:r>
                        <a:rPr lang="en-US" sz="1600"/>
                        <a:t>4846</a:t>
                      </a:r>
                    </a:p>
                  </a:txBody>
                  <a:tcPr marL="81801" marR="81801" marT="40901" marB="40901" anchor="ctr"/>
                </a:tc>
                <a:tc>
                  <a:txBody>
                    <a:bodyPr/>
                    <a:lstStyle/>
                    <a:p>
                      <a:pPr algn="r"/>
                      <a:r>
                        <a:rPr lang="en-US" sz="1600"/>
                        <a:t>153</a:t>
                      </a:r>
                    </a:p>
                  </a:txBody>
                  <a:tcPr marL="81801" marR="81801" marT="40901" marB="40901" anchor="ctr"/>
                </a:tc>
                <a:extLst>
                  <a:ext uri="{0D108BD9-81ED-4DB2-BD59-A6C34878D82A}">
                    <a16:rowId xmlns:a16="http://schemas.microsoft.com/office/drawing/2014/main" val="2591489523"/>
                  </a:ext>
                </a:extLst>
              </a:tr>
              <a:tr h="353730">
                <a:tc>
                  <a:txBody>
                    <a:bodyPr/>
                    <a:lstStyle/>
                    <a:p>
                      <a:r>
                        <a:rPr lang="en-US" sz="1600">
                          <a:effectLst/>
                        </a:rPr>
                        <a:t>JC Buttler</a:t>
                      </a:r>
                    </a:p>
                  </a:txBody>
                  <a:tcPr marL="81801" marR="81801" marT="40901" marB="40901" anchor="ctr"/>
                </a:tc>
                <a:tc>
                  <a:txBody>
                    <a:bodyPr/>
                    <a:lstStyle/>
                    <a:p>
                      <a:pPr algn="r"/>
                      <a:r>
                        <a:rPr lang="en-US" sz="1600"/>
                        <a:t>1136</a:t>
                      </a:r>
                    </a:p>
                  </a:txBody>
                  <a:tcPr marL="81801" marR="81801" marT="40901" marB="40901" anchor="ctr"/>
                </a:tc>
                <a:tc>
                  <a:txBody>
                    <a:bodyPr/>
                    <a:lstStyle/>
                    <a:p>
                      <a:pPr algn="r"/>
                      <a:r>
                        <a:rPr lang="en-US" sz="1600"/>
                        <a:t>1712</a:t>
                      </a:r>
                    </a:p>
                  </a:txBody>
                  <a:tcPr marL="81801" marR="81801" marT="40901" marB="40901" anchor="ctr"/>
                </a:tc>
                <a:tc>
                  <a:txBody>
                    <a:bodyPr/>
                    <a:lstStyle/>
                    <a:p>
                      <a:pPr algn="r"/>
                      <a:r>
                        <a:rPr lang="en-US" sz="1600"/>
                        <a:t>150</a:t>
                      </a:r>
                    </a:p>
                  </a:txBody>
                  <a:tcPr marL="81801" marR="81801" marT="40901" marB="40901" anchor="ctr"/>
                </a:tc>
                <a:extLst>
                  <a:ext uri="{0D108BD9-81ED-4DB2-BD59-A6C34878D82A}">
                    <a16:rowId xmlns:a16="http://schemas.microsoft.com/office/drawing/2014/main" val="2956164251"/>
                  </a:ext>
                </a:extLst>
              </a:tr>
              <a:tr h="353730">
                <a:tc>
                  <a:txBody>
                    <a:bodyPr/>
                    <a:lstStyle/>
                    <a:p>
                      <a:r>
                        <a:rPr lang="en-US" sz="1600">
                          <a:effectLst/>
                        </a:rPr>
                        <a:t>KA Pollard</a:t>
                      </a:r>
                    </a:p>
                  </a:txBody>
                  <a:tcPr marL="81801" marR="81801" marT="40901" marB="40901" anchor="ctr"/>
                </a:tc>
                <a:tc>
                  <a:txBody>
                    <a:bodyPr/>
                    <a:lstStyle/>
                    <a:p>
                      <a:pPr algn="r"/>
                      <a:r>
                        <a:rPr lang="en-US" sz="1600"/>
                        <a:t>2001</a:t>
                      </a:r>
                    </a:p>
                  </a:txBody>
                  <a:tcPr marL="81801" marR="81801" marT="40901" marB="40901" anchor="ctr"/>
                </a:tc>
                <a:tc>
                  <a:txBody>
                    <a:bodyPr/>
                    <a:lstStyle/>
                    <a:p>
                      <a:pPr algn="r"/>
                      <a:r>
                        <a:rPr lang="en-US" sz="1600"/>
                        <a:t>3020</a:t>
                      </a:r>
                    </a:p>
                  </a:txBody>
                  <a:tcPr marL="81801" marR="81801" marT="40901" marB="40901" anchor="ctr"/>
                </a:tc>
                <a:tc>
                  <a:txBody>
                    <a:bodyPr/>
                    <a:lstStyle/>
                    <a:p>
                      <a:pPr algn="r"/>
                      <a:r>
                        <a:rPr lang="en-US" sz="1600"/>
                        <a:t>150</a:t>
                      </a:r>
                    </a:p>
                  </a:txBody>
                  <a:tcPr marL="81801" marR="81801" marT="40901" marB="40901" anchor="ctr"/>
                </a:tc>
                <a:extLst>
                  <a:ext uri="{0D108BD9-81ED-4DB2-BD59-A6C34878D82A}">
                    <a16:rowId xmlns:a16="http://schemas.microsoft.com/office/drawing/2014/main" val="2192535114"/>
                  </a:ext>
                </a:extLst>
              </a:tr>
              <a:tr h="353730">
                <a:tc>
                  <a:txBody>
                    <a:bodyPr/>
                    <a:lstStyle/>
                    <a:p>
                      <a:r>
                        <a:rPr lang="en-US" sz="1600">
                          <a:effectLst/>
                        </a:rPr>
                        <a:t>CH Gayle</a:t>
                      </a:r>
                    </a:p>
                  </a:txBody>
                  <a:tcPr marL="81801" marR="81801" marT="40901" marB="40901" anchor="ctr"/>
                </a:tc>
                <a:tc>
                  <a:txBody>
                    <a:bodyPr/>
                    <a:lstStyle/>
                    <a:p>
                      <a:pPr algn="r"/>
                      <a:r>
                        <a:rPr lang="en-US" sz="1600"/>
                        <a:t>3226</a:t>
                      </a:r>
                    </a:p>
                  </a:txBody>
                  <a:tcPr marL="81801" marR="81801" marT="40901" marB="40901" anchor="ctr"/>
                </a:tc>
                <a:tc>
                  <a:txBody>
                    <a:bodyPr/>
                    <a:lstStyle/>
                    <a:p>
                      <a:pPr algn="r"/>
                      <a:r>
                        <a:rPr lang="en-US" sz="1600"/>
                        <a:t>4770</a:t>
                      </a:r>
                    </a:p>
                  </a:txBody>
                  <a:tcPr marL="81801" marR="81801" marT="40901" marB="40901" anchor="ctr"/>
                </a:tc>
                <a:tc>
                  <a:txBody>
                    <a:bodyPr/>
                    <a:lstStyle/>
                    <a:p>
                      <a:pPr algn="r"/>
                      <a:r>
                        <a:rPr lang="en-US" sz="1600"/>
                        <a:t>147</a:t>
                      </a:r>
                    </a:p>
                  </a:txBody>
                  <a:tcPr marL="81801" marR="81801" marT="40901" marB="40901" anchor="ctr"/>
                </a:tc>
                <a:extLst>
                  <a:ext uri="{0D108BD9-81ED-4DB2-BD59-A6C34878D82A}">
                    <a16:rowId xmlns:a16="http://schemas.microsoft.com/office/drawing/2014/main" val="840930014"/>
                  </a:ext>
                </a:extLst>
              </a:tr>
            </a:tbl>
          </a:graphicData>
        </a:graphic>
      </p:graphicFrame>
    </p:spTree>
    <p:extLst>
      <p:ext uri="{BB962C8B-B14F-4D97-AF65-F5344CB8AC3E}">
        <p14:creationId xmlns:p14="http://schemas.microsoft.com/office/powerpoint/2010/main" val="19478984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people&#10;&#10;Description automatically generated">
            <a:extLst>
              <a:ext uri="{FF2B5EF4-FFF2-40B4-BE49-F238E27FC236}">
                <a16:creationId xmlns:a16="http://schemas.microsoft.com/office/drawing/2014/main" id="{7226B904-C828-E53A-4232-78C85832169C}"/>
              </a:ext>
            </a:extLst>
          </p:cNvPr>
          <p:cNvPicPr>
            <a:picLocks noGrp="1" noChangeAspect="1"/>
          </p:cNvPicPr>
          <p:nvPr>
            <p:ph idx="1"/>
          </p:nvPr>
        </p:nvPicPr>
        <p:blipFill>
          <a:blip r:embed="rId2"/>
          <a:stretch>
            <a:fillRect/>
          </a:stretch>
        </p:blipFill>
        <p:spPr>
          <a:xfrm>
            <a:off x="707704" y="645106"/>
            <a:ext cx="6780361" cy="5559896"/>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0B03D-ABC3-B812-2474-310B5E52378F}"/>
              </a:ext>
            </a:extLst>
          </p:cNvPr>
          <p:cNvSpPr>
            <a:spLocks noGrp="1"/>
          </p:cNvSpPr>
          <p:nvPr>
            <p:ph type="title"/>
          </p:nvPr>
        </p:nvSpPr>
        <p:spPr>
          <a:xfrm>
            <a:off x="8560024" y="1996797"/>
            <a:ext cx="3238829" cy="2967291"/>
          </a:xfrm>
        </p:spPr>
        <p:txBody>
          <a:bodyPr vert="horz" lIns="91440" tIns="45720" rIns="91440" bIns="45720" rtlCol="0" anchor="ctr">
            <a:normAutofit fontScale="90000"/>
          </a:bodyPr>
          <a:lstStyle/>
          <a:p>
            <a:pPr algn="ctr">
              <a:lnSpc>
                <a:spcPct val="83000"/>
              </a:lnSpc>
            </a:pPr>
            <a:r>
              <a:rPr lang="en-US" sz="3700" b="0" cap="all" spc="-100" dirty="0"/>
              <a:t>TOP 10 (ANCHOR) PLAYERS WITH </a:t>
            </a:r>
            <a:r>
              <a:rPr lang="en-US" sz="3700" b="0" cap="all" spc="-100"/>
              <a:t>HIGHEST AVERAGE </a:t>
            </a:r>
            <a:r>
              <a:rPr lang="en-US" sz="3700" b="0" cap="all" spc="-100" dirty="0"/>
              <a:t>RUNS</a:t>
            </a:r>
            <a:br>
              <a:rPr lang="en-US" sz="3700" b="0" cap="all" spc="-100" dirty="0"/>
            </a:br>
            <a:br>
              <a:rPr lang="en-US" sz="3700" b="0" cap="all" spc="-100" dirty="0"/>
            </a:br>
            <a:r>
              <a:rPr lang="en-US" sz="3700" b="0" cap="all" spc="-100" dirty="0"/>
              <a:t>Query:</a:t>
            </a:r>
            <a:br>
              <a:rPr lang="en-US" sz="3700" b="0" cap="all" spc="-100" dirty="0"/>
            </a:br>
            <a:r>
              <a:rPr lang="en-US" sz="1500" b="0" cap="all" spc="-100">
                <a:ea typeface="+mj-lt"/>
                <a:cs typeface="+mj-lt"/>
              </a:rPr>
              <a:t>(select </a:t>
            </a:r>
            <a:r>
              <a:rPr lang="en-US" sz="1500" b="0" cap="all" spc="-100" err="1">
                <a:ea typeface="+mj-lt"/>
                <a:cs typeface="+mj-lt"/>
              </a:rPr>
              <a:t>a.batsman</a:t>
            </a:r>
            <a:r>
              <a:rPr lang="en-US" sz="1500" b="0" cap="all" spc="-100">
                <a:ea typeface="+mj-lt"/>
                <a:cs typeface="+mj-lt"/>
              </a:rPr>
              <a:t> as </a:t>
            </a:r>
            <a:r>
              <a:rPr lang="en-US" sz="1500" b="0" cap="all" spc="-100" err="1">
                <a:ea typeface="+mj-lt"/>
                <a:cs typeface="+mj-lt"/>
              </a:rPr>
              <a:t>playername,sum</a:t>
            </a:r>
            <a:r>
              <a:rPr lang="en-US" sz="1500" b="0" cap="all" spc="-100">
                <a:ea typeface="+mj-lt"/>
                <a:cs typeface="+mj-lt"/>
              </a:rPr>
              <a:t>(</a:t>
            </a:r>
            <a:r>
              <a:rPr lang="en-US" sz="1500" b="0" cap="all" spc="-100" err="1">
                <a:ea typeface="+mj-lt"/>
                <a:cs typeface="+mj-lt"/>
              </a:rPr>
              <a:t>a.batsman_runs</a:t>
            </a:r>
            <a:r>
              <a:rPr lang="en-US" sz="1500" b="0" cap="all" spc="-100" dirty="0">
                <a:ea typeface="+mj-lt"/>
                <a:cs typeface="+mj-lt"/>
              </a:rPr>
              <a:t>)/count(</a:t>
            </a:r>
            <a:r>
              <a:rPr lang="en-US" sz="1500" b="0" cap="all" spc="-100">
                <a:ea typeface="+mj-lt"/>
                <a:cs typeface="+mj-lt"/>
              </a:rPr>
              <a:t>distinct(extract(year from </a:t>
            </a:r>
            <a:r>
              <a:rPr lang="en-US" sz="1500" b="0" cap="all" spc="-100" err="1">
                <a:ea typeface="+mj-lt"/>
                <a:cs typeface="+mj-lt"/>
              </a:rPr>
              <a:t>b.date</a:t>
            </a:r>
            <a:r>
              <a:rPr lang="en-US" sz="1500" b="0" cap="all" spc="-100">
                <a:ea typeface="+mj-lt"/>
                <a:cs typeface="+mj-lt"/>
              </a:rPr>
              <a:t>))) as </a:t>
            </a:r>
            <a:r>
              <a:rPr lang="en-US" sz="1500" b="0" cap="all" spc="-100" err="1">
                <a:ea typeface="+mj-lt"/>
                <a:cs typeface="+mj-lt"/>
              </a:rPr>
              <a:t>average_runs,count</a:t>
            </a:r>
            <a:r>
              <a:rPr lang="en-US" sz="1500" b="0" cap="all" spc="-100" dirty="0">
                <a:ea typeface="+mj-lt"/>
                <a:cs typeface="+mj-lt"/>
              </a:rPr>
              <a:t>(distinct(extract(yea</a:t>
            </a:r>
            <a:r>
              <a:rPr lang="en-US" sz="1500" b="0" cap="all" spc="-100">
                <a:ea typeface="+mj-lt"/>
                <a:cs typeface="+mj-lt"/>
              </a:rPr>
              <a:t>r from </a:t>
            </a:r>
            <a:r>
              <a:rPr lang="en-US" sz="1500" b="0" cap="all" spc="-100" err="1">
                <a:ea typeface="+mj-lt"/>
                <a:cs typeface="+mj-lt"/>
              </a:rPr>
              <a:t>b.date</a:t>
            </a:r>
            <a:r>
              <a:rPr lang="en-US" sz="1500" b="0" cap="all" spc="-100">
                <a:ea typeface="+mj-lt"/>
                <a:cs typeface="+mj-lt"/>
              </a:rPr>
              <a:t>))) as </a:t>
            </a:r>
            <a:r>
              <a:rPr lang="en-US" sz="1500" b="0" cap="all" spc="-100" err="1">
                <a:ea typeface="+mj-lt"/>
                <a:cs typeface="+mj-lt"/>
              </a:rPr>
              <a:t>iplseasonplayed</a:t>
            </a:r>
            <a:r>
              <a:rPr lang="en-US" sz="1500" b="0" cap="all" spc="-100">
                <a:ea typeface="+mj-lt"/>
                <a:cs typeface="+mj-lt"/>
              </a:rPr>
              <a:t> from </a:t>
            </a:r>
            <a:r>
              <a:rPr lang="en-US" sz="1500" b="0" cap="all" spc="-100" err="1">
                <a:ea typeface="+mj-lt"/>
                <a:cs typeface="+mj-lt"/>
              </a:rPr>
              <a:t>iplballs</a:t>
            </a:r>
            <a:r>
              <a:rPr lang="en-US" sz="1500" b="0" cap="all" spc="-100">
                <a:ea typeface="+mj-lt"/>
                <a:cs typeface="+mj-lt"/>
              </a:rPr>
              <a:t> as a join </a:t>
            </a:r>
            <a:r>
              <a:rPr lang="en-US" sz="1500" b="0" cap="all" spc="-100" err="1">
                <a:ea typeface="+mj-lt"/>
                <a:cs typeface="+mj-lt"/>
              </a:rPr>
              <a:t>iplmatch</a:t>
            </a:r>
            <a:r>
              <a:rPr lang="en-US" sz="1500" b="0" cap="all" spc="-100">
                <a:ea typeface="+mj-lt"/>
                <a:cs typeface="+mj-lt"/>
              </a:rPr>
              <a:t> as b on </a:t>
            </a:r>
            <a:r>
              <a:rPr lang="en-US" sz="1500" b="0" cap="all" spc="-100" err="1">
                <a:ea typeface="+mj-lt"/>
                <a:cs typeface="+mj-lt"/>
              </a:rPr>
              <a:t>a.batting_team</a:t>
            </a:r>
            <a:r>
              <a:rPr lang="en-US" sz="1500" b="0" cap="all" spc="-100" dirty="0">
                <a:ea typeface="+mj-lt"/>
                <a:cs typeface="+mj-lt"/>
              </a:rPr>
              <a:t> in (b.team1,b.team2) </a:t>
            </a:r>
            <a:r>
              <a:rPr lang="en-US" sz="1500" b="0" cap="all" spc="-100">
                <a:ea typeface="+mj-lt"/>
                <a:cs typeface="+mj-lt"/>
              </a:rPr>
              <a:t>where </a:t>
            </a:r>
            <a:r>
              <a:rPr lang="en-US" sz="1500" b="0" cap="all" spc="-100" err="1">
                <a:ea typeface="+mj-lt"/>
                <a:cs typeface="+mj-lt"/>
              </a:rPr>
              <a:t>a.batsman_runs</a:t>
            </a:r>
            <a:r>
              <a:rPr lang="en-US" sz="1500" b="0" cap="all" spc="-100">
                <a:ea typeface="+mj-lt"/>
                <a:cs typeface="+mj-lt"/>
              </a:rPr>
              <a:t>&gt;=0 group by </a:t>
            </a:r>
            <a:r>
              <a:rPr lang="en-US" sz="1500" b="0" cap="all" spc="-100" err="1">
                <a:ea typeface="+mj-lt"/>
                <a:cs typeface="+mj-lt"/>
              </a:rPr>
              <a:t>a.batsman</a:t>
            </a:r>
            <a:r>
              <a:rPr lang="en-US" sz="1500" b="0" cap="all" spc="-100">
                <a:ea typeface="+mj-lt"/>
                <a:cs typeface="+mj-lt"/>
              </a:rPr>
              <a:t> having avg(</a:t>
            </a:r>
            <a:r>
              <a:rPr lang="en-US" sz="1500" b="0" cap="all" spc="-100" err="1">
                <a:ea typeface="+mj-lt"/>
                <a:cs typeface="+mj-lt"/>
              </a:rPr>
              <a:t>a.batsman_runs</a:t>
            </a:r>
            <a:r>
              <a:rPr lang="en-US" sz="1500" b="0" cap="all" spc="-100" dirty="0">
                <a:ea typeface="+mj-lt"/>
                <a:cs typeface="+mj-lt"/>
              </a:rPr>
              <a:t>) is not null and </a:t>
            </a:r>
            <a:r>
              <a:rPr lang="en-US" sz="1500" b="0" cap="all" spc="-100">
                <a:ea typeface="+mj-lt"/>
                <a:cs typeface="+mj-lt"/>
              </a:rPr>
              <a:t>count(distinct(extract(year from </a:t>
            </a:r>
            <a:r>
              <a:rPr lang="en-US" sz="1500" b="0" cap="all" spc="-100" err="1">
                <a:ea typeface="+mj-lt"/>
                <a:cs typeface="+mj-lt"/>
              </a:rPr>
              <a:t>b.date</a:t>
            </a:r>
            <a:r>
              <a:rPr lang="en-US" sz="1500" b="0" cap="all" spc="-100">
                <a:ea typeface="+mj-lt"/>
                <a:cs typeface="+mj-lt"/>
              </a:rPr>
              <a:t>)))&gt;2 order by </a:t>
            </a:r>
            <a:r>
              <a:rPr lang="en-US" sz="1500" b="0" cap="all" spc="-100" err="1">
                <a:ea typeface="+mj-lt"/>
                <a:cs typeface="+mj-lt"/>
              </a:rPr>
              <a:t>average_runs</a:t>
            </a:r>
            <a:r>
              <a:rPr lang="en-US" sz="1500" b="0" cap="all" spc="-100" dirty="0">
                <a:ea typeface="+mj-lt"/>
                <a:cs typeface="+mj-lt"/>
              </a:rPr>
              <a:t> desc limit 10;)</a:t>
            </a:r>
            <a:endParaRPr lang="en-US" sz="1500" b="0" cap="all" spc="-100" dirty="0"/>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1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61" name="Rectangle 60">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63" name="Rectangle 62">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5" name="Group 6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6" name="Straight Connector 6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80" name="Rectangle 79">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81">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4ED7F-D1D4-5591-E285-6660D0028AEC}"/>
              </a:ext>
            </a:extLst>
          </p:cNvPr>
          <p:cNvSpPr>
            <a:spLocks noGrp="1"/>
          </p:cNvSpPr>
          <p:nvPr>
            <p:ph type="title"/>
          </p:nvPr>
        </p:nvSpPr>
        <p:spPr>
          <a:xfrm>
            <a:off x="8571230" y="1507425"/>
            <a:ext cx="3238829" cy="3480794"/>
          </a:xfrm>
        </p:spPr>
        <p:txBody>
          <a:bodyPr vert="horz" lIns="91440" tIns="45720" rIns="91440" bIns="45720" rtlCol="0" anchor="ctr">
            <a:normAutofit/>
          </a:bodyPr>
          <a:lstStyle/>
          <a:p>
            <a:pPr algn="ctr">
              <a:lnSpc>
                <a:spcPct val="83000"/>
              </a:lnSpc>
            </a:pPr>
            <a:r>
              <a:rPr lang="en-US" sz="3500" b="0" cap="all" spc="-100" dirty="0"/>
              <a:t>TOP </a:t>
            </a:r>
            <a:r>
              <a:rPr lang="en-US" sz="3500" b="0" cap="all" spc="-100"/>
              <a:t>10 (ANCHOR)  PLAYERS WITH HIGHEST </a:t>
            </a:r>
            <a:r>
              <a:rPr lang="en-US" sz="3500" b="0" cap="all" spc="-100" dirty="0"/>
              <a:t>AVERAGE RUNS</a:t>
            </a:r>
            <a:br>
              <a:rPr lang="en-US" sz="2600" b="0" cap="all" spc="-100" dirty="0"/>
            </a:br>
            <a:endParaRPr lang="en-US" sz="2600" b="0" cap="all" spc="-100"/>
          </a:p>
        </p:txBody>
      </p:sp>
      <p:graphicFrame>
        <p:nvGraphicFramePr>
          <p:cNvPr id="5" name="Content Placeholder 4">
            <a:extLst>
              <a:ext uri="{FF2B5EF4-FFF2-40B4-BE49-F238E27FC236}">
                <a16:creationId xmlns:a16="http://schemas.microsoft.com/office/drawing/2014/main" id="{ECFDB9F6-B540-1268-BCDA-EA666CF17ABD}"/>
              </a:ext>
            </a:extLst>
          </p:cNvPr>
          <p:cNvGraphicFramePr>
            <a:graphicFrameLocks noGrp="1"/>
          </p:cNvGraphicFramePr>
          <p:nvPr>
            <p:ph idx="1"/>
          </p:nvPr>
        </p:nvGraphicFramePr>
        <p:xfrm>
          <a:off x="1770759" y="1685122"/>
          <a:ext cx="4651097" cy="3891030"/>
        </p:xfrm>
        <a:graphic>
          <a:graphicData uri="http://schemas.openxmlformats.org/drawingml/2006/table">
            <a:tbl>
              <a:tblPr firstRow="1" bandRow="1">
                <a:tableStyleId>{5C22544A-7EE6-4342-B048-85BDC9FD1C3A}</a:tableStyleId>
              </a:tblPr>
              <a:tblGrid>
                <a:gridCol w="1458170">
                  <a:extLst>
                    <a:ext uri="{9D8B030D-6E8A-4147-A177-3AD203B41FA5}">
                      <a16:colId xmlns:a16="http://schemas.microsoft.com/office/drawing/2014/main" val="1179782262"/>
                    </a:ext>
                  </a:extLst>
                </a:gridCol>
                <a:gridCol w="1491360">
                  <a:extLst>
                    <a:ext uri="{9D8B030D-6E8A-4147-A177-3AD203B41FA5}">
                      <a16:colId xmlns:a16="http://schemas.microsoft.com/office/drawing/2014/main" val="964280727"/>
                    </a:ext>
                  </a:extLst>
                </a:gridCol>
                <a:gridCol w="1701567">
                  <a:extLst>
                    <a:ext uri="{9D8B030D-6E8A-4147-A177-3AD203B41FA5}">
                      <a16:colId xmlns:a16="http://schemas.microsoft.com/office/drawing/2014/main" val="1416675222"/>
                    </a:ext>
                  </a:extLst>
                </a:gridCol>
              </a:tblGrid>
              <a:tr h="353730">
                <a:tc>
                  <a:txBody>
                    <a:bodyPr/>
                    <a:lstStyle/>
                    <a:p>
                      <a:r>
                        <a:rPr lang="en-US" sz="1600">
                          <a:effectLst/>
                        </a:rPr>
                        <a:t>playername</a:t>
                      </a:r>
                    </a:p>
                  </a:txBody>
                  <a:tcPr marL="79657" marR="79657" marT="39829" marB="39829" anchor="ctr">
                    <a:lnL>
                      <a:noFill/>
                    </a:lnL>
                    <a:lnR>
                      <a:noFill/>
                    </a:lnR>
                    <a:lnT>
                      <a:noFill/>
                    </a:lnT>
                    <a:lnB>
                      <a:noFill/>
                    </a:lnB>
                  </a:tcPr>
                </a:tc>
                <a:tc>
                  <a:txBody>
                    <a:bodyPr/>
                    <a:lstStyle/>
                    <a:p>
                      <a:r>
                        <a:rPr lang="en-US" sz="1600">
                          <a:effectLst/>
                        </a:rPr>
                        <a:t>average_runs</a:t>
                      </a:r>
                    </a:p>
                  </a:txBody>
                  <a:tcPr marL="79657" marR="79657" marT="39829" marB="39829" anchor="ctr">
                    <a:lnL>
                      <a:noFill/>
                    </a:lnL>
                    <a:lnR>
                      <a:noFill/>
                    </a:lnR>
                    <a:lnT>
                      <a:noFill/>
                    </a:lnT>
                    <a:lnB>
                      <a:noFill/>
                    </a:lnB>
                  </a:tcPr>
                </a:tc>
                <a:tc>
                  <a:txBody>
                    <a:bodyPr/>
                    <a:lstStyle/>
                    <a:p>
                      <a:r>
                        <a:rPr lang="en-US" sz="1600">
                          <a:effectLst/>
                        </a:rPr>
                        <a:t>iplseasonplayed</a:t>
                      </a:r>
                    </a:p>
                  </a:txBody>
                  <a:tcPr marL="79657" marR="79657" marT="39829" marB="39829" anchor="ctr">
                    <a:lnL>
                      <a:noFill/>
                    </a:lnL>
                    <a:lnR>
                      <a:noFill/>
                    </a:lnR>
                    <a:lnT>
                      <a:noFill/>
                    </a:lnT>
                    <a:lnB>
                      <a:noFill/>
                    </a:lnB>
                  </a:tcPr>
                </a:tc>
                <a:extLst>
                  <a:ext uri="{0D108BD9-81ED-4DB2-BD59-A6C34878D82A}">
                    <a16:rowId xmlns:a16="http://schemas.microsoft.com/office/drawing/2014/main" val="3454832391"/>
                  </a:ext>
                </a:extLst>
              </a:tr>
              <a:tr h="353730">
                <a:tc>
                  <a:txBody>
                    <a:bodyPr/>
                    <a:lstStyle/>
                    <a:p>
                      <a:r>
                        <a:rPr lang="en-US" sz="1600">
                          <a:effectLst/>
                        </a:rPr>
                        <a:t>V Kohli</a:t>
                      </a:r>
                    </a:p>
                  </a:txBody>
                  <a:tcPr marL="79657" marR="79657" marT="39829" marB="39829" anchor="ctr">
                    <a:lnL>
                      <a:noFill/>
                    </a:lnL>
                    <a:lnR>
                      <a:noFill/>
                    </a:lnR>
                    <a:lnT>
                      <a:noFill/>
                    </a:lnT>
                    <a:lnB>
                      <a:noFill/>
                    </a:lnB>
                  </a:tcPr>
                </a:tc>
                <a:tc>
                  <a:txBody>
                    <a:bodyPr/>
                    <a:lstStyle/>
                    <a:p>
                      <a:pPr algn="r"/>
                      <a:r>
                        <a:rPr lang="en-US" sz="1600"/>
                        <a:t>88170</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2100907894"/>
                  </a:ext>
                </a:extLst>
              </a:tr>
              <a:tr h="353730">
                <a:tc>
                  <a:txBody>
                    <a:bodyPr/>
                    <a:lstStyle/>
                    <a:p>
                      <a:r>
                        <a:rPr lang="en-US" sz="1600">
                          <a:effectLst/>
                        </a:rPr>
                        <a:t>CH Gayle</a:t>
                      </a:r>
                    </a:p>
                  </a:txBody>
                  <a:tcPr marL="79657" marR="79657" marT="39829" marB="39829" anchor="ctr">
                    <a:lnL>
                      <a:noFill/>
                    </a:lnL>
                    <a:lnR>
                      <a:noFill/>
                    </a:lnR>
                    <a:lnT>
                      <a:noFill/>
                    </a:lnT>
                    <a:lnB>
                      <a:noFill/>
                    </a:lnB>
                  </a:tcPr>
                </a:tc>
                <a:tc>
                  <a:txBody>
                    <a:bodyPr/>
                    <a:lstStyle/>
                    <a:p>
                      <a:pPr algn="r"/>
                      <a:r>
                        <a:rPr lang="en-US" sz="1600"/>
                        <a:t>71032</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3148927688"/>
                  </a:ext>
                </a:extLst>
              </a:tr>
              <a:tr h="353730">
                <a:tc>
                  <a:txBody>
                    <a:bodyPr/>
                    <a:lstStyle/>
                    <a:p>
                      <a:r>
                        <a:rPr lang="en-US" sz="1600">
                          <a:effectLst/>
                        </a:rPr>
                        <a:t>AB de Villiers</a:t>
                      </a:r>
                    </a:p>
                  </a:txBody>
                  <a:tcPr marL="79657" marR="79657" marT="39829" marB="39829" anchor="ctr">
                    <a:lnL>
                      <a:noFill/>
                    </a:lnL>
                    <a:lnR>
                      <a:noFill/>
                    </a:lnR>
                    <a:lnT>
                      <a:noFill/>
                    </a:lnT>
                    <a:lnB>
                      <a:noFill/>
                    </a:lnB>
                  </a:tcPr>
                </a:tc>
                <a:tc>
                  <a:txBody>
                    <a:bodyPr/>
                    <a:lstStyle/>
                    <a:p>
                      <a:pPr algn="r"/>
                      <a:r>
                        <a:rPr lang="en-US" sz="1600"/>
                        <a:t>70980</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1650566562"/>
                  </a:ext>
                </a:extLst>
              </a:tr>
              <a:tr h="353730">
                <a:tc>
                  <a:txBody>
                    <a:bodyPr/>
                    <a:lstStyle/>
                    <a:p>
                      <a:r>
                        <a:rPr lang="en-US" sz="1600">
                          <a:effectLst/>
                        </a:rPr>
                        <a:t>RG Sharma</a:t>
                      </a:r>
                    </a:p>
                  </a:txBody>
                  <a:tcPr marL="79657" marR="79657" marT="39829" marB="39829" anchor="ctr">
                    <a:lnL>
                      <a:noFill/>
                    </a:lnL>
                    <a:lnR>
                      <a:noFill/>
                    </a:lnR>
                    <a:lnT>
                      <a:noFill/>
                    </a:lnT>
                    <a:lnB>
                      <a:noFill/>
                    </a:lnB>
                  </a:tcPr>
                </a:tc>
                <a:tc>
                  <a:txBody>
                    <a:bodyPr/>
                    <a:lstStyle/>
                    <a:p>
                      <a:pPr algn="r"/>
                      <a:r>
                        <a:rPr lang="en-US" sz="1600"/>
                        <a:t>70148</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1027088668"/>
                  </a:ext>
                </a:extLst>
              </a:tr>
              <a:tr h="353730">
                <a:tc>
                  <a:txBody>
                    <a:bodyPr/>
                    <a:lstStyle/>
                    <a:p>
                      <a:r>
                        <a:rPr lang="en-US" sz="1600">
                          <a:effectLst/>
                        </a:rPr>
                        <a:t>SK Raina</a:t>
                      </a:r>
                    </a:p>
                  </a:txBody>
                  <a:tcPr marL="79657" marR="79657" marT="39829" marB="39829" anchor="ctr">
                    <a:lnL>
                      <a:noFill/>
                    </a:lnL>
                    <a:lnR>
                      <a:noFill/>
                    </a:lnR>
                    <a:lnT>
                      <a:noFill/>
                    </a:lnT>
                    <a:lnB>
                      <a:noFill/>
                    </a:lnB>
                  </a:tcPr>
                </a:tc>
                <a:tc>
                  <a:txBody>
                    <a:bodyPr/>
                    <a:lstStyle/>
                    <a:p>
                      <a:pPr algn="r"/>
                      <a:r>
                        <a:rPr lang="en-US" sz="1600"/>
                        <a:t>63925</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4213496916"/>
                  </a:ext>
                </a:extLst>
              </a:tr>
              <a:tr h="353730">
                <a:tc>
                  <a:txBody>
                    <a:bodyPr/>
                    <a:lstStyle/>
                    <a:p>
                      <a:r>
                        <a:rPr lang="en-US" sz="1600">
                          <a:effectLst/>
                        </a:rPr>
                        <a:t>G Gambhir</a:t>
                      </a:r>
                    </a:p>
                  </a:txBody>
                  <a:tcPr marL="79657" marR="79657" marT="39829" marB="39829" anchor="ctr">
                    <a:lnL>
                      <a:noFill/>
                    </a:lnL>
                    <a:lnR>
                      <a:noFill/>
                    </a:lnR>
                    <a:lnT>
                      <a:noFill/>
                    </a:lnT>
                    <a:lnB>
                      <a:noFill/>
                    </a:lnB>
                  </a:tcPr>
                </a:tc>
                <a:tc>
                  <a:txBody>
                    <a:bodyPr/>
                    <a:lstStyle/>
                    <a:p>
                      <a:pPr algn="r"/>
                      <a:r>
                        <a:rPr lang="en-US" sz="1600"/>
                        <a:t>59463</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3093623657"/>
                  </a:ext>
                </a:extLst>
              </a:tr>
              <a:tr h="353730">
                <a:tc>
                  <a:txBody>
                    <a:bodyPr/>
                    <a:lstStyle/>
                    <a:p>
                      <a:r>
                        <a:rPr lang="en-US" sz="1600">
                          <a:effectLst/>
                        </a:rPr>
                        <a:t>MS Dhoni</a:t>
                      </a:r>
                    </a:p>
                  </a:txBody>
                  <a:tcPr marL="79657" marR="79657" marT="39829" marB="39829" anchor="ctr">
                    <a:lnL>
                      <a:noFill/>
                    </a:lnL>
                    <a:lnR>
                      <a:noFill/>
                    </a:lnR>
                    <a:lnT>
                      <a:noFill/>
                    </a:lnT>
                    <a:lnB>
                      <a:noFill/>
                    </a:lnB>
                  </a:tcPr>
                </a:tc>
                <a:tc>
                  <a:txBody>
                    <a:bodyPr/>
                    <a:lstStyle/>
                    <a:p>
                      <a:pPr algn="r"/>
                      <a:r>
                        <a:rPr lang="en-US" sz="1600"/>
                        <a:t>56226</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3256732027"/>
                  </a:ext>
                </a:extLst>
              </a:tr>
              <a:tr h="353730">
                <a:tc>
                  <a:txBody>
                    <a:bodyPr/>
                    <a:lstStyle/>
                    <a:p>
                      <a:r>
                        <a:rPr lang="en-US" sz="1600">
                          <a:effectLst/>
                        </a:rPr>
                        <a:t>RV Uthappa</a:t>
                      </a:r>
                    </a:p>
                  </a:txBody>
                  <a:tcPr marL="79657" marR="79657" marT="39829" marB="39829" anchor="ctr">
                    <a:lnL>
                      <a:noFill/>
                    </a:lnL>
                    <a:lnR>
                      <a:noFill/>
                    </a:lnR>
                    <a:lnT>
                      <a:noFill/>
                    </a:lnT>
                    <a:lnB>
                      <a:noFill/>
                    </a:lnB>
                  </a:tcPr>
                </a:tc>
                <a:tc>
                  <a:txBody>
                    <a:bodyPr/>
                    <a:lstStyle/>
                    <a:p>
                      <a:pPr algn="r"/>
                      <a:r>
                        <a:rPr lang="en-US" sz="1600"/>
                        <a:t>55584</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1701980117"/>
                  </a:ext>
                </a:extLst>
              </a:tr>
              <a:tr h="353730">
                <a:tc>
                  <a:txBody>
                    <a:bodyPr/>
                    <a:lstStyle/>
                    <a:p>
                      <a:r>
                        <a:rPr lang="en-US" sz="1600">
                          <a:effectLst/>
                        </a:rPr>
                        <a:t>AT Rayudu</a:t>
                      </a:r>
                    </a:p>
                  </a:txBody>
                  <a:tcPr marL="79657" marR="79657" marT="39829" marB="39829" anchor="ctr">
                    <a:lnL>
                      <a:noFill/>
                    </a:lnL>
                    <a:lnR>
                      <a:noFill/>
                    </a:lnR>
                    <a:lnT>
                      <a:noFill/>
                    </a:lnT>
                    <a:lnB>
                      <a:noFill/>
                    </a:lnB>
                  </a:tcPr>
                </a:tc>
                <a:tc>
                  <a:txBody>
                    <a:bodyPr/>
                    <a:lstStyle/>
                    <a:p>
                      <a:pPr algn="r"/>
                      <a:r>
                        <a:rPr lang="en-US" sz="1600"/>
                        <a:t>54746</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2225906530"/>
                  </a:ext>
                </a:extLst>
              </a:tr>
              <a:tr h="353730">
                <a:tc>
                  <a:txBody>
                    <a:bodyPr/>
                    <a:lstStyle/>
                    <a:p>
                      <a:r>
                        <a:rPr lang="en-US" sz="1600">
                          <a:effectLst/>
                        </a:rPr>
                        <a:t>DA Warner</a:t>
                      </a:r>
                    </a:p>
                  </a:txBody>
                  <a:tcPr marL="79657" marR="79657" marT="39829" marB="39829" anchor="ctr">
                    <a:lnL>
                      <a:noFill/>
                    </a:lnL>
                    <a:lnR>
                      <a:noFill/>
                    </a:lnR>
                    <a:lnT>
                      <a:noFill/>
                    </a:lnT>
                    <a:lnB>
                      <a:noFill/>
                    </a:lnB>
                  </a:tcPr>
                </a:tc>
                <a:tc>
                  <a:txBody>
                    <a:bodyPr/>
                    <a:lstStyle/>
                    <a:p>
                      <a:pPr algn="r"/>
                      <a:r>
                        <a:rPr lang="en-US" sz="1600"/>
                        <a:t>54199</a:t>
                      </a:r>
                    </a:p>
                  </a:txBody>
                  <a:tcPr marL="79657" marR="79657" marT="39829" marB="39829" anchor="ctr">
                    <a:lnL>
                      <a:noFill/>
                    </a:lnL>
                    <a:lnR>
                      <a:noFill/>
                    </a:lnR>
                    <a:lnT>
                      <a:noFill/>
                    </a:lnT>
                    <a:lnB>
                      <a:noFill/>
                    </a:lnB>
                  </a:tcPr>
                </a:tc>
                <a:tc>
                  <a:txBody>
                    <a:bodyPr/>
                    <a:lstStyle/>
                    <a:p>
                      <a:pPr algn="r"/>
                      <a:r>
                        <a:rPr lang="en-US" sz="1600"/>
                        <a:t>13</a:t>
                      </a:r>
                    </a:p>
                  </a:txBody>
                  <a:tcPr marL="79657" marR="79657" marT="39829" marB="39829" anchor="ctr">
                    <a:lnL>
                      <a:noFill/>
                    </a:lnL>
                    <a:lnR>
                      <a:noFill/>
                    </a:lnR>
                    <a:lnT>
                      <a:noFill/>
                    </a:lnT>
                    <a:lnB>
                      <a:noFill/>
                    </a:lnB>
                  </a:tcPr>
                </a:tc>
                <a:extLst>
                  <a:ext uri="{0D108BD9-81ED-4DB2-BD59-A6C34878D82A}">
                    <a16:rowId xmlns:a16="http://schemas.microsoft.com/office/drawing/2014/main" val="2323663605"/>
                  </a:ext>
                </a:extLst>
              </a:tr>
            </a:tbl>
          </a:graphicData>
        </a:graphic>
      </p:graphicFrame>
    </p:spTree>
    <p:extLst>
      <p:ext uri="{BB962C8B-B14F-4D97-AF65-F5344CB8AC3E}">
        <p14:creationId xmlns:p14="http://schemas.microsoft.com/office/powerpoint/2010/main" val="27629013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people&#10;&#10;Description automatically generated">
            <a:extLst>
              <a:ext uri="{FF2B5EF4-FFF2-40B4-BE49-F238E27FC236}">
                <a16:creationId xmlns:a16="http://schemas.microsoft.com/office/drawing/2014/main" id="{02073837-F0F7-2B3A-AA26-CFFE772CBE49}"/>
              </a:ext>
            </a:extLst>
          </p:cNvPr>
          <p:cNvPicPr>
            <a:picLocks noGrp="1" noChangeAspect="1"/>
          </p:cNvPicPr>
          <p:nvPr>
            <p:ph idx="1"/>
          </p:nvPr>
        </p:nvPicPr>
        <p:blipFill>
          <a:blip r:embed="rId2"/>
          <a:stretch>
            <a:fillRect/>
          </a:stretch>
        </p:blipFill>
        <p:spPr>
          <a:xfrm>
            <a:off x="707704" y="645106"/>
            <a:ext cx="6780361" cy="5559896"/>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31A60-110D-A62C-6D1E-63F20F5566C3}"/>
              </a:ext>
            </a:extLst>
          </p:cNvPr>
          <p:cNvSpPr>
            <a:spLocks noGrp="1"/>
          </p:cNvSpPr>
          <p:nvPr>
            <p:ph type="title"/>
          </p:nvPr>
        </p:nvSpPr>
        <p:spPr>
          <a:xfrm>
            <a:off x="8560024" y="-838291"/>
            <a:ext cx="3238829" cy="7158290"/>
          </a:xfrm>
        </p:spPr>
        <p:txBody>
          <a:bodyPr vert="horz" lIns="91440" tIns="45720" rIns="91440" bIns="45720" rtlCol="0" anchor="ctr">
            <a:normAutofit/>
          </a:bodyPr>
          <a:lstStyle/>
          <a:p>
            <a:pPr algn="ctr">
              <a:lnSpc>
                <a:spcPct val="83000"/>
              </a:lnSpc>
            </a:pPr>
            <a:r>
              <a:rPr lang="en-US" sz="3400" b="0" cap="all" spc="-100" dirty="0"/>
              <a:t>TOP 10 (HITTER)PLAYERS </a:t>
            </a:r>
            <a:r>
              <a:rPr lang="en-US" sz="3400" b="0" cap="all" spc="-100"/>
              <a:t>WITH HIGHEST RUNS</a:t>
            </a:r>
            <a:br>
              <a:rPr lang="en-US" sz="3400" b="0" cap="all" spc="-100" dirty="0"/>
            </a:br>
            <a:br>
              <a:rPr lang="en-US" sz="3400" b="0" cap="all" spc="-100" dirty="0"/>
            </a:br>
            <a:r>
              <a:rPr lang="en-US" sz="3400" b="0" cap="all" spc="-100" dirty="0"/>
              <a:t>QUERY:</a:t>
            </a:r>
            <a:br>
              <a:rPr lang="en-US" sz="3400" b="0" cap="all" spc="-100" dirty="0"/>
            </a:br>
            <a:r>
              <a:rPr lang="en-US" sz="1500" b="0" cap="all" spc="-100" dirty="0">
                <a:ea typeface="+mj-lt"/>
                <a:cs typeface="+mj-lt"/>
              </a:rPr>
              <a:t>(select </a:t>
            </a:r>
            <a:r>
              <a:rPr lang="en-US" sz="1500" b="0" cap="all" spc="-100" dirty="0" err="1">
                <a:ea typeface="+mj-lt"/>
                <a:cs typeface="+mj-lt"/>
              </a:rPr>
              <a:t>batsman,sum</a:t>
            </a:r>
            <a:r>
              <a:rPr lang="en-US" sz="1500" b="0" cap="all" spc="-100" dirty="0">
                <a:ea typeface="+mj-lt"/>
                <a:cs typeface="+mj-lt"/>
              </a:rPr>
              <a:t>(</a:t>
            </a:r>
            <a:r>
              <a:rPr lang="en-US" sz="1500" b="0" cap="all" spc="-100" dirty="0" err="1">
                <a:ea typeface="+mj-lt"/>
                <a:cs typeface="+mj-lt"/>
              </a:rPr>
              <a:t>batsman_runs</a:t>
            </a:r>
            <a:r>
              <a:rPr lang="en-US" sz="1500" b="0" cap="all" spc="-100" dirty="0">
                <a:ea typeface="+mj-lt"/>
                <a:cs typeface="+mj-lt"/>
              </a:rPr>
              <a:t>) as </a:t>
            </a:r>
            <a:r>
              <a:rPr lang="en-US" sz="1500" b="0" cap="all" spc="-100" dirty="0" err="1">
                <a:ea typeface="+mj-lt"/>
                <a:cs typeface="+mj-lt"/>
              </a:rPr>
              <a:t>total_runs</a:t>
            </a:r>
            <a:r>
              <a:rPr lang="en-US" sz="1500" b="0" cap="all" spc="-100" dirty="0">
                <a:ea typeface="+mj-lt"/>
                <a:cs typeface="+mj-lt"/>
              </a:rPr>
              <a:t> from </a:t>
            </a:r>
            <a:r>
              <a:rPr lang="en-US" sz="1500" b="0" cap="all" spc="-100" dirty="0" err="1">
                <a:ea typeface="+mj-lt"/>
                <a:cs typeface="+mj-lt"/>
              </a:rPr>
              <a:t>iplballs</a:t>
            </a:r>
            <a:r>
              <a:rPr lang="en-US" sz="1500" b="0" cap="all" spc="-100" dirty="0">
                <a:ea typeface="+mj-lt"/>
                <a:cs typeface="+mj-lt"/>
              </a:rPr>
              <a:t> where over&gt;15 group by batsman order by </a:t>
            </a:r>
            <a:r>
              <a:rPr lang="en-US" sz="1500" b="0" cap="all" spc="-100" dirty="0" err="1">
                <a:ea typeface="+mj-lt"/>
                <a:cs typeface="+mj-lt"/>
              </a:rPr>
              <a:t>total_runs</a:t>
            </a:r>
            <a:r>
              <a:rPr lang="en-US" sz="1500" b="0" cap="all" spc="-100" dirty="0">
                <a:ea typeface="+mj-lt"/>
                <a:cs typeface="+mj-lt"/>
              </a:rPr>
              <a:t> desc limit 10;)</a:t>
            </a:r>
            <a:endParaRPr lang="en-US" sz="1500" b="0" cap="all" spc="-100" dirty="0"/>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3" name="Rectangle 22">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2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6" name="Straight Connector 2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40" name="Rectangle 39">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A1D70-392C-5EA1-8E3A-D3672F6C8C96}"/>
              </a:ext>
            </a:extLst>
          </p:cNvPr>
          <p:cNvSpPr>
            <a:spLocks noGrp="1"/>
          </p:cNvSpPr>
          <p:nvPr>
            <p:ph type="title"/>
          </p:nvPr>
        </p:nvSpPr>
        <p:spPr>
          <a:xfrm>
            <a:off x="8571230" y="1372954"/>
            <a:ext cx="3238829" cy="3480794"/>
          </a:xfrm>
        </p:spPr>
        <p:txBody>
          <a:bodyPr vert="horz" lIns="91440" tIns="45720" rIns="91440" bIns="45720" rtlCol="0" anchor="ctr">
            <a:normAutofit/>
          </a:bodyPr>
          <a:lstStyle/>
          <a:p>
            <a:pPr algn="ctr">
              <a:lnSpc>
                <a:spcPct val="83000"/>
              </a:lnSpc>
            </a:pPr>
            <a:r>
              <a:rPr lang="en-US" sz="3500" b="0" cap="all" spc="-100">
                <a:solidFill>
                  <a:schemeClr val="tx1"/>
                </a:solidFill>
                <a:ea typeface="+mj-lt"/>
                <a:cs typeface="+mj-lt"/>
              </a:rPr>
              <a:t>TOP 10 (HITTER) PLAYERS WITH  HIGHEST RUNS</a:t>
            </a:r>
            <a:endParaRPr lang="en-US" sz="3500">
              <a:solidFill>
                <a:schemeClr val="tx1"/>
              </a:solidFill>
            </a:endParaRPr>
          </a:p>
        </p:txBody>
      </p:sp>
      <p:graphicFrame>
        <p:nvGraphicFramePr>
          <p:cNvPr id="12" name="Content Placeholder 11">
            <a:extLst>
              <a:ext uri="{FF2B5EF4-FFF2-40B4-BE49-F238E27FC236}">
                <a16:creationId xmlns:a16="http://schemas.microsoft.com/office/drawing/2014/main" id="{F57F544E-0770-03E7-3251-E0CCAC40F4C3}"/>
              </a:ext>
            </a:extLst>
          </p:cNvPr>
          <p:cNvGraphicFramePr>
            <a:graphicFrameLocks noGrp="1"/>
          </p:cNvGraphicFramePr>
          <p:nvPr>
            <p:ph idx="1"/>
          </p:nvPr>
        </p:nvGraphicFramePr>
        <p:xfrm>
          <a:off x="1366758" y="1685122"/>
          <a:ext cx="5459099" cy="3891030"/>
        </p:xfrm>
        <a:graphic>
          <a:graphicData uri="http://schemas.openxmlformats.org/drawingml/2006/table">
            <a:tbl>
              <a:tblPr firstRow="1" bandRow="1">
                <a:tableStyleId>{5C22544A-7EE6-4342-B048-85BDC9FD1C3A}</a:tableStyleId>
              </a:tblPr>
              <a:tblGrid>
                <a:gridCol w="3017423">
                  <a:extLst>
                    <a:ext uri="{9D8B030D-6E8A-4147-A177-3AD203B41FA5}">
                      <a16:colId xmlns:a16="http://schemas.microsoft.com/office/drawing/2014/main" val="3412532459"/>
                    </a:ext>
                  </a:extLst>
                </a:gridCol>
                <a:gridCol w="2441676">
                  <a:extLst>
                    <a:ext uri="{9D8B030D-6E8A-4147-A177-3AD203B41FA5}">
                      <a16:colId xmlns:a16="http://schemas.microsoft.com/office/drawing/2014/main" val="762707716"/>
                    </a:ext>
                  </a:extLst>
                </a:gridCol>
              </a:tblGrid>
              <a:tr h="353730">
                <a:tc>
                  <a:txBody>
                    <a:bodyPr/>
                    <a:lstStyle/>
                    <a:p>
                      <a:r>
                        <a:rPr lang="en-US" sz="1600">
                          <a:effectLst/>
                        </a:rPr>
                        <a:t>batsman</a:t>
                      </a:r>
                    </a:p>
                  </a:txBody>
                  <a:tcPr marL="80393" marR="80393" marT="40197" marB="40197" anchor="ctr">
                    <a:lnL>
                      <a:noFill/>
                    </a:lnL>
                    <a:lnR>
                      <a:noFill/>
                    </a:lnR>
                    <a:lnT>
                      <a:noFill/>
                    </a:lnT>
                    <a:lnB>
                      <a:noFill/>
                    </a:lnB>
                  </a:tcPr>
                </a:tc>
                <a:tc>
                  <a:txBody>
                    <a:bodyPr/>
                    <a:lstStyle/>
                    <a:p>
                      <a:r>
                        <a:rPr lang="en-US" sz="1600">
                          <a:effectLst/>
                        </a:rPr>
                        <a:t>total_runs</a:t>
                      </a:r>
                    </a:p>
                  </a:txBody>
                  <a:tcPr marL="80393" marR="80393" marT="40197" marB="40197" anchor="ctr">
                    <a:lnL>
                      <a:noFill/>
                    </a:lnL>
                    <a:lnR>
                      <a:noFill/>
                    </a:lnR>
                    <a:lnT>
                      <a:noFill/>
                    </a:lnT>
                    <a:lnB>
                      <a:noFill/>
                    </a:lnB>
                  </a:tcPr>
                </a:tc>
                <a:extLst>
                  <a:ext uri="{0D108BD9-81ED-4DB2-BD59-A6C34878D82A}">
                    <a16:rowId xmlns:a16="http://schemas.microsoft.com/office/drawing/2014/main" val="742935240"/>
                  </a:ext>
                </a:extLst>
              </a:tr>
              <a:tr h="353730">
                <a:tc>
                  <a:txBody>
                    <a:bodyPr/>
                    <a:lstStyle/>
                    <a:p>
                      <a:r>
                        <a:rPr lang="en-US" sz="1600">
                          <a:effectLst/>
                        </a:rPr>
                        <a:t>MS Dhoni</a:t>
                      </a:r>
                    </a:p>
                  </a:txBody>
                  <a:tcPr marL="80393" marR="80393" marT="40197" marB="40197" anchor="ctr">
                    <a:lnL>
                      <a:noFill/>
                    </a:lnL>
                    <a:lnR>
                      <a:noFill/>
                    </a:lnR>
                    <a:lnT>
                      <a:noFill/>
                    </a:lnT>
                    <a:lnB>
                      <a:noFill/>
                    </a:lnB>
                  </a:tcPr>
                </a:tc>
                <a:tc>
                  <a:txBody>
                    <a:bodyPr/>
                    <a:lstStyle/>
                    <a:p>
                      <a:pPr algn="r"/>
                      <a:r>
                        <a:rPr lang="en-US" sz="1600"/>
                        <a:t>2303</a:t>
                      </a:r>
                    </a:p>
                  </a:txBody>
                  <a:tcPr marL="80393" marR="80393" marT="40197" marB="40197" anchor="ctr">
                    <a:lnL>
                      <a:noFill/>
                    </a:lnL>
                    <a:lnR>
                      <a:noFill/>
                    </a:lnR>
                    <a:lnT>
                      <a:noFill/>
                    </a:lnT>
                    <a:lnB>
                      <a:noFill/>
                    </a:lnB>
                  </a:tcPr>
                </a:tc>
                <a:extLst>
                  <a:ext uri="{0D108BD9-81ED-4DB2-BD59-A6C34878D82A}">
                    <a16:rowId xmlns:a16="http://schemas.microsoft.com/office/drawing/2014/main" val="1474532727"/>
                  </a:ext>
                </a:extLst>
              </a:tr>
              <a:tr h="353730">
                <a:tc>
                  <a:txBody>
                    <a:bodyPr/>
                    <a:lstStyle/>
                    <a:p>
                      <a:r>
                        <a:rPr lang="en-US" sz="1600">
                          <a:effectLst/>
                        </a:rPr>
                        <a:t>KA Pollard</a:t>
                      </a:r>
                    </a:p>
                  </a:txBody>
                  <a:tcPr marL="80393" marR="80393" marT="40197" marB="40197" anchor="ctr">
                    <a:lnL>
                      <a:noFill/>
                    </a:lnL>
                    <a:lnR>
                      <a:noFill/>
                    </a:lnR>
                    <a:lnT>
                      <a:noFill/>
                    </a:lnT>
                    <a:lnB>
                      <a:noFill/>
                    </a:lnB>
                  </a:tcPr>
                </a:tc>
                <a:tc>
                  <a:txBody>
                    <a:bodyPr/>
                    <a:lstStyle/>
                    <a:p>
                      <a:pPr algn="r"/>
                      <a:r>
                        <a:rPr lang="en-US" sz="1600"/>
                        <a:t>1487</a:t>
                      </a:r>
                    </a:p>
                  </a:txBody>
                  <a:tcPr marL="80393" marR="80393" marT="40197" marB="40197" anchor="ctr">
                    <a:lnL>
                      <a:noFill/>
                    </a:lnL>
                    <a:lnR>
                      <a:noFill/>
                    </a:lnR>
                    <a:lnT>
                      <a:noFill/>
                    </a:lnT>
                    <a:lnB>
                      <a:noFill/>
                    </a:lnB>
                  </a:tcPr>
                </a:tc>
                <a:extLst>
                  <a:ext uri="{0D108BD9-81ED-4DB2-BD59-A6C34878D82A}">
                    <a16:rowId xmlns:a16="http://schemas.microsoft.com/office/drawing/2014/main" val="506999843"/>
                  </a:ext>
                </a:extLst>
              </a:tr>
              <a:tr h="353730">
                <a:tc>
                  <a:txBody>
                    <a:bodyPr/>
                    <a:lstStyle/>
                    <a:p>
                      <a:r>
                        <a:rPr lang="en-US" sz="1600">
                          <a:effectLst/>
                        </a:rPr>
                        <a:t>AB de Villiers</a:t>
                      </a:r>
                    </a:p>
                  </a:txBody>
                  <a:tcPr marL="80393" marR="80393" marT="40197" marB="40197" anchor="ctr">
                    <a:lnL>
                      <a:noFill/>
                    </a:lnL>
                    <a:lnR>
                      <a:noFill/>
                    </a:lnR>
                    <a:lnT>
                      <a:noFill/>
                    </a:lnT>
                    <a:lnB>
                      <a:noFill/>
                    </a:lnB>
                  </a:tcPr>
                </a:tc>
                <a:tc>
                  <a:txBody>
                    <a:bodyPr/>
                    <a:lstStyle/>
                    <a:p>
                      <a:pPr algn="r"/>
                      <a:r>
                        <a:rPr lang="en-US" sz="1600"/>
                        <a:t>1254</a:t>
                      </a:r>
                    </a:p>
                  </a:txBody>
                  <a:tcPr marL="80393" marR="80393" marT="40197" marB="40197" anchor="ctr">
                    <a:lnL>
                      <a:noFill/>
                    </a:lnL>
                    <a:lnR>
                      <a:noFill/>
                    </a:lnR>
                    <a:lnT>
                      <a:noFill/>
                    </a:lnT>
                    <a:lnB>
                      <a:noFill/>
                    </a:lnB>
                  </a:tcPr>
                </a:tc>
                <a:extLst>
                  <a:ext uri="{0D108BD9-81ED-4DB2-BD59-A6C34878D82A}">
                    <a16:rowId xmlns:a16="http://schemas.microsoft.com/office/drawing/2014/main" val="1111718324"/>
                  </a:ext>
                </a:extLst>
              </a:tr>
              <a:tr h="353730">
                <a:tc>
                  <a:txBody>
                    <a:bodyPr/>
                    <a:lstStyle/>
                    <a:p>
                      <a:r>
                        <a:rPr lang="en-US" sz="1600">
                          <a:effectLst/>
                        </a:rPr>
                        <a:t>RG Sharma</a:t>
                      </a:r>
                    </a:p>
                  </a:txBody>
                  <a:tcPr marL="80393" marR="80393" marT="40197" marB="40197" anchor="ctr">
                    <a:lnL>
                      <a:noFill/>
                    </a:lnL>
                    <a:lnR>
                      <a:noFill/>
                    </a:lnR>
                    <a:lnT>
                      <a:noFill/>
                    </a:lnT>
                    <a:lnB>
                      <a:noFill/>
                    </a:lnB>
                  </a:tcPr>
                </a:tc>
                <a:tc>
                  <a:txBody>
                    <a:bodyPr/>
                    <a:lstStyle/>
                    <a:p>
                      <a:pPr algn="r"/>
                      <a:r>
                        <a:rPr lang="en-US" sz="1600"/>
                        <a:t>1144</a:t>
                      </a:r>
                    </a:p>
                  </a:txBody>
                  <a:tcPr marL="80393" marR="80393" marT="40197" marB="40197" anchor="ctr">
                    <a:lnL>
                      <a:noFill/>
                    </a:lnL>
                    <a:lnR>
                      <a:noFill/>
                    </a:lnR>
                    <a:lnT>
                      <a:noFill/>
                    </a:lnT>
                    <a:lnB>
                      <a:noFill/>
                    </a:lnB>
                  </a:tcPr>
                </a:tc>
                <a:extLst>
                  <a:ext uri="{0D108BD9-81ED-4DB2-BD59-A6C34878D82A}">
                    <a16:rowId xmlns:a16="http://schemas.microsoft.com/office/drawing/2014/main" val="4060831615"/>
                  </a:ext>
                </a:extLst>
              </a:tr>
              <a:tr h="353730">
                <a:tc>
                  <a:txBody>
                    <a:bodyPr/>
                    <a:lstStyle/>
                    <a:p>
                      <a:r>
                        <a:rPr lang="en-US" sz="1600">
                          <a:effectLst/>
                        </a:rPr>
                        <a:t>V Kohli</a:t>
                      </a:r>
                    </a:p>
                  </a:txBody>
                  <a:tcPr marL="80393" marR="80393" marT="40197" marB="40197" anchor="ctr">
                    <a:lnL>
                      <a:noFill/>
                    </a:lnL>
                    <a:lnR>
                      <a:noFill/>
                    </a:lnR>
                    <a:lnT>
                      <a:noFill/>
                    </a:lnT>
                    <a:lnB>
                      <a:noFill/>
                    </a:lnB>
                  </a:tcPr>
                </a:tc>
                <a:tc>
                  <a:txBody>
                    <a:bodyPr/>
                    <a:lstStyle/>
                    <a:p>
                      <a:pPr algn="r"/>
                      <a:r>
                        <a:rPr lang="en-US" sz="1600"/>
                        <a:t>968</a:t>
                      </a:r>
                    </a:p>
                  </a:txBody>
                  <a:tcPr marL="80393" marR="80393" marT="40197" marB="40197" anchor="ctr">
                    <a:lnL>
                      <a:noFill/>
                    </a:lnL>
                    <a:lnR>
                      <a:noFill/>
                    </a:lnR>
                    <a:lnT>
                      <a:noFill/>
                    </a:lnT>
                    <a:lnB>
                      <a:noFill/>
                    </a:lnB>
                  </a:tcPr>
                </a:tc>
                <a:extLst>
                  <a:ext uri="{0D108BD9-81ED-4DB2-BD59-A6C34878D82A}">
                    <a16:rowId xmlns:a16="http://schemas.microsoft.com/office/drawing/2014/main" val="1833475547"/>
                  </a:ext>
                </a:extLst>
              </a:tr>
              <a:tr h="353730">
                <a:tc>
                  <a:txBody>
                    <a:bodyPr/>
                    <a:lstStyle/>
                    <a:p>
                      <a:r>
                        <a:rPr lang="en-US" sz="1600">
                          <a:effectLst/>
                        </a:rPr>
                        <a:t>KD Karthik</a:t>
                      </a:r>
                    </a:p>
                  </a:txBody>
                  <a:tcPr marL="80393" marR="80393" marT="40197" marB="40197" anchor="ctr">
                    <a:lnL>
                      <a:noFill/>
                    </a:lnL>
                    <a:lnR>
                      <a:noFill/>
                    </a:lnR>
                    <a:lnT>
                      <a:noFill/>
                    </a:lnT>
                    <a:lnB>
                      <a:noFill/>
                    </a:lnB>
                  </a:tcPr>
                </a:tc>
                <a:tc>
                  <a:txBody>
                    <a:bodyPr/>
                    <a:lstStyle/>
                    <a:p>
                      <a:pPr algn="r"/>
                      <a:r>
                        <a:rPr lang="en-US" sz="1600"/>
                        <a:t>921</a:t>
                      </a:r>
                    </a:p>
                  </a:txBody>
                  <a:tcPr marL="80393" marR="80393" marT="40197" marB="40197" anchor="ctr">
                    <a:lnL>
                      <a:noFill/>
                    </a:lnL>
                    <a:lnR>
                      <a:noFill/>
                    </a:lnR>
                    <a:lnT>
                      <a:noFill/>
                    </a:lnT>
                    <a:lnB>
                      <a:noFill/>
                    </a:lnB>
                  </a:tcPr>
                </a:tc>
                <a:extLst>
                  <a:ext uri="{0D108BD9-81ED-4DB2-BD59-A6C34878D82A}">
                    <a16:rowId xmlns:a16="http://schemas.microsoft.com/office/drawing/2014/main" val="2611275950"/>
                  </a:ext>
                </a:extLst>
              </a:tr>
              <a:tr h="353730">
                <a:tc>
                  <a:txBody>
                    <a:bodyPr/>
                    <a:lstStyle/>
                    <a:p>
                      <a:r>
                        <a:rPr lang="en-US" sz="1600">
                          <a:effectLst/>
                        </a:rPr>
                        <a:t>RA Jadeja</a:t>
                      </a:r>
                    </a:p>
                  </a:txBody>
                  <a:tcPr marL="80393" marR="80393" marT="40197" marB="40197" anchor="ctr">
                    <a:lnL>
                      <a:noFill/>
                    </a:lnL>
                    <a:lnR>
                      <a:noFill/>
                    </a:lnR>
                    <a:lnT>
                      <a:noFill/>
                    </a:lnT>
                    <a:lnB>
                      <a:noFill/>
                    </a:lnB>
                  </a:tcPr>
                </a:tc>
                <a:tc>
                  <a:txBody>
                    <a:bodyPr/>
                    <a:lstStyle/>
                    <a:p>
                      <a:pPr algn="r"/>
                      <a:r>
                        <a:rPr lang="en-US" sz="1600"/>
                        <a:t>906</a:t>
                      </a:r>
                    </a:p>
                  </a:txBody>
                  <a:tcPr marL="80393" marR="80393" marT="40197" marB="40197" anchor="ctr">
                    <a:lnL>
                      <a:noFill/>
                    </a:lnL>
                    <a:lnR>
                      <a:noFill/>
                    </a:lnR>
                    <a:lnT>
                      <a:noFill/>
                    </a:lnT>
                    <a:lnB>
                      <a:noFill/>
                    </a:lnB>
                  </a:tcPr>
                </a:tc>
                <a:extLst>
                  <a:ext uri="{0D108BD9-81ED-4DB2-BD59-A6C34878D82A}">
                    <a16:rowId xmlns:a16="http://schemas.microsoft.com/office/drawing/2014/main" val="2320685353"/>
                  </a:ext>
                </a:extLst>
              </a:tr>
              <a:tr h="353730">
                <a:tc>
                  <a:txBody>
                    <a:bodyPr/>
                    <a:lstStyle/>
                    <a:p>
                      <a:r>
                        <a:rPr lang="en-US" sz="1600">
                          <a:effectLst/>
                        </a:rPr>
                        <a:t>YK Pathan</a:t>
                      </a:r>
                    </a:p>
                  </a:txBody>
                  <a:tcPr marL="80393" marR="80393" marT="40197" marB="40197" anchor="ctr">
                    <a:lnL>
                      <a:noFill/>
                    </a:lnL>
                    <a:lnR>
                      <a:noFill/>
                    </a:lnR>
                    <a:lnT>
                      <a:noFill/>
                    </a:lnT>
                    <a:lnB>
                      <a:noFill/>
                    </a:lnB>
                  </a:tcPr>
                </a:tc>
                <a:tc>
                  <a:txBody>
                    <a:bodyPr/>
                    <a:lstStyle/>
                    <a:p>
                      <a:pPr algn="r"/>
                      <a:r>
                        <a:rPr lang="en-US" sz="1600"/>
                        <a:t>858</a:t>
                      </a:r>
                    </a:p>
                  </a:txBody>
                  <a:tcPr marL="80393" marR="80393" marT="40197" marB="40197" anchor="ctr">
                    <a:lnL>
                      <a:noFill/>
                    </a:lnL>
                    <a:lnR>
                      <a:noFill/>
                    </a:lnR>
                    <a:lnT>
                      <a:noFill/>
                    </a:lnT>
                    <a:lnB>
                      <a:noFill/>
                    </a:lnB>
                  </a:tcPr>
                </a:tc>
                <a:extLst>
                  <a:ext uri="{0D108BD9-81ED-4DB2-BD59-A6C34878D82A}">
                    <a16:rowId xmlns:a16="http://schemas.microsoft.com/office/drawing/2014/main" val="2373959602"/>
                  </a:ext>
                </a:extLst>
              </a:tr>
              <a:tr h="353730">
                <a:tc>
                  <a:txBody>
                    <a:bodyPr/>
                    <a:lstStyle/>
                    <a:p>
                      <a:r>
                        <a:rPr lang="en-US" sz="1600">
                          <a:effectLst/>
                        </a:rPr>
                        <a:t>HH Pandya</a:t>
                      </a:r>
                    </a:p>
                  </a:txBody>
                  <a:tcPr marL="80393" marR="80393" marT="40197" marB="40197" anchor="ctr">
                    <a:lnL>
                      <a:noFill/>
                    </a:lnL>
                    <a:lnR>
                      <a:noFill/>
                    </a:lnR>
                    <a:lnT>
                      <a:noFill/>
                    </a:lnT>
                    <a:lnB>
                      <a:noFill/>
                    </a:lnB>
                  </a:tcPr>
                </a:tc>
                <a:tc>
                  <a:txBody>
                    <a:bodyPr/>
                    <a:lstStyle/>
                    <a:p>
                      <a:pPr algn="r"/>
                      <a:r>
                        <a:rPr lang="en-US" sz="1600"/>
                        <a:t>838</a:t>
                      </a:r>
                    </a:p>
                  </a:txBody>
                  <a:tcPr marL="80393" marR="80393" marT="40197" marB="40197" anchor="ctr">
                    <a:lnL>
                      <a:noFill/>
                    </a:lnL>
                    <a:lnR>
                      <a:noFill/>
                    </a:lnR>
                    <a:lnT>
                      <a:noFill/>
                    </a:lnT>
                    <a:lnB>
                      <a:noFill/>
                    </a:lnB>
                  </a:tcPr>
                </a:tc>
                <a:extLst>
                  <a:ext uri="{0D108BD9-81ED-4DB2-BD59-A6C34878D82A}">
                    <a16:rowId xmlns:a16="http://schemas.microsoft.com/office/drawing/2014/main" val="2272507879"/>
                  </a:ext>
                </a:extLst>
              </a:tr>
              <a:tr h="353730">
                <a:tc>
                  <a:txBody>
                    <a:bodyPr/>
                    <a:lstStyle/>
                    <a:p>
                      <a:r>
                        <a:rPr lang="en-US" sz="1600">
                          <a:effectLst/>
                        </a:rPr>
                        <a:t>DJ Bravo</a:t>
                      </a:r>
                    </a:p>
                  </a:txBody>
                  <a:tcPr marL="80393" marR="80393" marT="40197" marB="40197" anchor="ctr">
                    <a:lnL>
                      <a:noFill/>
                    </a:lnL>
                    <a:lnR>
                      <a:noFill/>
                    </a:lnR>
                    <a:lnT>
                      <a:noFill/>
                    </a:lnT>
                    <a:lnB>
                      <a:noFill/>
                    </a:lnB>
                  </a:tcPr>
                </a:tc>
                <a:tc>
                  <a:txBody>
                    <a:bodyPr/>
                    <a:lstStyle/>
                    <a:p>
                      <a:pPr algn="r"/>
                      <a:r>
                        <a:rPr lang="en-US" sz="1600"/>
                        <a:t>742</a:t>
                      </a:r>
                    </a:p>
                  </a:txBody>
                  <a:tcPr marL="80393" marR="80393" marT="40197" marB="40197" anchor="ctr">
                    <a:lnL>
                      <a:noFill/>
                    </a:lnL>
                    <a:lnR>
                      <a:noFill/>
                    </a:lnR>
                    <a:lnT>
                      <a:noFill/>
                    </a:lnT>
                    <a:lnB>
                      <a:noFill/>
                    </a:lnB>
                  </a:tcPr>
                </a:tc>
                <a:extLst>
                  <a:ext uri="{0D108BD9-81ED-4DB2-BD59-A6C34878D82A}">
                    <a16:rowId xmlns:a16="http://schemas.microsoft.com/office/drawing/2014/main" val="3986717583"/>
                  </a:ext>
                </a:extLst>
              </a:tr>
            </a:tbl>
          </a:graphicData>
        </a:graphic>
      </p:graphicFrame>
    </p:spTree>
    <p:extLst>
      <p:ext uri="{BB962C8B-B14F-4D97-AF65-F5344CB8AC3E}">
        <p14:creationId xmlns:p14="http://schemas.microsoft.com/office/powerpoint/2010/main" val="39369202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blue bars with white text&#10;&#10;Description automatically generated">
            <a:extLst>
              <a:ext uri="{FF2B5EF4-FFF2-40B4-BE49-F238E27FC236}">
                <a16:creationId xmlns:a16="http://schemas.microsoft.com/office/drawing/2014/main" id="{4F44C618-F6B5-AB53-06BF-C02FE5DCCD5D}"/>
              </a:ext>
            </a:extLst>
          </p:cNvPr>
          <p:cNvPicPr>
            <a:picLocks noGrp="1" noChangeAspect="1"/>
          </p:cNvPicPr>
          <p:nvPr>
            <p:ph idx="1"/>
          </p:nvPr>
        </p:nvPicPr>
        <p:blipFill>
          <a:blip r:embed="rId2"/>
          <a:stretch>
            <a:fillRect/>
          </a:stretch>
        </p:blipFill>
        <p:spPr>
          <a:xfrm>
            <a:off x="707704" y="645106"/>
            <a:ext cx="6780361" cy="5559896"/>
          </a:xfrm>
          <a:prstGeom prst="rect">
            <a:avLst/>
          </a:prstGeom>
        </p:spPr>
      </p:pic>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8AF67-C4DC-FD89-83F8-C44090975CFB}"/>
              </a:ext>
            </a:extLst>
          </p:cNvPr>
          <p:cNvSpPr>
            <a:spLocks noGrp="1"/>
          </p:cNvSpPr>
          <p:nvPr>
            <p:ph type="title"/>
          </p:nvPr>
        </p:nvSpPr>
        <p:spPr>
          <a:xfrm>
            <a:off x="8560024" y="237473"/>
            <a:ext cx="3238829" cy="6385085"/>
          </a:xfrm>
        </p:spPr>
        <p:txBody>
          <a:bodyPr vert="horz" lIns="91440" tIns="45720" rIns="91440" bIns="45720" rtlCol="0" anchor="ctr">
            <a:normAutofit/>
          </a:bodyPr>
          <a:lstStyle/>
          <a:p>
            <a:pPr algn="ctr">
              <a:lnSpc>
                <a:spcPct val="83000"/>
              </a:lnSpc>
            </a:pPr>
            <a:r>
              <a:rPr lang="en-US" sz="4100" b="0" cap="all" spc="-100" dirty="0"/>
              <a:t>TOP 10 (ECONOMY) BLOWERS WITH HIGHEST </a:t>
            </a:r>
            <a:r>
              <a:rPr lang="en-US" sz="4100" b="0" cap="all" spc="-100"/>
              <a:t>ECONOMY</a:t>
            </a:r>
            <a:br>
              <a:rPr lang="en-US" sz="4100" b="0" cap="all" spc="-100" dirty="0"/>
            </a:br>
            <a:br>
              <a:rPr lang="en-US" sz="4100" b="0" cap="all" spc="-100" dirty="0"/>
            </a:br>
            <a:r>
              <a:rPr lang="en-US" sz="4100" b="0" cap="all" spc="-100"/>
              <a:t>QUERY:</a:t>
            </a:r>
            <a:br>
              <a:rPr lang="en-US" sz="4100" b="0" cap="all" spc="-100"/>
            </a:br>
            <a:r>
              <a:rPr lang="en-US" sz="1500" b="0" cap="all" spc="-100">
                <a:ea typeface="+mj-lt"/>
                <a:cs typeface="+mj-lt"/>
              </a:rPr>
              <a:t>(select </a:t>
            </a:r>
            <a:r>
              <a:rPr lang="en-US" sz="1500" b="0" cap="all" spc="-100" err="1">
                <a:ea typeface="+mj-lt"/>
                <a:cs typeface="+mj-lt"/>
              </a:rPr>
              <a:t>bowler,count</a:t>
            </a:r>
            <a:r>
              <a:rPr lang="en-US" sz="1500" b="0" cap="all" spc="-100">
                <a:ea typeface="+mj-lt"/>
                <a:cs typeface="+mj-lt"/>
              </a:rPr>
              <a:t>(ball) as </a:t>
            </a:r>
            <a:r>
              <a:rPr lang="en-US" sz="1500" b="0" cap="all" spc="-100" err="1">
                <a:ea typeface="+mj-lt"/>
                <a:cs typeface="+mj-lt"/>
              </a:rPr>
              <a:t>balls_delivered,sum</a:t>
            </a:r>
            <a:r>
              <a:rPr lang="en-US" sz="1500" b="0" cap="all" spc="-100">
                <a:ea typeface="+mj-lt"/>
                <a:cs typeface="+mj-lt"/>
              </a:rPr>
              <a:t>(</a:t>
            </a:r>
            <a:r>
              <a:rPr lang="en-US" sz="1500" b="0" cap="all" spc="-100" err="1">
                <a:ea typeface="+mj-lt"/>
                <a:cs typeface="+mj-lt"/>
              </a:rPr>
              <a:t>total_runs</a:t>
            </a:r>
            <a:r>
              <a:rPr lang="en-US" sz="1500" b="0" cap="all" spc="-100">
                <a:ea typeface="+mj-lt"/>
                <a:cs typeface="+mj-lt"/>
              </a:rPr>
              <a:t>) as </a:t>
            </a:r>
            <a:r>
              <a:rPr lang="en-US" sz="1500" b="0" cap="all" spc="-100" err="1">
                <a:ea typeface="+mj-lt"/>
                <a:cs typeface="+mj-lt"/>
              </a:rPr>
              <a:t>total_runs,sum</a:t>
            </a:r>
            <a:r>
              <a:rPr lang="en-US" sz="1500" b="0" cap="all" spc="-100">
                <a:ea typeface="+mj-lt"/>
                <a:cs typeface="+mj-lt"/>
              </a:rPr>
              <a:t>(</a:t>
            </a:r>
            <a:r>
              <a:rPr lang="en-US" sz="1500" b="0" cap="all" spc="-100" err="1">
                <a:ea typeface="+mj-lt"/>
                <a:cs typeface="+mj-lt"/>
              </a:rPr>
              <a:t>total_runs</a:t>
            </a:r>
            <a:r>
              <a:rPr lang="en-US" sz="1500" b="0" cap="all" spc="-100">
                <a:ea typeface="+mj-lt"/>
                <a:cs typeface="+mj-lt"/>
              </a:rPr>
              <a:t>)*6.0/count(ball) as </a:t>
            </a:r>
            <a:r>
              <a:rPr lang="en-US" sz="1500" b="0" cap="all" spc="-100" err="1">
                <a:ea typeface="+mj-lt"/>
                <a:cs typeface="+mj-lt"/>
              </a:rPr>
              <a:t>economy_rate</a:t>
            </a:r>
            <a:r>
              <a:rPr lang="en-US" sz="1500" b="0" cap="all" spc="-100">
                <a:ea typeface="+mj-lt"/>
                <a:cs typeface="+mj-lt"/>
              </a:rPr>
              <a:t> from </a:t>
            </a:r>
            <a:r>
              <a:rPr lang="en-US" sz="1500" b="0" cap="all" spc="-100" err="1">
                <a:ea typeface="+mj-lt"/>
                <a:cs typeface="+mj-lt"/>
              </a:rPr>
              <a:t>iplballs</a:t>
            </a:r>
            <a:r>
              <a:rPr lang="en-US" sz="1500" b="0" cap="all" spc="-100">
                <a:ea typeface="+mj-lt"/>
                <a:cs typeface="+mj-lt"/>
              </a:rPr>
              <a:t> group by bowler having count(ball)&gt;500 order by economy_rate asc limit 10;)</a:t>
            </a:r>
            <a:endParaRPr lang="en-US" sz="1500" b="0" cap="all" spc="-100"/>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3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33" name="Rectangle 32">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498D2-E164-0931-050B-41097F9D1584}"/>
              </a:ext>
            </a:extLst>
          </p:cNvPr>
          <p:cNvSpPr>
            <a:spLocks noGrp="1"/>
          </p:cNvSpPr>
          <p:nvPr>
            <p:ph type="title"/>
          </p:nvPr>
        </p:nvSpPr>
        <p:spPr>
          <a:xfrm>
            <a:off x="8604848" y="1406572"/>
            <a:ext cx="3238829" cy="3480794"/>
          </a:xfrm>
        </p:spPr>
        <p:txBody>
          <a:bodyPr vert="horz" lIns="91440" tIns="45720" rIns="91440" bIns="45720" rtlCol="0" anchor="ctr">
            <a:normAutofit/>
          </a:bodyPr>
          <a:lstStyle/>
          <a:p>
            <a:pPr algn="ctr">
              <a:lnSpc>
                <a:spcPct val="83000"/>
              </a:lnSpc>
            </a:pPr>
            <a:r>
              <a:rPr lang="en-US" sz="3500" b="0" cap="all" spc="-100">
                <a:solidFill>
                  <a:schemeClr val="tx1"/>
                </a:solidFill>
                <a:ea typeface="+mj-lt"/>
                <a:cs typeface="+mj-lt"/>
              </a:rPr>
              <a:t>TOP 10 (ECONOMY) BLOWERS WITH HIGHEST  ECONOMY RATE</a:t>
            </a:r>
            <a:br>
              <a:rPr lang="en-US" sz="4100" b="0" cap="all" spc="-100" dirty="0">
                <a:solidFill>
                  <a:srgbClr val="262626"/>
                </a:solidFill>
                <a:ea typeface="+mj-lt"/>
                <a:cs typeface="+mj-lt"/>
              </a:rPr>
            </a:br>
            <a:endParaRPr lang="en-US" sz="4100" b="0" cap="all" spc="-100">
              <a:solidFill>
                <a:srgbClr val="262626"/>
              </a:solidFill>
              <a:ea typeface="+mj-lt"/>
              <a:cs typeface="+mj-lt"/>
            </a:endParaRPr>
          </a:p>
        </p:txBody>
      </p:sp>
      <p:graphicFrame>
        <p:nvGraphicFramePr>
          <p:cNvPr id="5" name="Content Placeholder 4">
            <a:extLst>
              <a:ext uri="{FF2B5EF4-FFF2-40B4-BE49-F238E27FC236}">
                <a16:creationId xmlns:a16="http://schemas.microsoft.com/office/drawing/2014/main" id="{B7FC07E4-7B9C-8776-A6F2-F4DB18DCE429}"/>
              </a:ext>
            </a:extLst>
          </p:cNvPr>
          <p:cNvGraphicFramePr>
            <a:graphicFrameLocks noGrp="1"/>
          </p:cNvGraphicFramePr>
          <p:nvPr>
            <p:ph idx="1"/>
          </p:nvPr>
        </p:nvGraphicFramePr>
        <p:xfrm>
          <a:off x="1470171" y="1685122"/>
          <a:ext cx="5252274" cy="3891030"/>
        </p:xfrm>
        <a:graphic>
          <a:graphicData uri="http://schemas.openxmlformats.org/drawingml/2006/table">
            <a:tbl>
              <a:tblPr firstRow="1" bandRow="1">
                <a:tableStyleId>{5C22544A-7EE6-4342-B048-85BDC9FD1C3A}</a:tableStyleId>
              </a:tblPr>
              <a:tblGrid>
                <a:gridCol w="1675585">
                  <a:extLst>
                    <a:ext uri="{9D8B030D-6E8A-4147-A177-3AD203B41FA5}">
                      <a16:colId xmlns:a16="http://schemas.microsoft.com/office/drawing/2014/main" val="39672063"/>
                    </a:ext>
                  </a:extLst>
                </a:gridCol>
                <a:gridCol w="1333629">
                  <a:extLst>
                    <a:ext uri="{9D8B030D-6E8A-4147-A177-3AD203B41FA5}">
                      <a16:colId xmlns:a16="http://schemas.microsoft.com/office/drawing/2014/main" val="638030855"/>
                    </a:ext>
                  </a:extLst>
                </a:gridCol>
                <a:gridCol w="957045">
                  <a:extLst>
                    <a:ext uri="{9D8B030D-6E8A-4147-A177-3AD203B41FA5}">
                      <a16:colId xmlns:a16="http://schemas.microsoft.com/office/drawing/2014/main" val="2255404525"/>
                    </a:ext>
                  </a:extLst>
                </a:gridCol>
                <a:gridCol w="1286015">
                  <a:extLst>
                    <a:ext uri="{9D8B030D-6E8A-4147-A177-3AD203B41FA5}">
                      <a16:colId xmlns:a16="http://schemas.microsoft.com/office/drawing/2014/main" val="1789384818"/>
                    </a:ext>
                  </a:extLst>
                </a:gridCol>
              </a:tblGrid>
              <a:tr h="353730">
                <a:tc>
                  <a:txBody>
                    <a:bodyPr/>
                    <a:lstStyle/>
                    <a:p>
                      <a:pPr fontAlgn="b"/>
                      <a:r>
                        <a:rPr lang="en-US" sz="1500">
                          <a:effectLst/>
                          <a:latin typeface="Calibri" panose="020F0502020204030204" pitchFamily="34" charset="0"/>
                        </a:rPr>
                        <a:t>bowler</a:t>
                      </a:r>
                    </a:p>
                  </a:txBody>
                  <a:tcPr marL="12986" marR="12986" marT="12986" marB="62331" anchor="b">
                    <a:lnL>
                      <a:noFill/>
                    </a:lnL>
                    <a:lnR>
                      <a:noFill/>
                    </a:lnR>
                    <a:lnT>
                      <a:noFill/>
                    </a:lnT>
                    <a:lnB>
                      <a:noFill/>
                    </a:lnB>
                  </a:tcPr>
                </a:tc>
                <a:tc>
                  <a:txBody>
                    <a:bodyPr/>
                    <a:lstStyle/>
                    <a:p>
                      <a:pPr fontAlgn="b"/>
                      <a:r>
                        <a:rPr lang="en-US" sz="1500">
                          <a:effectLst/>
                          <a:latin typeface="Calibri" panose="020F0502020204030204" pitchFamily="34" charset="0"/>
                        </a:rPr>
                        <a:t>balls_delivered</a:t>
                      </a:r>
                    </a:p>
                  </a:txBody>
                  <a:tcPr marL="12986" marR="12986" marT="12986" marB="62331" anchor="b">
                    <a:lnL>
                      <a:noFill/>
                    </a:lnL>
                    <a:lnR>
                      <a:noFill/>
                    </a:lnR>
                    <a:lnT>
                      <a:noFill/>
                    </a:lnT>
                    <a:lnB>
                      <a:noFill/>
                    </a:lnB>
                  </a:tcPr>
                </a:tc>
                <a:tc>
                  <a:txBody>
                    <a:bodyPr/>
                    <a:lstStyle/>
                    <a:p>
                      <a:pPr fontAlgn="b"/>
                      <a:r>
                        <a:rPr lang="en-US" sz="1500">
                          <a:effectLst/>
                          <a:latin typeface="Calibri" panose="020F0502020204030204" pitchFamily="34" charset="0"/>
                        </a:rPr>
                        <a:t>total_runs</a:t>
                      </a:r>
                    </a:p>
                  </a:txBody>
                  <a:tcPr marL="12986" marR="12986" marT="12986" marB="62331" anchor="b">
                    <a:lnL>
                      <a:noFill/>
                    </a:lnL>
                    <a:lnR>
                      <a:noFill/>
                    </a:lnR>
                    <a:lnT>
                      <a:noFill/>
                    </a:lnT>
                    <a:lnB>
                      <a:noFill/>
                    </a:lnB>
                  </a:tcPr>
                </a:tc>
                <a:tc>
                  <a:txBody>
                    <a:bodyPr/>
                    <a:lstStyle/>
                    <a:p>
                      <a:pPr fontAlgn="b"/>
                      <a:r>
                        <a:rPr lang="en-US" sz="1500">
                          <a:effectLst/>
                          <a:latin typeface="Calibri" panose="020F0502020204030204" pitchFamily="34" charset="0"/>
                        </a:rPr>
                        <a:t>economy_rate</a:t>
                      </a:r>
                    </a:p>
                  </a:txBody>
                  <a:tcPr marL="12986" marR="12986" marT="12986" marB="62331" anchor="b">
                    <a:lnL>
                      <a:noFill/>
                    </a:lnL>
                    <a:lnR>
                      <a:noFill/>
                    </a:lnR>
                    <a:lnT>
                      <a:noFill/>
                    </a:lnT>
                    <a:lnB>
                      <a:noFill/>
                    </a:lnB>
                  </a:tcPr>
                </a:tc>
                <a:extLst>
                  <a:ext uri="{0D108BD9-81ED-4DB2-BD59-A6C34878D82A}">
                    <a16:rowId xmlns:a16="http://schemas.microsoft.com/office/drawing/2014/main" val="614044938"/>
                  </a:ext>
                </a:extLst>
              </a:tr>
              <a:tr h="353730">
                <a:tc>
                  <a:txBody>
                    <a:bodyPr/>
                    <a:lstStyle/>
                    <a:p>
                      <a:pPr fontAlgn="b"/>
                      <a:r>
                        <a:rPr lang="en-US" sz="1500">
                          <a:effectLst/>
                          <a:latin typeface="Calibri" panose="020F0502020204030204" pitchFamily="34" charset="0"/>
                        </a:rPr>
                        <a:t>Rashid Khan</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1490</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1573</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6.334228188</a:t>
                      </a:r>
                    </a:p>
                  </a:txBody>
                  <a:tcPr marL="12986" marR="12986" marT="12986" marB="62331" anchor="b">
                    <a:lnL>
                      <a:noFill/>
                    </a:lnL>
                    <a:lnR>
                      <a:noFill/>
                    </a:lnR>
                    <a:lnT>
                      <a:noFill/>
                    </a:lnT>
                    <a:lnB>
                      <a:noFill/>
                    </a:lnB>
                  </a:tcPr>
                </a:tc>
                <a:extLst>
                  <a:ext uri="{0D108BD9-81ED-4DB2-BD59-A6C34878D82A}">
                    <a16:rowId xmlns:a16="http://schemas.microsoft.com/office/drawing/2014/main" val="2926349646"/>
                  </a:ext>
                </a:extLst>
              </a:tr>
              <a:tr h="353730">
                <a:tc>
                  <a:txBody>
                    <a:bodyPr/>
                    <a:lstStyle/>
                    <a:p>
                      <a:pPr fontAlgn="b"/>
                      <a:r>
                        <a:rPr lang="en-US" sz="1500">
                          <a:effectLst/>
                          <a:latin typeface="Calibri" panose="020F0502020204030204" pitchFamily="34" charset="0"/>
                        </a:rPr>
                        <a:t>A Kumble</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983</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1089</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6.646998983</a:t>
                      </a:r>
                    </a:p>
                  </a:txBody>
                  <a:tcPr marL="12986" marR="12986" marT="12986" marB="62331" anchor="b">
                    <a:lnL>
                      <a:noFill/>
                    </a:lnL>
                    <a:lnR>
                      <a:noFill/>
                    </a:lnR>
                    <a:lnT>
                      <a:noFill/>
                    </a:lnT>
                    <a:lnB>
                      <a:noFill/>
                    </a:lnB>
                  </a:tcPr>
                </a:tc>
                <a:extLst>
                  <a:ext uri="{0D108BD9-81ED-4DB2-BD59-A6C34878D82A}">
                    <a16:rowId xmlns:a16="http://schemas.microsoft.com/office/drawing/2014/main" val="220066712"/>
                  </a:ext>
                </a:extLst>
              </a:tr>
              <a:tr h="353730">
                <a:tc>
                  <a:txBody>
                    <a:bodyPr/>
                    <a:lstStyle/>
                    <a:p>
                      <a:pPr fontAlgn="b"/>
                      <a:r>
                        <a:rPr lang="en-US" sz="1500">
                          <a:effectLst/>
                          <a:latin typeface="Calibri" panose="020F0502020204030204" pitchFamily="34" charset="0"/>
                        </a:rPr>
                        <a:t>M Muralitharan</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1577</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1755</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6.677235257</a:t>
                      </a:r>
                    </a:p>
                  </a:txBody>
                  <a:tcPr marL="12986" marR="12986" marT="12986" marB="62331" anchor="b">
                    <a:lnL>
                      <a:noFill/>
                    </a:lnL>
                    <a:lnR>
                      <a:noFill/>
                    </a:lnR>
                    <a:lnT>
                      <a:noFill/>
                    </a:lnT>
                    <a:lnB>
                      <a:noFill/>
                    </a:lnB>
                  </a:tcPr>
                </a:tc>
                <a:extLst>
                  <a:ext uri="{0D108BD9-81ED-4DB2-BD59-A6C34878D82A}">
                    <a16:rowId xmlns:a16="http://schemas.microsoft.com/office/drawing/2014/main" val="3455494610"/>
                  </a:ext>
                </a:extLst>
              </a:tr>
              <a:tr h="353730">
                <a:tc>
                  <a:txBody>
                    <a:bodyPr/>
                    <a:lstStyle/>
                    <a:p>
                      <a:pPr fontAlgn="b"/>
                      <a:r>
                        <a:rPr lang="en-US" sz="1500">
                          <a:effectLst/>
                          <a:latin typeface="Calibri" panose="020F0502020204030204" pitchFamily="34" charset="0"/>
                        </a:rPr>
                        <a:t>DW Steyn</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2276</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2568</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6.769771529</a:t>
                      </a:r>
                    </a:p>
                  </a:txBody>
                  <a:tcPr marL="12986" marR="12986" marT="12986" marB="62331" anchor="b">
                    <a:lnL>
                      <a:noFill/>
                    </a:lnL>
                    <a:lnR>
                      <a:noFill/>
                    </a:lnR>
                    <a:lnT>
                      <a:noFill/>
                    </a:lnT>
                    <a:lnB>
                      <a:noFill/>
                    </a:lnB>
                  </a:tcPr>
                </a:tc>
                <a:extLst>
                  <a:ext uri="{0D108BD9-81ED-4DB2-BD59-A6C34878D82A}">
                    <a16:rowId xmlns:a16="http://schemas.microsoft.com/office/drawing/2014/main" val="3465999894"/>
                  </a:ext>
                </a:extLst>
              </a:tr>
              <a:tr h="353730">
                <a:tc>
                  <a:txBody>
                    <a:bodyPr/>
                    <a:lstStyle/>
                    <a:p>
                      <a:pPr fontAlgn="b"/>
                      <a:r>
                        <a:rPr lang="en-US" sz="1500">
                          <a:effectLst/>
                          <a:latin typeface="Calibri" panose="020F0502020204030204" pitchFamily="34" charset="0"/>
                        </a:rPr>
                        <a:t>R Ashwin</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3327</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3756</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6.773669973</a:t>
                      </a:r>
                    </a:p>
                  </a:txBody>
                  <a:tcPr marL="12986" marR="12986" marT="12986" marB="62331" anchor="b">
                    <a:lnL>
                      <a:noFill/>
                    </a:lnL>
                    <a:lnR>
                      <a:noFill/>
                    </a:lnR>
                    <a:lnT>
                      <a:noFill/>
                    </a:lnT>
                    <a:lnB>
                      <a:noFill/>
                    </a:lnB>
                  </a:tcPr>
                </a:tc>
                <a:extLst>
                  <a:ext uri="{0D108BD9-81ED-4DB2-BD59-A6C34878D82A}">
                    <a16:rowId xmlns:a16="http://schemas.microsoft.com/office/drawing/2014/main" val="669456620"/>
                  </a:ext>
                </a:extLst>
              </a:tr>
              <a:tr h="353730">
                <a:tc>
                  <a:txBody>
                    <a:bodyPr/>
                    <a:lstStyle/>
                    <a:p>
                      <a:pPr fontAlgn="b"/>
                      <a:r>
                        <a:rPr lang="en-US" sz="1500">
                          <a:effectLst/>
                          <a:latin typeface="Calibri" panose="020F0502020204030204" pitchFamily="34" charset="0"/>
                        </a:rPr>
                        <a:t>SP Narine</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2824</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3208</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6.815864023</a:t>
                      </a:r>
                    </a:p>
                  </a:txBody>
                  <a:tcPr marL="12986" marR="12986" marT="12986" marB="62331" anchor="b">
                    <a:lnL>
                      <a:noFill/>
                    </a:lnL>
                    <a:lnR>
                      <a:noFill/>
                    </a:lnR>
                    <a:lnT>
                      <a:noFill/>
                    </a:lnT>
                    <a:lnB>
                      <a:noFill/>
                    </a:lnB>
                  </a:tcPr>
                </a:tc>
                <a:extLst>
                  <a:ext uri="{0D108BD9-81ED-4DB2-BD59-A6C34878D82A}">
                    <a16:rowId xmlns:a16="http://schemas.microsoft.com/office/drawing/2014/main" val="1860485383"/>
                  </a:ext>
                </a:extLst>
              </a:tr>
              <a:tr h="353730">
                <a:tc>
                  <a:txBody>
                    <a:bodyPr/>
                    <a:lstStyle/>
                    <a:p>
                      <a:pPr fontAlgn="b"/>
                      <a:r>
                        <a:rPr lang="en-US" sz="1500">
                          <a:effectLst/>
                          <a:latin typeface="Calibri" panose="020F0502020204030204" pitchFamily="34" charset="0"/>
                        </a:rPr>
                        <a:t>DL Vettori</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785</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894</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6.833121019</a:t>
                      </a:r>
                    </a:p>
                  </a:txBody>
                  <a:tcPr marL="12986" marR="12986" marT="12986" marB="62331" anchor="b">
                    <a:lnL>
                      <a:noFill/>
                    </a:lnL>
                    <a:lnR>
                      <a:noFill/>
                    </a:lnR>
                    <a:lnT>
                      <a:noFill/>
                    </a:lnT>
                    <a:lnB>
                      <a:noFill/>
                    </a:lnB>
                  </a:tcPr>
                </a:tc>
                <a:extLst>
                  <a:ext uri="{0D108BD9-81ED-4DB2-BD59-A6C34878D82A}">
                    <a16:rowId xmlns:a16="http://schemas.microsoft.com/office/drawing/2014/main" val="2547320759"/>
                  </a:ext>
                </a:extLst>
              </a:tr>
              <a:tr h="353730">
                <a:tc>
                  <a:txBody>
                    <a:bodyPr/>
                    <a:lstStyle/>
                    <a:p>
                      <a:pPr fontAlgn="b"/>
                      <a:r>
                        <a:rPr lang="en-US" sz="1500">
                          <a:effectLst/>
                          <a:latin typeface="Calibri" panose="020F0502020204030204" pitchFamily="34" charset="0"/>
                        </a:rPr>
                        <a:t>Washington Sundar</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660</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758</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6.890909091</a:t>
                      </a:r>
                    </a:p>
                  </a:txBody>
                  <a:tcPr marL="12986" marR="12986" marT="12986" marB="62331" anchor="b">
                    <a:lnL>
                      <a:noFill/>
                    </a:lnL>
                    <a:lnR>
                      <a:noFill/>
                    </a:lnR>
                    <a:lnT>
                      <a:noFill/>
                    </a:lnT>
                    <a:lnB>
                      <a:noFill/>
                    </a:lnB>
                  </a:tcPr>
                </a:tc>
                <a:extLst>
                  <a:ext uri="{0D108BD9-81ED-4DB2-BD59-A6C34878D82A}">
                    <a16:rowId xmlns:a16="http://schemas.microsoft.com/office/drawing/2014/main" val="3493370798"/>
                  </a:ext>
                </a:extLst>
              </a:tr>
              <a:tr h="353730">
                <a:tc>
                  <a:txBody>
                    <a:bodyPr/>
                    <a:lstStyle/>
                    <a:p>
                      <a:pPr fontAlgn="b"/>
                      <a:r>
                        <a:rPr lang="en-US" sz="1500">
                          <a:effectLst/>
                          <a:latin typeface="Calibri" panose="020F0502020204030204" pitchFamily="34" charset="0"/>
                        </a:rPr>
                        <a:t>J Botha</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709</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818</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6.922425952</a:t>
                      </a:r>
                    </a:p>
                  </a:txBody>
                  <a:tcPr marL="12986" marR="12986" marT="12986" marB="62331" anchor="b">
                    <a:lnL>
                      <a:noFill/>
                    </a:lnL>
                    <a:lnR>
                      <a:noFill/>
                    </a:lnR>
                    <a:lnT>
                      <a:noFill/>
                    </a:lnT>
                    <a:lnB>
                      <a:noFill/>
                    </a:lnB>
                  </a:tcPr>
                </a:tc>
                <a:extLst>
                  <a:ext uri="{0D108BD9-81ED-4DB2-BD59-A6C34878D82A}">
                    <a16:rowId xmlns:a16="http://schemas.microsoft.com/office/drawing/2014/main" val="1914554089"/>
                  </a:ext>
                </a:extLst>
              </a:tr>
              <a:tr h="353730">
                <a:tc>
                  <a:txBody>
                    <a:bodyPr/>
                    <a:lstStyle/>
                    <a:p>
                      <a:pPr fontAlgn="b"/>
                      <a:r>
                        <a:rPr lang="en-US" sz="1500">
                          <a:effectLst/>
                          <a:latin typeface="Calibri" panose="020F0502020204030204" pitchFamily="34" charset="0"/>
                        </a:rPr>
                        <a:t>R Tewatia</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587</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684</a:t>
                      </a:r>
                    </a:p>
                  </a:txBody>
                  <a:tcPr marL="12986" marR="12986" marT="12986" marB="62331" anchor="b">
                    <a:lnL>
                      <a:noFill/>
                    </a:lnL>
                    <a:lnR>
                      <a:noFill/>
                    </a:lnR>
                    <a:lnT>
                      <a:noFill/>
                    </a:lnT>
                    <a:lnB>
                      <a:noFill/>
                    </a:lnB>
                  </a:tcPr>
                </a:tc>
                <a:tc>
                  <a:txBody>
                    <a:bodyPr/>
                    <a:lstStyle/>
                    <a:p>
                      <a:pPr algn="r" fontAlgn="b"/>
                      <a:r>
                        <a:rPr lang="en-US" sz="1500">
                          <a:effectLst/>
                          <a:latin typeface="Calibri" panose="020F0502020204030204" pitchFamily="34" charset="0"/>
                        </a:rPr>
                        <a:t>6.991482112</a:t>
                      </a:r>
                    </a:p>
                  </a:txBody>
                  <a:tcPr marL="12986" marR="12986" marT="12986" marB="62331" anchor="b">
                    <a:lnL>
                      <a:noFill/>
                    </a:lnL>
                    <a:lnR>
                      <a:noFill/>
                    </a:lnR>
                    <a:lnT>
                      <a:noFill/>
                    </a:lnT>
                    <a:lnB>
                      <a:noFill/>
                    </a:lnB>
                  </a:tcPr>
                </a:tc>
                <a:extLst>
                  <a:ext uri="{0D108BD9-81ED-4DB2-BD59-A6C34878D82A}">
                    <a16:rowId xmlns:a16="http://schemas.microsoft.com/office/drawing/2014/main" val="503729773"/>
                  </a:ext>
                </a:extLst>
              </a:tr>
            </a:tbl>
          </a:graphicData>
        </a:graphic>
      </p:graphicFrame>
    </p:spTree>
    <p:extLst>
      <p:ext uri="{BB962C8B-B14F-4D97-AF65-F5344CB8AC3E}">
        <p14:creationId xmlns:p14="http://schemas.microsoft.com/office/powerpoint/2010/main" val="7422884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D026A-B2A1-3E97-8D12-DCE84FCF81BE}"/>
              </a:ext>
            </a:extLst>
          </p:cNvPr>
          <p:cNvSpPr>
            <a:spLocks noGrp="1"/>
          </p:cNvSpPr>
          <p:nvPr>
            <p:ph type="title"/>
          </p:nvPr>
        </p:nvSpPr>
        <p:spPr>
          <a:xfrm>
            <a:off x="8560024" y="-244379"/>
            <a:ext cx="3238829" cy="6934173"/>
          </a:xfrm>
        </p:spPr>
        <p:txBody>
          <a:bodyPr vert="horz" lIns="91440" tIns="45720" rIns="91440" bIns="45720" rtlCol="0" anchor="ctr">
            <a:normAutofit/>
          </a:bodyPr>
          <a:lstStyle/>
          <a:p>
            <a:pPr algn="ctr">
              <a:lnSpc>
                <a:spcPct val="83000"/>
              </a:lnSpc>
            </a:pPr>
            <a:r>
              <a:rPr lang="en-US" sz="3500" b="0" cap="all" spc="-100"/>
              <a:t>TOP 10</a:t>
            </a:r>
            <a:br>
              <a:rPr lang="en-US" sz="3500" b="0" cap="all" spc="-100"/>
            </a:br>
            <a:r>
              <a:rPr lang="en-US" sz="3500" b="0" cap="all" spc="-100"/>
              <a:t>(WICKET TAKER) BOWLERS WITH BEST </a:t>
            </a:r>
            <a:r>
              <a:rPr lang="en-US" sz="3500" b="0" cap="all" spc="-100" dirty="0"/>
              <a:t>STRIKE RATE</a:t>
            </a:r>
            <a:br>
              <a:rPr lang="en-US" sz="3500" b="0" cap="all" spc="-100" dirty="0"/>
            </a:br>
            <a:br>
              <a:rPr lang="en-US" sz="3500" b="0" cap="all" spc="-100" dirty="0"/>
            </a:br>
            <a:r>
              <a:rPr lang="en-US" sz="3500" b="0" cap="all" spc="-100" dirty="0"/>
              <a:t>QUERY:</a:t>
            </a:r>
            <a:br>
              <a:rPr lang="en-US" sz="3700" b="0" cap="all" spc="-100" dirty="0"/>
            </a:br>
            <a:r>
              <a:rPr lang="en-US" sz="1500" b="0" cap="all" spc="-100">
                <a:ea typeface="+mj-lt"/>
                <a:cs typeface="+mj-lt"/>
              </a:rPr>
              <a:t>(select </a:t>
            </a:r>
            <a:r>
              <a:rPr lang="en-US" sz="1500" b="0" cap="all" spc="-100" err="1">
                <a:ea typeface="+mj-lt"/>
                <a:cs typeface="+mj-lt"/>
              </a:rPr>
              <a:t>bowler,count</a:t>
            </a:r>
            <a:r>
              <a:rPr lang="en-US" sz="1500" b="0" cap="all" spc="-100">
                <a:ea typeface="+mj-lt"/>
                <a:cs typeface="+mj-lt"/>
              </a:rPr>
              <a:t>(ball) as </a:t>
            </a:r>
            <a:r>
              <a:rPr lang="en-US" sz="1500" b="0" cap="all" spc="-100" err="1">
                <a:ea typeface="+mj-lt"/>
                <a:cs typeface="+mj-lt"/>
              </a:rPr>
              <a:t>ball_delivered</a:t>
            </a:r>
            <a:r>
              <a:rPr lang="en-US" sz="1500" b="0" cap="all" spc="-100">
                <a:ea typeface="+mj-lt"/>
                <a:cs typeface="+mj-lt"/>
              </a:rPr>
              <a:t>,(sum(</a:t>
            </a:r>
            <a:r>
              <a:rPr lang="en-US" sz="1500" b="0" cap="all" spc="-100" err="1">
                <a:ea typeface="+mj-lt"/>
                <a:cs typeface="+mj-lt"/>
              </a:rPr>
              <a:t>is_wicket</a:t>
            </a:r>
            <a:r>
              <a:rPr lang="en-US" sz="1500" b="0" cap="all" spc="-100" dirty="0">
                <a:ea typeface="+mj-lt"/>
                <a:cs typeface="+mj-lt"/>
              </a:rPr>
              <a:t>)*1.0/co</a:t>
            </a:r>
            <a:r>
              <a:rPr lang="en-US" sz="1500" b="0" cap="all" spc="-100">
                <a:ea typeface="+mj-lt"/>
                <a:cs typeface="+mj-lt"/>
              </a:rPr>
              <a:t>unt(ball)) * 6 as </a:t>
            </a:r>
            <a:r>
              <a:rPr lang="en-US" sz="1500" b="0" cap="all" spc="-100" err="1">
                <a:ea typeface="+mj-lt"/>
                <a:cs typeface="+mj-lt"/>
              </a:rPr>
              <a:t>bowlingstrikerate,sum</a:t>
            </a:r>
            <a:r>
              <a:rPr lang="en-US" sz="1500" b="0" cap="all" spc="-100">
                <a:ea typeface="+mj-lt"/>
                <a:cs typeface="+mj-lt"/>
              </a:rPr>
              <a:t>(</a:t>
            </a:r>
            <a:r>
              <a:rPr lang="en-US" sz="1500" b="0" cap="all" spc="-100" err="1">
                <a:ea typeface="+mj-lt"/>
                <a:cs typeface="+mj-lt"/>
              </a:rPr>
              <a:t>is_wicket</a:t>
            </a:r>
            <a:r>
              <a:rPr lang="en-US" sz="1500" b="0" cap="all" spc="-100">
                <a:ea typeface="+mj-lt"/>
                <a:cs typeface="+mj-lt"/>
              </a:rPr>
              <a:t>) as </a:t>
            </a:r>
            <a:r>
              <a:rPr lang="en-US" sz="1500" b="0" cap="all" spc="-100" err="1">
                <a:ea typeface="+mj-lt"/>
                <a:cs typeface="+mj-lt"/>
              </a:rPr>
              <a:t>wickettaken</a:t>
            </a:r>
            <a:r>
              <a:rPr lang="en-US" sz="1500" b="0" cap="all" spc="-100">
                <a:ea typeface="+mj-lt"/>
                <a:cs typeface="+mj-lt"/>
              </a:rPr>
              <a:t> from </a:t>
            </a:r>
            <a:r>
              <a:rPr lang="en-US" sz="1500" b="0" cap="all" spc="-100" err="1">
                <a:ea typeface="+mj-lt"/>
                <a:cs typeface="+mj-lt"/>
              </a:rPr>
              <a:t>iplballs</a:t>
            </a:r>
            <a:r>
              <a:rPr lang="en-US" sz="1500" b="0" cap="all" spc="-100" dirty="0">
                <a:ea typeface="+mj-lt"/>
                <a:cs typeface="+mj-lt"/>
              </a:rPr>
              <a:t> group by bowler having count(ball) &gt; 500 </a:t>
            </a:r>
            <a:r>
              <a:rPr lang="en-US" sz="1500" b="0" cap="all" spc="-100">
                <a:ea typeface="+mj-lt"/>
                <a:cs typeface="+mj-lt"/>
              </a:rPr>
              <a:t>order by </a:t>
            </a:r>
            <a:r>
              <a:rPr lang="en-US" sz="1500" b="0" cap="all" spc="-100" err="1">
                <a:ea typeface="+mj-lt"/>
                <a:cs typeface="+mj-lt"/>
              </a:rPr>
              <a:t>bowlingstrikerate</a:t>
            </a:r>
            <a:r>
              <a:rPr lang="en-US" sz="1500" b="0" cap="all" spc="-100">
                <a:ea typeface="+mj-lt"/>
                <a:cs typeface="+mj-lt"/>
              </a:rPr>
              <a:t> </a:t>
            </a:r>
            <a:r>
              <a:rPr lang="en-US" sz="1500" b="0" cap="all" spc="-100" err="1">
                <a:ea typeface="+mj-lt"/>
                <a:cs typeface="+mj-lt"/>
              </a:rPr>
              <a:t>asc</a:t>
            </a:r>
            <a:r>
              <a:rPr lang="en-US" sz="1500" b="0" cap="all" spc="-100" dirty="0">
                <a:ea typeface="+mj-lt"/>
                <a:cs typeface="+mj-lt"/>
              </a:rPr>
              <a:t> limit 10;)</a:t>
            </a:r>
            <a:endParaRPr lang="en-US" sz="1500" b="0" cap="all" spc="-100" dirty="0"/>
          </a:p>
        </p:txBody>
      </p:sp>
      <p:sp>
        <p:nvSpPr>
          <p:cNvPr id="30"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Content Placeholder 5" descr="A graph of blue bars with white text&#10;&#10;Description automatically generated">
            <a:extLst>
              <a:ext uri="{FF2B5EF4-FFF2-40B4-BE49-F238E27FC236}">
                <a16:creationId xmlns:a16="http://schemas.microsoft.com/office/drawing/2014/main" id="{28F32F18-94BA-34B0-ABFC-F4788493D847}"/>
              </a:ext>
            </a:extLst>
          </p:cNvPr>
          <p:cNvPicPr>
            <a:picLocks noGrp="1" noChangeAspect="1"/>
          </p:cNvPicPr>
          <p:nvPr>
            <p:ph idx="1"/>
          </p:nvPr>
        </p:nvPicPr>
        <p:blipFill>
          <a:blip r:embed="rId2"/>
          <a:stretch>
            <a:fillRect/>
          </a:stretch>
        </p:blipFill>
        <p:spPr>
          <a:xfrm>
            <a:off x="219357" y="366208"/>
            <a:ext cx="7595903" cy="6236476"/>
          </a:xfrm>
        </p:spPr>
      </p:pic>
    </p:spTree>
    <p:extLst>
      <p:ext uri="{BB962C8B-B14F-4D97-AF65-F5344CB8AC3E}">
        <p14:creationId xmlns:p14="http://schemas.microsoft.com/office/powerpoint/2010/main" val="815024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SavonVTI</vt:lpstr>
      <vt:lpstr>Top 10 (AGGRESSIVE)   playeRs with Highest Strike Rate   QUERY: (select batsman,count(ball) as total_balls,sum(batsman_runs) as run_scored,sum(batsman_runs)*100/count(ball) as strike_rate from iplballs where dismissal_kind= 'NA' group by batsman having count(ball)&gt;=500 order by strike_rate desc limit 10;)</vt:lpstr>
      <vt:lpstr>TOP 10 (AGGRESSIVE) PLAYERS WITH   HIGHEST STRIKE RATE  </vt:lpstr>
      <vt:lpstr>TOP 10 (ANCHOR) PLAYERS WITH HIGHEST AVERAGE RUNS  Query: (select a.batsman as playername,sum(a.batsman_runs)/count(distinct(extract(year from b.date))) as average_runs,count(distinct(extract(year from b.date))) as iplseasonplayed from iplballs as a join iplmatch as b on a.batting_team in (b.team1,b.team2) where a.batsman_runs&gt;=0 group by a.batsman having avg(a.batsman_runs) is not null and count(distinct(extract(year from b.date)))&gt;2 order by average_runs desc limit 10;)</vt:lpstr>
      <vt:lpstr>TOP 10 (ANCHOR)  PLAYERS WITH HIGHEST AVERAGE RUNS </vt:lpstr>
      <vt:lpstr>TOP 10 (HITTER)PLAYERS WITH HIGHEST RUNS  QUERY: (select batsman,sum(batsman_runs) as total_runs from iplballs where over&gt;15 group by batsman order by total_runs desc limit 10;)</vt:lpstr>
      <vt:lpstr>TOP 10 (HITTER) PLAYERS WITH  HIGHEST RUNS</vt:lpstr>
      <vt:lpstr>TOP 10 (ECONOMY) BLOWERS WITH HIGHEST ECONOMY  QUERY: (select bowler,count(ball) as balls_delivered,sum(total_runs) as total_runs,sum(total_runs)*6.0/count(ball) as economy_rate from iplballs group by bowler having count(ball)&gt;500 order by economy_rate asc limit 10;)</vt:lpstr>
      <vt:lpstr>TOP 10 (ECONOMY) BLOWERS WITH HIGHEST  ECONOMY RATE </vt:lpstr>
      <vt:lpstr>TOP 10 (WICKET TAKER) BOWLERS WITH BEST STRIKE RATE  QUERY: (select bowler,count(ball) as ball_delivered,(sum(is_wicket)*1.0/count(ball)) * 6 as bowlingstrikerate,sum(is_wicket) as wickettaken from iplballs group by bowler having count(ball) &gt; 500 order by bowlingstrikerate asc limit 10;)</vt:lpstr>
      <vt:lpstr>TOP 10 (WICKET TAKER) BOWLERS  WITH BEST STRIKE RATE </vt:lpstr>
      <vt:lpstr>TOP 10 ALLROUNDERS WITH BEST STRIKE RATES QUERY: (select a.player,a.strike_rate,b.bowlingstrikerate,a.total_balls,b.ball_delivered from batsman as a join bowlers as b on a.player=b.player where a.total_balls&gt;=500 and b.ball_delivered&gt;=300 order by (a.strike_rate+b.bowlingstrikerate) asc limit 10;)</vt:lpstr>
      <vt:lpstr>TOP 10 ALLROUNDERS WITH BEST STRIKE RATES</vt:lpstr>
      <vt:lpstr>Criteria for Wicketkeeper</vt:lpstr>
      <vt:lpstr>Additional Questions for Final Assessment</vt:lpstr>
      <vt:lpstr> Additional   Questions for Final  Assessment</vt:lpstr>
      <vt:lpstr>Additional Questions for Final  Assessment</vt:lpstr>
      <vt:lpstr>Additional  Questions for  Final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544</cp:revision>
  <dcterms:created xsi:type="dcterms:W3CDTF">2023-09-18T08:30:57Z</dcterms:created>
  <dcterms:modified xsi:type="dcterms:W3CDTF">2023-09-18T19:39:50Z</dcterms:modified>
</cp:coreProperties>
</file>