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d3d2889fe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d3d2889fe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d48b253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d48b253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d3d2889fe_0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d3d2889fe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d3d2889fe_0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d3d2889fe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d3d2889fe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d3d2889fe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d3d2889fe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d3d2889fe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3d2889fe_0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d3d2889fe_0_1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d3d2889fe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d3d2889fe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d3d2889fe_0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d3d2889fe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d3d2889fe_0_1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d3d2889fe_0_1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d3d2889fe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d3d2889fe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d3d2889fe_0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d3d2889fe_0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d3d2889fe_0_1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d3d2889fe_0_1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d3d2889fe_0_1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d3d2889fe_0_1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d48b253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d48b253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d3d2889fe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d3d2889fe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3d2889fe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3d2889fe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d3d2889fe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d3d2889fe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3d2889fe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d3d2889fe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d3d2889fe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d3d2889fe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d48b253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d48b253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d48b253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d48b253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954075" y="1639500"/>
            <a:ext cx="4832700" cy="5358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Merriweather"/>
                <a:ea typeface="Merriweather"/>
                <a:cs typeface="Merriweather"/>
                <a:sym typeface="Merriweather"/>
              </a:rPr>
              <a:t>Group Members</a:t>
            </a:r>
            <a:endParaRPr sz="2400">
              <a:latin typeface="Merriweather"/>
              <a:ea typeface="Merriweather"/>
              <a:cs typeface="Merriweather"/>
              <a:sym typeface="Merriweather"/>
            </a:endParaRPr>
          </a:p>
        </p:txBody>
      </p:sp>
      <p:sp>
        <p:nvSpPr>
          <p:cNvPr id="135" name="Google Shape;135;p13"/>
          <p:cNvSpPr txBox="1"/>
          <p:nvPr>
            <p:ph idx="1" type="subTitle"/>
          </p:nvPr>
        </p:nvSpPr>
        <p:spPr>
          <a:xfrm>
            <a:off x="3954075" y="2175300"/>
            <a:ext cx="4832700" cy="1242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Aman Kumar		2018A8PS0764P</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Jai Doshi			2018A7PS0012P</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Anuj Yadav		2018A8PS0029P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Dataset details : </a:t>
            </a:r>
            <a:r>
              <a:rPr lang="en">
                <a:latin typeface="Merriweather"/>
                <a:ea typeface="Merriweather"/>
                <a:cs typeface="Merriweather"/>
                <a:sym typeface="Merriweather"/>
              </a:rPr>
              <a:t>Galaxy Zoo</a:t>
            </a:r>
            <a:endParaRPr>
              <a:latin typeface="Merriweather"/>
              <a:ea typeface="Merriweather"/>
              <a:cs typeface="Merriweather"/>
              <a:sym typeface="Merriweather"/>
            </a:endParaRPr>
          </a:p>
        </p:txBody>
      </p:sp>
      <p:sp>
        <p:nvSpPr>
          <p:cNvPr id="199" name="Google Shape;199;p22"/>
          <p:cNvSpPr txBox="1"/>
          <p:nvPr>
            <p:ph idx="1" type="body"/>
          </p:nvPr>
        </p:nvSpPr>
        <p:spPr>
          <a:xfrm>
            <a:off x="4918475" y="910950"/>
            <a:ext cx="3932700" cy="40716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600">
                <a:solidFill>
                  <a:srgbClr val="D9D9D9"/>
                </a:solidFill>
              </a:rPr>
              <a:t>Galaxy Zoo is an online crowdsourcing project where users are asked to describe the morphology of galaxies based on colour images. . Participants are asked various questions,  with the users’ answers determining which question will be asked next.  More than half a million people have contributed classifications to Galaxy Zoo, with each image independently classified by 40 to 50 people The questions form a decision tree which is designed to encompass all points in the traditional Hubble tuning fork as well as a range of more irregular morphologies. The classification scheme has 11 questions and 37 answers in total.</a:t>
            </a:r>
            <a:endParaRPr sz="1600">
              <a:solidFill>
                <a:srgbClr val="D9D9D9"/>
              </a:solidFill>
            </a:endParaRPr>
          </a:p>
        </p:txBody>
      </p:sp>
      <p:pic>
        <p:nvPicPr>
          <p:cNvPr id="200" name="Google Shape;200;p22"/>
          <p:cNvPicPr preferRelativeResize="0"/>
          <p:nvPr/>
        </p:nvPicPr>
        <p:blipFill>
          <a:blip r:embed="rId3">
            <a:alphaModFix/>
          </a:blip>
          <a:stretch>
            <a:fillRect/>
          </a:stretch>
        </p:blipFill>
        <p:spPr>
          <a:xfrm>
            <a:off x="107150" y="1457325"/>
            <a:ext cx="4631339" cy="360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Dataset details : Galaxy Zoo</a:t>
            </a:r>
            <a:endParaRPr/>
          </a:p>
        </p:txBody>
      </p:sp>
      <p:sp>
        <p:nvSpPr>
          <p:cNvPr id="206" name="Google Shape;206;p23"/>
          <p:cNvSpPr txBox="1"/>
          <p:nvPr>
            <p:ph idx="1" type="body"/>
          </p:nvPr>
        </p:nvSpPr>
        <p:spPr>
          <a:xfrm>
            <a:off x="4522000" y="964350"/>
            <a:ext cx="4414800" cy="40185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D9D9D9"/>
                </a:solidFill>
              </a:rPr>
              <a:t>I</a:t>
            </a:r>
            <a:r>
              <a:rPr lang="en" sz="1600">
                <a:solidFill>
                  <a:srgbClr val="D9D9D9"/>
                </a:solidFill>
              </a:rPr>
              <a:t>mages of galaxies and morphological data for the model training and evaluation were taken from the Galaxy Zoo 2 main spectroscopic sample.  Galaxies were selected to cover the full observed range of morphology, colour, and size, since the goal was to develop a general algorithm that could be applied to many types of images in future surveys.</a:t>
            </a:r>
            <a:endParaRPr sz="1600">
              <a:solidFill>
                <a:srgbClr val="D9D9D9"/>
              </a:solidFill>
            </a:endParaRPr>
          </a:p>
          <a:p>
            <a:pPr indent="0" lvl="0" marL="0" rtl="0" algn="l">
              <a:lnSpc>
                <a:spcPct val="100000"/>
              </a:lnSpc>
              <a:spcBef>
                <a:spcPts val="1600"/>
              </a:spcBef>
              <a:spcAft>
                <a:spcPts val="1600"/>
              </a:spcAft>
              <a:buNone/>
            </a:pPr>
            <a:r>
              <a:rPr lang="en" sz="1600">
                <a:solidFill>
                  <a:srgbClr val="D9D9D9"/>
                </a:solidFill>
              </a:rPr>
              <a:t>The final training set of data consisted of 61,578 JPEG colour images of galaxies, along with probabilities for each of the 37 answers in the decision tree. For the Challenge, an evaluation set of 79,975 images was provided, but with no morphological data.  Each image is 424 by 424 pixels in size. </a:t>
            </a:r>
            <a:endParaRPr sz="1600">
              <a:solidFill>
                <a:srgbClr val="D9D9D9"/>
              </a:solidFill>
            </a:endParaRPr>
          </a:p>
        </p:txBody>
      </p:sp>
      <p:pic>
        <p:nvPicPr>
          <p:cNvPr id="207" name="Google Shape;207;p23"/>
          <p:cNvPicPr preferRelativeResize="0"/>
          <p:nvPr/>
        </p:nvPicPr>
        <p:blipFill>
          <a:blip r:embed="rId3">
            <a:alphaModFix/>
          </a:blip>
          <a:stretch>
            <a:fillRect/>
          </a:stretch>
        </p:blipFill>
        <p:spPr>
          <a:xfrm>
            <a:off x="152400" y="1575200"/>
            <a:ext cx="4217201" cy="3043225"/>
          </a:xfrm>
          <a:prstGeom prst="rect">
            <a:avLst/>
          </a:prstGeom>
          <a:noFill/>
          <a:ln>
            <a:noFill/>
          </a:ln>
        </p:spPr>
      </p:pic>
      <p:sp>
        <p:nvSpPr>
          <p:cNvPr id="208" name="Google Shape;208;p23"/>
          <p:cNvSpPr txBox="1"/>
          <p:nvPr/>
        </p:nvSpPr>
        <p:spPr>
          <a:xfrm>
            <a:off x="1114425" y="4618425"/>
            <a:ext cx="24969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B7B7B7"/>
                </a:solidFill>
                <a:latin typeface="Lato"/>
                <a:ea typeface="Lato"/>
                <a:cs typeface="Lato"/>
                <a:sym typeface="Lato"/>
              </a:rPr>
              <a:t>424x424 RGB images</a:t>
            </a:r>
            <a:endParaRPr sz="1600">
              <a:solidFill>
                <a:srgbClr val="B7B7B7"/>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5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Data Augmentation</a:t>
            </a:r>
            <a:endParaRPr>
              <a:latin typeface="Merriweather"/>
              <a:ea typeface="Merriweather"/>
              <a:cs typeface="Merriweather"/>
              <a:sym typeface="Merriweather"/>
            </a:endParaRPr>
          </a:p>
        </p:txBody>
      </p:sp>
      <p:sp>
        <p:nvSpPr>
          <p:cNvPr id="214" name="Google Shape;214;p24"/>
          <p:cNvSpPr txBox="1"/>
          <p:nvPr>
            <p:ph idx="1" type="body"/>
          </p:nvPr>
        </p:nvSpPr>
        <p:spPr>
          <a:xfrm>
            <a:off x="3793325" y="1778800"/>
            <a:ext cx="5186700" cy="3268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500">
                <a:solidFill>
                  <a:srgbClr val="D9D9D9"/>
                </a:solidFill>
              </a:rPr>
              <a:t>Various data augmentation techniques used are : </a:t>
            </a:r>
            <a:endParaRPr sz="1500">
              <a:solidFill>
                <a:srgbClr val="D9D9D9"/>
              </a:solidFill>
            </a:endParaRPr>
          </a:p>
          <a:p>
            <a:pPr indent="-323850" lvl="0" marL="457200" rtl="0" algn="l">
              <a:lnSpc>
                <a:spcPct val="100000"/>
              </a:lnSpc>
              <a:spcBef>
                <a:spcPts val="1600"/>
              </a:spcBef>
              <a:spcAft>
                <a:spcPts val="0"/>
              </a:spcAft>
              <a:buClr>
                <a:srgbClr val="D9D9D9"/>
              </a:buClr>
              <a:buSzPts val="1500"/>
              <a:buChar char="●"/>
            </a:pPr>
            <a:r>
              <a:rPr b="1" lang="en" sz="1500">
                <a:solidFill>
                  <a:srgbClr val="D9D9D9"/>
                </a:solidFill>
              </a:rPr>
              <a:t>Rotation</a:t>
            </a:r>
            <a:r>
              <a:rPr lang="en" sz="1500">
                <a:solidFill>
                  <a:srgbClr val="D9D9D9"/>
                </a:solidFill>
              </a:rPr>
              <a:t>: random rotation between 0° and 360°.</a:t>
            </a:r>
            <a:endParaRPr sz="1500">
              <a:solidFill>
                <a:srgbClr val="D9D9D9"/>
              </a:solidFill>
            </a:endParaRPr>
          </a:p>
          <a:p>
            <a:pPr indent="-323850" lvl="0" marL="457200" rtl="0" algn="l">
              <a:lnSpc>
                <a:spcPct val="100000"/>
              </a:lnSpc>
              <a:spcBef>
                <a:spcPts val="1600"/>
              </a:spcBef>
              <a:spcAft>
                <a:spcPts val="0"/>
              </a:spcAft>
              <a:buClr>
                <a:srgbClr val="D9D9D9"/>
              </a:buClr>
              <a:buSzPts val="1500"/>
              <a:buChar char="●"/>
            </a:pPr>
            <a:r>
              <a:rPr b="1" lang="en" sz="1500">
                <a:solidFill>
                  <a:srgbClr val="D9D9D9"/>
                </a:solidFill>
              </a:rPr>
              <a:t>Translation</a:t>
            </a:r>
            <a:r>
              <a:rPr lang="en" sz="1500">
                <a:solidFill>
                  <a:srgbClr val="D9D9D9"/>
                </a:solidFill>
              </a:rPr>
              <a:t>: the images were randomly shifted by between -4 to 4 pixels.</a:t>
            </a:r>
            <a:endParaRPr sz="1500">
              <a:solidFill>
                <a:srgbClr val="D9D9D9"/>
              </a:solidFill>
            </a:endParaRPr>
          </a:p>
          <a:p>
            <a:pPr indent="-323850" lvl="0" marL="457200" rtl="0" algn="l">
              <a:lnSpc>
                <a:spcPct val="100000"/>
              </a:lnSpc>
              <a:spcBef>
                <a:spcPts val="1000"/>
              </a:spcBef>
              <a:spcAft>
                <a:spcPts val="0"/>
              </a:spcAft>
              <a:buClr>
                <a:srgbClr val="D9D9D9"/>
              </a:buClr>
              <a:buSzPts val="1500"/>
              <a:buChar char="●"/>
            </a:pPr>
            <a:r>
              <a:rPr b="1" lang="en" sz="1500">
                <a:solidFill>
                  <a:srgbClr val="D9D9D9"/>
                </a:solidFill>
              </a:rPr>
              <a:t>Scaling</a:t>
            </a:r>
            <a:r>
              <a:rPr lang="en" sz="1500">
                <a:solidFill>
                  <a:srgbClr val="D9D9D9"/>
                </a:solidFill>
              </a:rPr>
              <a:t>: the images were rescaled with a scale factor sampled log-uniformly between 1/1.3  and 1.3.</a:t>
            </a:r>
            <a:endParaRPr sz="1500">
              <a:solidFill>
                <a:srgbClr val="D9D9D9"/>
              </a:solidFill>
            </a:endParaRPr>
          </a:p>
          <a:p>
            <a:pPr indent="-323850" lvl="0" marL="457200" rtl="0" algn="l">
              <a:lnSpc>
                <a:spcPct val="100000"/>
              </a:lnSpc>
              <a:spcBef>
                <a:spcPts val="1000"/>
              </a:spcBef>
              <a:spcAft>
                <a:spcPts val="0"/>
              </a:spcAft>
              <a:buClr>
                <a:srgbClr val="D9D9D9"/>
              </a:buClr>
              <a:buSzPts val="1500"/>
              <a:buChar char="●"/>
            </a:pPr>
            <a:r>
              <a:rPr b="1" lang="en" sz="1500">
                <a:solidFill>
                  <a:srgbClr val="D9D9D9"/>
                </a:solidFill>
              </a:rPr>
              <a:t>Flipping</a:t>
            </a:r>
            <a:r>
              <a:rPr lang="en" sz="1500">
                <a:solidFill>
                  <a:srgbClr val="D9D9D9"/>
                </a:solidFill>
              </a:rPr>
              <a:t>: the images were flipped with 0.5 probability.</a:t>
            </a:r>
            <a:endParaRPr sz="1500">
              <a:solidFill>
                <a:srgbClr val="D9D9D9"/>
              </a:solidFill>
            </a:endParaRPr>
          </a:p>
          <a:p>
            <a:pPr indent="-323850" lvl="0" marL="457200" rtl="0" algn="l">
              <a:lnSpc>
                <a:spcPct val="100000"/>
              </a:lnSpc>
              <a:spcBef>
                <a:spcPts val="1000"/>
              </a:spcBef>
              <a:spcAft>
                <a:spcPts val="1600"/>
              </a:spcAft>
              <a:buClr>
                <a:srgbClr val="D9D9D9"/>
              </a:buClr>
              <a:buSzPts val="1500"/>
              <a:buChar char="●"/>
            </a:pPr>
            <a:r>
              <a:rPr b="1" lang="en" sz="1500">
                <a:solidFill>
                  <a:srgbClr val="D9D9D9"/>
                </a:solidFill>
              </a:rPr>
              <a:t>B</a:t>
            </a:r>
            <a:r>
              <a:rPr b="1" lang="en" sz="1500">
                <a:solidFill>
                  <a:srgbClr val="D9D9D9"/>
                </a:solidFill>
              </a:rPr>
              <a:t>rightness adjustment: </a:t>
            </a:r>
            <a:r>
              <a:rPr lang="en" sz="1500">
                <a:solidFill>
                  <a:srgbClr val="D9D9D9"/>
                </a:solidFill>
              </a:rPr>
              <a:t>the brightness of the images was changed with a factor between 0.5 and 1.5.</a:t>
            </a:r>
            <a:endParaRPr sz="1500">
              <a:solidFill>
                <a:srgbClr val="D9D9D9"/>
              </a:solidFill>
            </a:endParaRPr>
          </a:p>
        </p:txBody>
      </p:sp>
      <p:pic>
        <p:nvPicPr>
          <p:cNvPr id="215" name="Google Shape;215;p24"/>
          <p:cNvPicPr preferRelativeResize="0"/>
          <p:nvPr/>
        </p:nvPicPr>
        <p:blipFill>
          <a:blip r:embed="rId3">
            <a:alphaModFix/>
          </a:blip>
          <a:stretch>
            <a:fillRect/>
          </a:stretch>
        </p:blipFill>
        <p:spPr>
          <a:xfrm>
            <a:off x="93050" y="2175275"/>
            <a:ext cx="3464550" cy="2156917"/>
          </a:xfrm>
          <a:prstGeom prst="rect">
            <a:avLst/>
          </a:prstGeom>
          <a:noFill/>
          <a:ln>
            <a:noFill/>
          </a:ln>
        </p:spPr>
      </p:pic>
      <p:sp>
        <p:nvSpPr>
          <p:cNvPr id="216" name="Google Shape;216;p24"/>
          <p:cNvSpPr txBox="1"/>
          <p:nvPr/>
        </p:nvSpPr>
        <p:spPr>
          <a:xfrm>
            <a:off x="1382325" y="942975"/>
            <a:ext cx="72438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D9D9D9"/>
                </a:solidFill>
                <a:latin typeface="Lato"/>
                <a:ea typeface="Lato"/>
                <a:cs typeface="Lato"/>
                <a:sym typeface="Lato"/>
              </a:rPr>
              <a:t>We were required to implement some of the functions for data augmentation from scratch as they were not available in any Python library, given the specific requirements of the research paper.</a:t>
            </a:r>
            <a:endParaRPr sz="1500">
              <a:solidFill>
                <a:srgbClr val="D9D9D9"/>
              </a:solidFill>
              <a:latin typeface="Lato"/>
              <a:ea typeface="Lato"/>
              <a:cs typeface="Lato"/>
              <a:sym typeface="Lato"/>
            </a:endParaRPr>
          </a:p>
        </p:txBody>
      </p:sp>
      <p:sp>
        <p:nvSpPr>
          <p:cNvPr id="217" name="Google Shape;217;p24"/>
          <p:cNvSpPr txBox="1"/>
          <p:nvPr/>
        </p:nvSpPr>
        <p:spPr>
          <a:xfrm>
            <a:off x="289325" y="4447179"/>
            <a:ext cx="31719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Lato"/>
                <a:ea typeface="Lato"/>
                <a:cs typeface="Lato"/>
                <a:sym typeface="Lato"/>
              </a:rPr>
              <a:t>Function for </a:t>
            </a:r>
            <a:r>
              <a:rPr lang="en">
                <a:solidFill>
                  <a:srgbClr val="D9D9D9"/>
                </a:solidFill>
                <a:latin typeface="Lato"/>
                <a:ea typeface="Lato"/>
                <a:cs typeface="Lato"/>
                <a:sym typeface="Lato"/>
              </a:rPr>
              <a:t>brightness</a:t>
            </a:r>
            <a:r>
              <a:rPr lang="en">
                <a:solidFill>
                  <a:srgbClr val="D9D9D9"/>
                </a:solidFill>
                <a:latin typeface="Lato"/>
                <a:ea typeface="Lato"/>
                <a:cs typeface="Lato"/>
                <a:sym typeface="Lato"/>
              </a:rPr>
              <a:t> adjustment</a:t>
            </a:r>
            <a:endParaRPr>
              <a:solidFill>
                <a:srgbClr val="D9D9D9"/>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Preprocessing and Viewpoint extraction</a:t>
            </a:r>
            <a:endParaRPr>
              <a:latin typeface="Merriweather"/>
              <a:ea typeface="Merriweather"/>
              <a:cs typeface="Merriweather"/>
              <a:sym typeface="Merriweather"/>
            </a:endParaRPr>
          </a:p>
        </p:txBody>
      </p:sp>
      <p:sp>
        <p:nvSpPr>
          <p:cNvPr id="223" name="Google Shape;223;p25"/>
          <p:cNvSpPr txBox="1"/>
          <p:nvPr>
            <p:ph idx="1" type="body"/>
          </p:nvPr>
        </p:nvSpPr>
        <p:spPr>
          <a:xfrm>
            <a:off x="1297500" y="908675"/>
            <a:ext cx="7038900" cy="1068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D9D9D9"/>
              </a:buClr>
              <a:buSzPts val="1600"/>
              <a:buChar char="●"/>
            </a:pPr>
            <a:r>
              <a:rPr lang="en" sz="1600">
                <a:solidFill>
                  <a:srgbClr val="D9D9D9"/>
                </a:solidFill>
              </a:rPr>
              <a:t>The images were first cropped from 424 × 424 pixels to 207 × 207, and then downscaled to 69 × 69 pixels. This was done to speed up training without having any effect on performance. Since the galaxy was in the middle of the image, cropping the sides would not have any effect.</a:t>
            </a:r>
            <a:endParaRPr sz="1600">
              <a:solidFill>
                <a:srgbClr val="D9D9D9"/>
              </a:solidFill>
            </a:endParaRPr>
          </a:p>
          <a:p>
            <a:pPr indent="0" lvl="0" marL="457200" rtl="0" algn="l">
              <a:spcBef>
                <a:spcPts val="1600"/>
              </a:spcBef>
              <a:spcAft>
                <a:spcPts val="1600"/>
              </a:spcAft>
              <a:buNone/>
            </a:pPr>
            <a:r>
              <a:t/>
            </a:r>
            <a:endParaRPr/>
          </a:p>
        </p:txBody>
      </p:sp>
      <p:sp>
        <p:nvSpPr>
          <p:cNvPr id="224" name="Google Shape;224;p25"/>
          <p:cNvSpPr txBox="1"/>
          <p:nvPr/>
        </p:nvSpPr>
        <p:spPr>
          <a:xfrm>
            <a:off x="4221950" y="2129075"/>
            <a:ext cx="4864800" cy="2914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D9D9D9"/>
              </a:buClr>
              <a:buSzPts val="1600"/>
              <a:buFont typeface="Lato"/>
              <a:buChar char="●"/>
            </a:pPr>
            <a:r>
              <a:rPr lang="en" sz="1600">
                <a:solidFill>
                  <a:srgbClr val="D9D9D9"/>
                </a:solidFill>
                <a:latin typeface="Lato"/>
                <a:ea typeface="Lato"/>
                <a:cs typeface="Lato"/>
                <a:sym typeface="Lato"/>
              </a:rPr>
              <a:t>Viewpoint extraction consisted of:</a:t>
            </a:r>
            <a:endParaRPr sz="1600">
              <a:solidFill>
                <a:srgbClr val="D9D9D9"/>
              </a:solidFill>
              <a:latin typeface="Lato"/>
              <a:ea typeface="Lato"/>
              <a:cs typeface="Lato"/>
              <a:sym typeface="Lato"/>
            </a:endParaRPr>
          </a:p>
          <a:p>
            <a:pPr indent="0" lvl="0" marL="457200" rtl="0" algn="l">
              <a:spcBef>
                <a:spcPts val="0"/>
              </a:spcBef>
              <a:spcAft>
                <a:spcPts val="0"/>
              </a:spcAft>
              <a:buNone/>
            </a:pPr>
            <a:r>
              <a:t/>
            </a:r>
            <a:endParaRPr sz="1600">
              <a:solidFill>
                <a:srgbClr val="D9D9D9"/>
              </a:solidFill>
              <a:latin typeface="Lato"/>
              <a:ea typeface="Lato"/>
              <a:cs typeface="Lato"/>
              <a:sym typeface="Lato"/>
            </a:endParaRPr>
          </a:p>
          <a:p>
            <a:pPr indent="-330200" lvl="0" marL="914400" rtl="0" algn="l">
              <a:spcBef>
                <a:spcPts val="0"/>
              </a:spcBef>
              <a:spcAft>
                <a:spcPts val="0"/>
              </a:spcAft>
              <a:buClr>
                <a:srgbClr val="D9D9D9"/>
              </a:buClr>
              <a:buSzPts val="1600"/>
              <a:buFont typeface="Lato"/>
              <a:buAutoNum type="alphaLcParenBoth"/>
            </a:pPr>
            <a:r>
              <a:rPr lang="en" sz="1600">
                <a:solidFill>
                  <a:srgbClr val="D9D9D9"/>
                </a:solidFill>
                <a:latin typeface="Lato"/>
                <a:ea typeface="Lato"/>
                <a:cs typeface="Lato"/>
                <a:sym typeface="Lato"/>
              </a:rPr>
              <a:t>Square crops at 0° and 45° which were then flipped to obtain 4 images in total.</a:t>
            </a:r>
            <a:endParaRPr sz="1600">
              <a:solidFill>
                <a:srgbClr val="D9D9D9"/>
              </a:solidFill>
              <a:latin typeface="Lato"/>
              <a:ea typeface="Lato"/>
              <a:cs typeface="Lato"/>
              <a:sym typeface="Lato"/>
            </a:endParaRPr>
          </a:p>
          <a:p>
            <a:pPr indent="-330200" lvl="0" marL="914400" rtl="0" algn="l">
              <a:spcBef>
                <a:spcPts val="0"/>
              </a:spcBef>
              <a:spcAft>
                <a:spcPts val="0"/>
              </a:spcAft>
              <a:buClr>
                <a:srgbClr val="D9D9D9"/>
              </a:buClr>
              <a:buSzPts val="1600"/>
              <a:buFont typeface="Lato"/>
              <a:buAutoNum type="alphaLcParenBoth"/>
            </a:pPr>
            <a:r>
              <a:rPr lang="en" sz="1600">
                <a:solidFill>
                  <a:srgbClr val="D9D9D9"/>
                </a:solidFill>
                <a:latin typeface="Lato"/>
                <a:ea typeface="Lato"/>
                <a:cs typeface="Lato"/>
                <a:sym typeface="Lato"/>
              </a:rPr>
              <a:t>Extracting four overlapping corner patches from each crop, and rotating them so that the galaxy centre is in the bottom right corner of each patch.</a:t>
            </a:r>
            <a:endParaRPr sz="1600">
              <a:solidFill>
                <a:srgbClr val="D9D9D9"/>
              </a:solidFill>
              <a:latin typeface="Lato"/>
              <a:ea typeface="Lato"/>
              <a:cs typeface="Lato"/>
              <a:sym typeface="Lato"/>
            </a:endParaRPr>
          </a:p>
          <a:p>
            <a:pPr indent="0" lvl="0" marL="0" rtl="0" algn="l">
              <a:spcBef>
                <a:spcPts val="0"/>
              </a:spcBef>
              <a:spcAft>
                <a:spcPts val="0"/>
              </a:spcAft>
              <a:buNone/>
            </a:pPr>
            <a:r>
              <a:t/>
            </a:r>
            <a:endParaRPr sz="1600">
              <a:solidFill>
                <a:srgbClr val="D9D9D9"/>
              </a:solidFill>
              <a:latin typeface="Lato"/>
              <a:ea typeface="Lato"/>
              <a:cs typeface="Lato"/>
              <a:sym typeface="Lato"/>
            </a:endParaRPr>
          </a:p>
          <a:p>
            <a:pPr indent="0" lvl="0" marL="0" rtl="0" algn="l">
              <a:spcBef>
                <a:spcPts val="0"/>
              </a:spcBef>
              <a:spcAft>
                <a:spcPts val="0"/>
              </a:spcAft>
              <a:buNone/>
            </a:pPr>
            <a:r>
              <a:rPr lang="en" sz="1600">
                <a:solidFill>
                  <a:srgbClr val="D9D9D9"/>
                </a:solidFill>
                <a:latin typeface="Lato"/>
                <a:ea typeface="Lato"/>
                <a:cs typeface="Lato"/>
                <a:sym typeface="Lato"/>
              </a:rPr>
              <a:t>This gave 16 total rotated patches which constituted the viewpoints. </a:t>
            </a:r>
            <a:r>
              <a:rPr i="1" lang="en" sz="1600">
                <a:solidFill>
                  <a:srgbClr val="D9D9D9"/>
                </a:solidFill>
                <a:latin typeface="Lato"/>
                <a:ea typeface="Lato"/>
                <a:cs typeface="Lato"/>
                <a:sym typeface="Lato"/>
              </a:rPr>
              <a:t> </a:t>
            </a:r>
            <a:endParaRPr i="1" sz="1600">
              <a:solidFill>
                <a:srgbClr val="D9D9D9"/>
              </a:solidFill>
              <a:latin typeface="Lato"/>
              <a:ea typeface="Lato"/>
              <a:cs typeface="Lato"/>
              <a:sym typeface="Lato"/>
            </a:endParaRPr>
          </a:p>
        </p:txBody>
      </p:sp>
      <p:pic>
        <p:nvPicPr>
          <p:cNvPr id="225" name="Google Shape;225;p25"/>
          <p:cNvPicPr preferRelativeResize="0"/>
          <p:nvPr/>
        </p:nvPicPr>
        <p:blipFill>
          <a:blip r:embed="rId3">
            <a:alphaModFix/>
          </a:blip>
          <a:stretch>
            <a:fillRect/>
          </a:stretch>
        </p:blipFill>
        <p:spPr>
          <a:xfrm>
            <a:off x="152400" y="2129075"/>
            <a:ext cx="3737375" cy="291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Network </a:t>
            </a:r>
            <a:r>
              <a:rPr lang="en">
                <a:latin typeface="Merriweather"/>
                <a:ea typeface="Merriweather"/>
                <a:cs typeface="Merriweather"/>
                <a:sym typeface="Merriweather"/>
              </a:rPr>
              <a:t>Architecture</a:t>
            </a:r>
            <a:endParaRPr>
              <a:latin typeface="Merriweather"/>
              <a:ea typeface="Merriweather"/>
              <a:cs typeface="Merriweather"/>
              <a:sym typeface="Merriweather"/>
            </a:endParaRPr>
          </a:p>
        </p:txBody>
      </p:sp>
      <p:sp>
        <p:nvSpPr>
          <p:cNvPr id="231" name="Google Shape;231;p26"/>
          <p:cNvSpPr txBox="1"/>
          <p:nvPr>
            <p:ph idx="1" type="body"/>
          </p:nvPr>
        </p:nvSpPr>
        <p:spPr>
          <a:xfrm>
            <a:off x="5400675" y="1477825"/>
            <a:ext cx="3493500" cy="323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D9D9D9"/>
                </a:solidFill>
              </a:rPr>
              <a:t>The figure details the implementation of the architecture of the network .</a:t>
            </a:r>
            <a:endParaRPr sz="1600">
              <a:solidFill>
                <a:srgbClr val="D9D9D9"/>
              </a:solidFill>
            </a:endParaRPr>
          </a:p>
          <a:p>
            <a:pPr indent="0" lvl="0" marL="0" rtl="0" algn="l">
              <a:lnSpc>
                <a:spcPct val="100000"/>
              </a:lnSpc>
              <a:spcBef>
                <a:spcPts val="1600"/>
              </a:spcBef>
              <a:spcAft>
                <a:spcPts val="0"/>
              </a:spcAft>
              <a:buNone/>
            </a:pPr>
            <a:r>
              <a:rPr lang="en" sz="1600">
                <a:solidFill>
                  <a:srgbClr val="D9D9D9"/>
                </a:solidFill>
              </a:rPr>
              <a:t>RMSE, computed as follows:</a:t>
            </a:r>
            <a:endParaRPr sz="1600">
              <a:solidFill>
                <a:srgbClr val="D9D9D9"/>
              </a:solidFill>
            </a:endParaRPr>
          </a:p>
          <a:p>
            <a:pPr indent="0" lvl="0" marL="0" rtl="0" algn="l">
              <a:lnSpc>
                <a:spcPct val="100000"/>
              </a:lnSpc>
              <a:spcBef>
                <a:spcPts val="1600"/>
              </a:spcBef>
              <a:spcAft>
                <a:spcPts val="0"/>
              </a:spcAft>
              <a:buNone/>
            </a:pPr>
            <a:r>
              <a:t/>
            </a:r>
            <a:endParaRPr sz="1600">
              <a:solidFill>
                <a:srgbClr val="F3F3F3"/>
              </a:solidFill>
            </a:endParaRPr>
          </a:p>
          <a:p>
            <a:pPr indent="0" lvl="0" marL="0" rtl="0" algn="l">
              <a:lnSpc>
                <a:spcPct val="100000"/>
              </a:lnSpc>
              <a:spcBef>
                <a:spcPts val="1600"/>
              </a:spcBef>
              <a:spcAft>
                <a:spcPts val="0"/>
              </a:spcAft>
              <a:buNone/>
            </a:pPr>
            <a:r>
              <a:t/>
            </a:r>
            <a:endParaRPr sz="1600">
              <a:solidFill>
                <a:srgbClr val="F3F3F3"/>
              </a:solidFill>
            </a:endParaRPr>
          </a:p>
          <a:p>
            <a:pPr indent="0" lvl="0" marL="0" rtl="0" algn="l">
              <a:lnSpc>
                <a:spcPct val="100000"/>
              </a:lnSpc>
              <a:spcBef>
                <a:spcPts val="1600"/>
              </a:spcBef>
              <a:spcAft>
                <a:spcPts val="0"/>
              </a:spcAft>
              <a:buNone/>
            </a:pPr>
            <a:r>
              <a:rPr lang="en" sz="1600">
                <a:solidFill>
                  <a:srgbClr val="D9D9D9"/>
                </a:solidFill>
              </a:rPr>
              <a:t>was used to evaluate the loss function.</a:t>
            </a:r>
            <a:endParaRPr sz="1600">
              <a:solidFill>
                <a:srgbClr val="D9D9D9"/>
              </a:solidFill>
            </a:endParaRPr>
          </a:p>
          <a:p>
            <a:pPr indent="0" lvl="0" marL="0" rtl="0" algn="l">
              <a:spcBef>
                <a:spcPts val="1600"/>
              </a:spcBef>
              <a:spcAft>
                <a:spcPts val="1600"/>
              </a:spcAft>
              <a:buNone/>
            </a:pPr>
            <a:r>
              <a:t/>
            </a:r>
            <a:endParaRPr sz="1600"/>
          </a:p>
        </p:txBody>
      </p:sp>
      <p:pic>
        <p:nvPicPr>
          <p:cNvPr id="232" name="Google Shape;232;p26"/>
          <p:cNvPicPr preferRelativeResize="0"/>
          <p:nvPr/>
        </p:nvPicPr>
        <p:blipFill>
          <a:blip r:embed="rId3">
            <a:alphaModFix/>
          </a:blip>
          <a:stretch>
            <a:fillRect/>
          </a:stretch>
        </p:blipFill>
        <p:spPr>
          <a:xfrm>
            <a:off x="77775" y="1477825"/>
            <a:ext cx="5044300" cy="3483500"/>
          </a:xfrm>
          <a:prstGeom prst="rect">
            <a:avLst/>
          </a:prstGeom>
          <a:noFill/>
          <a:ln>
            <a:noFill/>
          </a:ln>
        </p:spPr>
      </p:pic>
      <p:pic>
        <p:nvPicPr>
          <p:cNvPr id="233" name="Google Shape;233;p26"/>
          <p:cNvPicPr preferRelativeResize="0"/>
          <p:nvPr/>
        </p:nvPicPr>
        <p:blipFill>
          <a:blip r:embed="rId4">
            <a:alphaModFix/>
          </a:blip>
          <a:stretch>
            <a:fillRect/>
          </a:stretch>
        </p:blipFill>
        <p:spPr>
          <a:xfrm>
            <a:off x="5630093" y="2953500"/>
            <a:ext cx="2205549" cy="68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393750"/>
            <a:ext cx="7038900" cy="5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Network </a:t>
            </a:r>
            <a:r>
              <a:rPr lang="en">
                <a:latin typeface="Merriweather"/>
                <a:ea typeface="Merriweather"/>
                <a:cs typeface="Merriweather"/>
                <a:sym typeface="Merriweather"/>
              </a:rPr>
              <a:t> Architecture and </a:t>
            </a:r>
            <a:r>
              <a:rPr lang="en">
                <a:latin typeface="Merriweather"/>
                <a:ea typeface="Merriweather"/>
                <a:cs typeface="Merriweather"/>
                <a:sym typeface="Merriweather"/>
              </a:rPr>
              <a:t>Training</a:t>
            </a:r>
            <a:endParaRPr>
              <a:latin typeface="Merriweather"/>
              <a:ea typeface="Merriweather"/>
              <a:cs typeface="Merriweather"/>
              <a:sym typeface="Merriweather"/>
            </a:endParaRPr>
          </a:p>
        </p:txBody>
      </p:sp>
      <p:sp>
        <p:nvSpPr>
          <p:cNvPr id="239" name="Google Shape;239;p27"/>
          <p:cNvSpPr txBox="1"/>
          <p:nvPr>
            <p:ph idx="1" type="body"/>
          </p:nvPr>
        </p:nvSpPr>
        <p:spPr>
          <a:xfrm>
            <a:off x="4688900" y="2102750"/>
            <a:ext cx="4142100" cy="281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D9D9D9"/>
                </a:solidFill>
              </a:rPr>
              <a:t>Following values of hyperparameters were used for training the model:</a:t>
            </a:r>
            <a:endParaRPr sz="1600">
              <a:solidFill>
                <a:srgbClr val="D9D9D9"/>
              </a:solidFill>
            </a:endParaRPr>
          </a:p>
          <a:p>
            <a:pPr indent="-330200" lvl="0" marL="457200" rtl="0" algn="l">
              <a:lnSpc>
                <a:spcPct val="100000"/>
              </a:lnSpc>
              <a:spcBef>
                <a:spcPts val="1600"/>
              </a:spcBef>
              <a:spcAft>
                <a:spcPts val="0"/>
              </a:spcAft>
              <a:buClr>
                <a:srgbClr val="D9D9D9"/>
              </a:buClr>
              <a:buSzPts val="1600"/>
              <a:buChar char="●"/>
            </a:pPr>
            <a:r>
              <a:rPr lang="en" sz="1600">
                <a:solidFill>
                  <a:srgbClr val="D9D9D9"/>
                </a:solidFill>
              </a:rPr>
              <a:t>Learning rate </a:t>
            </a:r>
            <a:r>
              <a:rPr lang="en" sz="1600">
                <a:solidFill>
                  <a:srgbClr val="D9D9D9"/>
                </a:solidFill>
              </a:rPr>
              <a:t>η = 0.04</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Mini-batch descent was used with batch size of 16</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Nesterov momentum was used with coefficient µ = 0.9</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Number of epochs = 5</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Size of training dataset = 8k images before viewpoint extraction</a:t>
            </a:r>
            <a:endParaRPr sz="1600">
              <a:solidFill>
                <a:srgbClr val="D9D9D9"/>
              </a:solidFill>
            </a:endParaRPr>
          </a:p>
          <a:p>
            <a:pPr indent="0" lvl="0" marL="0" rtl="0" algn="l">
              <a:spcBef>
                <a:spcPts val="1600"/>
              </a:spcBef>
              <a:spcAft>
                <a:spcPts val="1600"/>
              </a:spcAft>
              <a:buNone/>
            </a:pPr>
            <a:r>
              <a:t/>
            </a:r>
            <a:endParaRPr/>
          </a:p>
        </p:txBody>
      </p:sp>
      <p:pic>
        <p:nvPicPr>
          <p:cNvPr id="240" name="Google Shape;240;p27"/>
          <p:cNvPicPr preferRelativeResize="0"/>
          <p:nvPr/>
        </p:nvPicPr>
        <p:blipFill>
          <a:blip r:embed="rId3">
            <a:alphaModFix/>
          </a:blip>
          <a:stretch>
            <a:fillRect/>
          </a:stretch>
        </p:blipFill>
        <p:spPr>
          <a:xfrm>
            <a:off x="329450" y="2186625"/>
            <a:ext cx="4142100" cy="2648347"/>
          </a:xfrm>
          <a:prstGeom prst="rect">
            <a:avLst/>
          </a:prstGeom>
          <a:noFill/>
          <a:ln>
            <a:noFill/>
          </a:ln>
        </p:spPr>
      </p:pic>
      <p:sp>
        <p:nvSpPr>
          <p:cNvPr id="241" name="Google Shape;241;p27"/>
          <p:cNvSpPr txBox="1"/>
          <p:nvPr/>
        </p:nvSpPr>
        <p:spPr>
          <a:xfrm>
            <a:off x="1297500" y="942975"/>
            <a:ext cx="7533600" cy="11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2"/>
                </a:solidFill>
                <a:latin typeface="Lato"/>
                <a:ea typeface="Lato"/>
                <a:cs typeface="Lato"/>
                <a:sym typeface="Lato"/>
              </a:rPr>
              <a:t>All aspects of the model were implemented using Python and the Keras library in Google Colab. Training the network described in the below figure took almost 2 hours in real time. </a:t>
            </a:r>
            <a:r>
              <a:rPr lang="en" sz="1600">
                <a:solidFill>
                  <a:schemeClr val="dk2"/>
                </a:solidFill>
                <a:latin typeface="Lato"/>
                <a:ea typeface="Lato"/>
                <a:cs typeface="Lato"/>
                <a:sym typeface="Lato"/>
              </a:rPr>
              <a:t> Finally, the model and trained weights were saved in .json and .h5 file formats respectively to be used for further analysis.</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393750"/>
            <a:ext cx="70389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Results: Data Augmentation</a:t>
            </a:r>
            <a:endParaRPr>
              <a:latin typeface="Merriweather"/>
              <a:ea typeface="Merriweather"/>
              <a:cs typeface="Merriweather"/>
              <a:sym typeface="Merriweather"/>
            </a:endParaRPr>
          </a:p>
        </p:txBody>
      </p:sp>
      <p:sp>
        <p:nvSpPr>
          <p:cNvPr id="247" name="Google Shape;247;p28"/>
          <p:cNvSpPr txBox="1"/>
          <p:nvPr>
            <p:ph idx="1" type="body"/>
          </p:nvPr>
        </p:nvSpPr>
        <p:spPr>
          <a:xfrm>
            <a:off x="1297500" y="1018050"/>
            <a:ext cx="7038900" cy="22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D9D9D9"/>
                </a:solidFill>
              </a:rPr>
              <a:t>As high computation power was required to perform data augmentation on the complete dataset,  we were instructed to perform data augmentation as a second task.</a:t>
            </a:r>
            <a:endParaRPr sz="1600">
              <a:solidFill>
                <a:srgbClr val="D9D9D9"/>
              </a:solidFill>
            </a:endParaRPr>
          </a:p>
          <a:p>
            <a:pPr indent="0" lvl="0" marL="0" rtl="0" algn="l">
              <a:spcBef>
                <a:spcPts val="1600"/>
              </a:spcBef>
              <a:spcAft>
                <a:spcPts val="0"/>
              </a:spcAft>
              <a:buNone/>
            </a:pPr>
            <a:r>
              <a:rPr lang="en" sz="1600">
                <a:solidFill>
                  <a:srgbClr val="D9D9D9"/>
                </a:solidFill>
              </a:rPr>
              <a:t>We successfully applied all the data augmentation techniques mentioned in the research paper on a small dataset of 16 ( 424x424x3 ) images and extracted rotated, translated, scaled, flipped, brightness adjusted versions of the original image.</a:t>
            </a:r>
            <a:endParaRPr sz="1600">
              <a:solidFill>
                <a:srgbClr val="D9D9D9"/>
              </a:solidFill>
            </a:endParaRPr>
          </a:p>
          <a:p>
            <a:pPr indent="0" lvl="0" marL="0" rtl="0" algn="l">
              <a:spcBef>
                <a:spcPts val="1600"/>
              </a:spcBef>
              <a:spcAft>
                <a:spcPts val="1600"/>
              </a:spcAft>
              <a:buNone/>
            </a:pPr>
            <a:r>
              <a:t/>
            </a:r>
            <a:endParaRPr sz="1600"/>
          </a:p>
        </p:txBody>
      </p:sp>
      <p:pic>
        <p:nvPicPr>
          <p:cNvPr id="248" name="Google Shape;248;p28"/>
          <p:cNvPicPr preferRelativeResize="0"/>
          <p:nvPr/>
        </p:nvPicPr>
        <p:blipFill>
          <a:blip r:embed="rId3">
            <a:alphaModFix/>
          </a:blip>
          <a:stretch>
            <a:fillRect/>
          </a:stretch>
        </p:blipFill>
        <p:spPr>
          <a:xfrm>
            <a:off x="147625" y="3430875"/>
            <a:ext cx="8848725" cy="161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297500" y="393750"/>
            <a:ext cx="70389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Results: Training error and accuracy</a:t>
            </a:r>
            <a:endParaRPr>
              <a:latin typeface="Merriweather"/>
              <a:ea typeface="Merriweather"/>
              <a:cs typeface="Merriweather"/>
              <a:sym typeface="Merriweather"/>
            </a:endParaRPr>
          </a:p>
        </p:txBody>
      </p:sp>
      <p:sp>
        <p:nvSpPr>
          <p:cNvPr id="254" name="Google Shape;254;p29"/>
          <p:cNvSpPr txBox="1"/>
          <p:nvPr>
            <p:ph idx="1" type="body"/>
          </p:nvPr>
        </p:nvSpPr>
        <p:spPr>
          <a:xfrm>
            <a:off x="3964775" y="1275150"/>
            <a:ext cx="4779000" cy="3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D9D9D9"/>
                </a:solidFill>
              </a:rPr>
              <a:t>We tried to change the values of  hyperparameters like learning rate, batch size, momentum, number of epochs to decrease the training error, but there was no solid improvement, so we finally kept the model same as in research paper. </a:t>
            </a:r>
            <a:endParaRPr sz="1600">
              <a:solidFill>
                <a:srgbClr val="D9D9D9"/>
              </a:solidFill>
            </a:endParaRPr>
          </a:p>
          <a:p>
            <a:pPr indent="0" lvl="0" marL="0" rtl="0" algn="l">
              <a:spcBef>
                <a:spcPts val="1600"/>
              </a:spcBef>
              <a:spcAft>
                <a:spcPts val="0"/>
              </a:spcAft>
              <a:buNone/>
            </a:pPr>
            <a:r>
              <a:rPr lang="en" sz="1600">
                <a:solidFill>
                  <a:srgbClr val="D9D9D9"/>
                </a:solidFill>
              </a:rPr>
              <a:t>It was found that there </a:t>
            </a:r>
            <a:r>
              <a:rPr lang="en" sz="1600">
                <a:solidFill>
                  <a:srgbClr val="D9D9D9"/>
                </a:solidFill>
              </a:rPr>
              <a:t>was no </a:t>
            </a:r>
            <a:r>
              <a:rPr lang="en" sz="1600">
                <a:solidFill>
                  <a:srgbClr val="D9D9D9"/>
                </a:solidFill>
              </a:rPr>
              <a:t>noticeable</a:t>
            </a:r>
            <a:r>
              <a:rPr lang="en" sz="1600">
                <a:solidFill>
                  <a:srgbClr val="D9D9D9"/>
                </a:solidFill>
              </a:rPr>
              <a:t> improvement in the training accuracy between each subsequent epoch.</a:t>
            </a:r>
            <a:endParaRPr sz="1600">
              <a:solidFill>
                <a:srgbClr val="D9D9D9"/>
              </a:solidFill>
            </a:endParaRPr>
          </a:p>
          <a:p>
            <a:pPr indent="0" lvl="0" marL="0" rtl="0" algn="l">
              <a:spcBef>
                <a:spcPts val="1600"/>
              </a:spcBef>
              <a:spcAft>
                <a:spcPts val="0"/>
              </a:spcAft>
              <a:buNone/>
            </a:pPr>
            <a:r>
              <a:rPr lang="en" sz="1600">
                <a:solidFill>
                  <a:srgbClr val="D9D9D9"/>
                </a:solidFill>
              </a:rPr>
              <a:t>We finally achieved an accuracy of about </a:t>
            </a:r>
            <a:r>
              <a:rPr lang="en" sz="1600">
                <a:solidFill>
                  <a:srgbClr val="D9D9D9"/>
                </a:solidFill>
              </a:rPr>
              <a:t>60% over the training data, and 66% over the testing data. The RMSE error on the testing data was 0.02588</a:t>
            </a:r>
            <a:endParaRPr sz="1600">
              <a:solidFill>
                <a:srgbClr val="D9D9D9"/>
              </a:solidFill>
            </a:endParaRPr>
          </a:p>
          <a:p>
            <a:pPr indent="0" lvl="0" marL="0" rtl="0" algn="l">
              <a:spcBef>
                <a:spcPts val="1000"/>
              </a:spcBef>
              <a:spcAft>
                <a:spcPts val="1000"/>
              </a:spcAft>
              <a:buNone/>
            </a:pPr>
            <a:r>
              <a:t/>
            </a:r>
            <a:endParaRPr sz="1600">
              <a:solidFill>
                <a:srgbClr val="D9D9D9"/>
              </a:solidFill>
            </a:endParaRPr>
          </a:p>
        </p:txBody>
      </p:sp>
      <p:pic>
        <p:nvPicPr>
          <p:cNvPr id="255" name="Google Shape;255;p29"/>
          <p:cNvPicPr preferRelativeResize="0"/>
          <p:nvPr/>
        </p:nvPicPr>
        <p:blipFill>
          <a:blip r:embed="rId3">
            <a:alphaModFix/>
          </a:blip>
          <a:stretch>
            <a:fillRect/>
          </a:stretch>
        </p:blipFill>
        <p:spPr>
          <a:xfrm>
            <a:off x="192875" y="1716896"/>
            <a:ext cx="3352650" cy="2490954"/>
          </a:xfrm>
          <a:prstGeom prst="rect">
            <a:avLst/>
          </a:prstGeom>
          <a:noFill/>
          <a:ln>
            <a:noFill/>
          </a:ln>
        </p:spPr>
      </p:pic>
      <p:sp>
        <p:nvSpPr>
          <p:cNvPr id="256" name="Google Shape;256;p29"/>
          <p:cNvSpPr txBox="1"/>
          <p:nvPr/>
        </p:nvSpPr>
        <p:spPr>
          <a:xfrm>
            <a:off x="246450" y="4315750"/>
            <a:ext cx="3299100" cy="51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latin typeface="Lato"/>
                <a:ea typeface="Lato"/>
                <a:cs typeface="Lato"/>
                <a:sym typeface="Lato"/>
              </a:rPr>
              <a:t>Training loss and accuracy vs number of epochs</a:t>
            </a:r>
            <a:endParaRPr>
              <a:solidFill>
                <a:srgbClr val="D9D9D9"/>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157300" y="393750"/>
            <a:ext cx="74796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Results: Classification Accuracy Vs. Confidence</a:t>
            </a:r>
            <a:endParaRPr>
              <a:latin typeface="Merriweather"/>
              <a:ea typeface="Merriweather"/>
              <a:cs typeface="Merriweather"/>
              <a:sym typeface="Merriweather"/>
            </a:endParaRPr>
          </a:p>
        </p:txBody>
      </p:sp>
      <p:sp>
        <p:nvSpPr>
          <p:cNvPr id="262" name="Google Shape;262;p30"/>
          <p:cNvSpPr txBox="1"/>
          <p:nvPr>
            <p:ph idx="1" type="body"/>
          </p:nvPr>
        </p:nvSpPr>
        <p:spPr>
          <a:xfrm>
            <a:off x="3405775" y="1157300"/>
            <a:ext cx="5370300" cy="384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D9D9D9"/>
                </a:solidFill>
              </a:rPr>
              <a:t>Confidence/agreement </a:t>
            </a:r>
            <a:r>
              <a:rPr b="1" lang="en" sz="1500">
                <a:solidFill>
                  <a:srgbClr val="D9D9D9"/>
                </a:solidFill>
              </a:rPr>
              <a:t>a(p)</a:t>
            </a:r>
            <a:r>
              <a:rPr lang="en" sz="1500">
                <a:solidFill>
                  <a:srgbClr val="D9D9D9"/>
                </a:solidFill>
              </a:rPr>
              <a:t> was calculated for each image as:                   </a:t>
            </a:r>
            <a:endParaRPr sz="1500">
              <a:solidFill>
                <a:srgbClr val="D9D9D9"/>
              </a:solidFill>
            </a:endParaRPr>
          </a:p>
          <a:p>
            <a:pPr indent="457200" lvl="0" marL="1371600" rtl="0" algn="l">
              <a:lnSpc>
                <a:spcPct val="100000"/>
              </a:lnSpc>
              <a:spcBef>
                <a:spcPts val="1600"/>
              </a:spcBef>
              <a:spcAft>
                <a:spcPts val="0"/>
              </a:spcAft>
              <a:buNone/>
            </a:pPr>
            <a:r>
              <a:rPr lang="en" sz="1500">
                <a:solidFill>
                  <a:srgbClr val="D9D9D9"/>
                </a:solidFill>
              </a:rPr>
              <a:t>where where </a:t>
            </a:r>
            <a:r>
              <a:rPr b="1" lang="en" sz="1500">
                <a:solidFill>
                  <a:srgbClr val="D9D9D9"/>
                </a:solidFill>
              </a:rPr>
              <a:t>H(p) </a:t>
            </a:r>
            <a:r>
              <a:rPr lang="en" sz="1500">
                <a:solidFill>
                  <a:srgbClr val="D9D9D9"/>
                </a:solidFill>
              </a:rPr>
              <a:t>is entropy.</a:t>
            </a:r>
            <a:endParaRPr sz="1500">
              <a:solidFill>
                <a:srgbClr val="D9D9D9"/>
              </a:solidFill>
            </a:endParaRPr>
          </a:p>
          <a:p>
            <a:pPr indent="0" lvl="0" marL="0" rtl="0" algn="l">
              <a:lnSpc>
                <a:spcPct val="100000"/>
              </a:lnSpc>
              <a:spcBef>
                <a:spcPts val="1600"/>
              </a:spcBef>
              <a:spcAft>
                <a:spcPts val="0"/>
              </a:spcAft>
              <a:buNone/>
            </a:pPr>
            <a:r>
              <a:rPr lang="en" sz="1500">
                <a:solidFill>
                  <a:srgbClr val="D9D9D9"/>
                </a:solidFill>
              </a:rPr>
              <a:t>The images were then sorted according to value of agreement and divided into 10 bins, and the average agreement was calculated for each of these bins.</a:t>
            </a:r>
            <a:endParaRPr sz="1500">
              <a:solidFill>
                <a:srgbClr val="D9D9D9"/>
              </a:solidFill>
            </a:endParaRPr>
          </a:p>
          <a:p>
            <a:pPr indent="0" lvl="0" marL="0" rtl="0" algn="l">
              <a:lnSpc>
                <a:spcPct val="100000"/>
              </a:lnSpc>
              <a:spcBef>
                <a:spcPts val="1600"/>
              </a:spcBef>
              <a:spcAft>
                <a:spcPts val="0"/>
              </a:spcAft>
              <a:buNone/>
            </a:pPr>
            <a:r>
              <a:rPr lang="en" sz="1500">
                <a:solidFill>
                  <a:srgbClr val="D9D9D9"/>
                </a:solidFill>
              </a:rPr>
              <a:t>Instead of accuracy, 1/RMSE for calculated for each of the 10 bins for 2 features as it will show the same trend. 1/RMSE vs. </a:t>
            </a:r>
            <a:r>
              <a:rPr lang="en" sz="1500">
                <a:solidFill>
                  <a:schemeClr val="dk2"/>
                </a:solidFill>
              </a:rPr>
              <a:t>Confidence </a:t>
            </a:r>
            <a:r>
              <a:rPr lang="en" sz="1500">
                <a:solidFill>
                  <a:srgbClr val="D9D9D9"/>
                </a:solidFill>
              </a:rPr>
              <a:t>was plotted the 2 features and they were found to be in agreement. </a:t>
            </a:r>
            <a:endParaRPr sz="1500">
              <a:solidFill>
                <a:srgbClr val="D9D9D9"/>
              </a:solidFill>
            </a:endParaRPr>
          </a:p>
          <a:p>
            <a:pPr indent="0" lvl="0" marL="0" rtl="0" algn="l">
              <a:lnSpc>
                <a:spcPct val="100000"/>
              </a:lnSpc>
              <a:spcBef>
                <a:spcPts val="1600"/>
              </a:spcBef>
              <a:spcAft>
                <a:spcPts val="0"/>
              </a:spcAft>
              <a:buNone/>
            </a:pPr>
            <a:r>
              <a:rPr lang="en" sz="1500">
                <a:solidFill>
                  <a:srgbClr val="D9D9D9"/>
                </a:solidFill>
              </a:rPr>
              <a:t>The plotted graphs clearly depicts the positive correlation between confidence level and </a:t>
            </a:r>
            <a:r>
              <a:rPr lang="en" sz="1500">
                <a:solidFill>
                  <a:srgbClr val="D9D9D9"/>
                </a:solidFill>
              </a:rPr>
              <a:t>classification</a:t>
            </a:r>
            <a:r>
              <a:rPr lang="en" sz="1500">
                <a:solidFill>
                  <a:srgbClr val="D9D9D9"/>
                </a:solidFill>
              </a:rPr>
              <a:t> accuracy of a feature. </a:t>
            </a:r>
            <a:endParaRPr sz="1500">
              <a:solidFill>
                <a:srgbClr val="D9D9D9"/>
              </a:solidFill>
            </a:endParaRPr>
          </a:p>
          <a:p>
            <a:pPr indent="0" lvl="0" marL="0" rtl="0" algn="l">
              <a:lnSpc>
                <a:spcPct val="100000"/>
              </a:lnSpc>
              <a:spcBef>
                <a:spcPts val="1600"/>
              </a:spcBef>
              <a:spcAft>
                <a:spcPts val="1600"/>
              </a:spcAft>
              <a:buNone/>
            </a:pPr>
            <a:r>
              <a:t/>
            </a:r>
            <a:endParaRPr sz="1600">
              <a:solidFill>
                <a:srgbClr val="D9D9D9"/>
              </a:solidFill>
            </a:endParaRPr>
          </a:p>
        </p:txBody>
      </p:sp>
      <p:pic>
        <p:nvPicPr>
          <p:cNvPr id="263" name="Google Shape;263;p30"/>
          <p:cNvPicPr preferRelativeResize="0"/>
          <p:nvPr/>
        </p:nvPicPr>
        <p:blipFill>
          <a:blip r:embed="rId3">
            <a:alphaModFix/>
          </a:blip>
          <a:stretch>
            <a:fillRect/>
          </a:stretch>
        </p:blipFill>
        <p:spPr>
          <a:xfrm>
            <a:off x="3611450" y="1525375"/>
            <a:ext cx="1617875" cy="489875"/>
          </a:xfrm>
          <a:prstGeom prst="rect">
            <a:avLst/>
          </a:prstGeom>
          <a:noFill/>
          <a:ln>
            <a:noFill/>
          </a:ln>
        </p:spPr>
      </p:pic>
      <p:pic>
        <p:nvPicPr>
          <p:cNvPr id="264" name="Google Shape;264;p30"/>
          <p:cNvPicPr preferRelativeResize="0"/>
          <p:nvPr/>
        </p:nvPicPr>
        <p:blipFill>
          <a:blip r:embed="rId4">
            <a:alphaModFix/>
          </a:blip>
          <a:stretch>
            <a:fillRect/>
          </a:stretch>
        </p:blipFill>
        <p:spPr>
          <a:xfrm>
            <a:off x="551625" y="1482370"/>
            <a:ext cx="2405050" cy="1657031"/>
          </a:xfrm>
          <a:prstGeom prst="rect">
            <a:avLst/>
          </a:prstGeom>
          <a:noFill/>
          <a:ln>
            <a:noFill/>
          </a:ln>
        </p:spPr>
      </p:pic>
      <p:pic>
        <p:nvPicPr>
          <p:cNvPr id="265" name="Google Shape;265;p30"/>
          <p:cNvPicPr preferRelativeResize="0"/>
          <p:nvPr/>
        </p:nvPicPr>
        <p:blipFill>
          <a:blip r:embed="rId5">
            <a:alphaModFix/>
          </a:blip>
          <a:stretch>
            <a:fillRect/>
          </a:stretch>
        </p:blipFill>
        <p:spPr>
          <a:xfrm>
            <a:off x="551624" y="3313925"/>
            <a:ext cx="2405050" cy="16382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1297500" y="393750"/>
            <a:ext cx="70389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Challenges Faced in Implementation</a:t>
            </a:r>
            <a:endParaRPr>
              <a:latin typeface="Merriweather"/>
              <a:ea typeface="Merriweather"/>
              <a:cs typeface="Merriweather"/>
              <a:sym typeface="Merriweather"/>
            </a:endParaRPr>
          </a:p>
        </p:txBody>
      </p:sp>
      <p:sp>
        <p:nvSpPr>
          <p:cNvPr id="271" name="Google Shape;271;p31"/>
          <p:cNvSpPr txBox="1"/>
          <p:nvPr>
            <p:ph idx="1" type="body"/>
          </p:nvPr>
        </p:nvSpPr>
        <p:spPr>
          <a:xfrm>
            <a:off x="1382325" y="1232300"/>
            <a:ext cx="6954000" cy="3536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150"/>
              </a:spcBef>
              <a:spcAft>
                <a:spcPts val="0"/>
              </a:spcAft>
              <a:buClr>
                <a:srgbClr val="D9D9D9"/>
              </a:buClr>
              <a:buSzPts val="1600"/>
              <a:buChar char="●"/>
            </a:pPr>
            <a:r>
              <a:rPr lang="en" sz="1600">
                <a:solidFill>
                  <a:srgbClr val="D9D9D9"/>
                </a:solidFill>
              </a:rPr>
              <a:t>In the paper, certain aspects, such as a detailed explanation of how the brightness of images was to be changed, were not specified, and we had to research them on our own.</a:t>
            </a:r>
            <a:endParaRPr sz="1600">
              <a:solidFill>
                <a:srgbClr val="D9D9D9"/>
              </a:solidFill>
            </a:endParaRPr>
          </a:p>
          <a:p>
            <a:pPr indent="-330200" lvl="0" marL="457200" rtl="0" algn="l">
              <a:lnSpc>
                <a:spcPct val="100000"/>
              </a:lnSpc>
              <a:spcBef>
                <a:spcPts val="1000"/>
              </a:spcBef>
              <a:spcAft>
                <a:spcPts val="0"/>
              </a:spcAft>
              <a:buClr>
                <a:srgbClr val="D9D9D9"/>
              </a:buClr>
              <a:buSzPts val="1600"/>
              <a:buChar char="●"/>
            </a:pPr>
            <a:r>
              <a:rPr lang="en" sz="1600">
                <a:solidFill>
                  <a:srgbClr val="D9D9D9"/>
                </a:solidFill>
              </a:rPr>
              <a:t>The original paper was implemented using the Theano library. However, we </a:t>
            </a:r>
            <a:r>
              <a:rPr lang="en" sz="1600">
                <a:solidFill>
                  <a:srgbClr val="D9D9D9"/>
                </a:solidFill>
              </a:rPr>
              <a:t>implemented</a:t>
            </a:r>
            <a:r>
              <a:rPr lang="en" sz="1600">
                <a:solidFill>
                  <a:srgbClr val="D9D9D9"/>
                </a:solidFill>
              </a:rPr>
              <a:t> the model in Keras. Hence, even though the code for the original paper was </a:t>
            </a:r>
            <a:r>
              <a:rPr lang="en" sz="1600">
                <a:solidFill>
                  <a:srgbClr val="D9D9D9"/>
                </a:solidFill>
              </a:rPr>
              <a:t>available</a:t>
            </a:r>
            <a:r>
              <a:rPr lang="en" sz="1600">
                <a:solidFill>
                  <a:srgbClr val="D9D9D9"/>
                </a:solidFill>
              </a:rPr>
              <a:t>, we could not take much help from it.</a:t>
            </a:r>
            <a:endParaRPr sz="1600">
              <a:solidFill>
                <a:srgbClr val="D9D9D9"/>
              </a:solidFill>
            </a:endParaRPr>
          </a:p>
          <a:p>
            <a:pPr indent="-330200" lvl="0" marL="457200" rtl="0" algn="l">
              <a:lnSpc>
                <a:spcPct val="100000"/>
              </a:lnSpc>
              <a:spcBef>
                <a:spcPts val="1000"/>
              </a:spcBef>
              <a:spcAft>
                <a:spcPts val="0"/>
              </a:spcAft>
              <a:buClr>
                <a:srgbClr val="D9D9D9"/>
              </a:buClr>
              <a:buSzPts val="1600"/>
              <a:buChar char="●"/>
            </a:pPr>
            <a:r>
              <a:rPr lang="en" sz="1600">
                <a:solidFill>
                  <a:srgbClr val="D9D9D9"/>
                </a:solidFill>
              </a:rPr>
              <a:t>For some of the libraries that we used for data augmentation, the documentation available was not of good quality. </a:t>
            </a:r>
            <a:endParaRPr sz="1600">
              <a:solidFill>
                <a:srgbClr val="D9D9D9"/>
              </a:solidFill>
            </a:endParaRPr>
          </a:p>
          <a:p>
            <a:pPr indent="-330200" lvl="0" marL="457200" rtl="0" algn="l">
              <a:lnSpc>
                <a:spcPct val="100000"/>
              </a:lnSpc>
              <a:spcBef>
                <a:spcPts val="1000"/>
              </a:spcBef>
              <a:spcAft>
                <a:spcPts val="1000"/>
              </a:spcAft>
              <a:buClr>
                <a:srgbClr val="D9D9D9"/>
              </a:buClr>
              <a:buSzPts val="1600"/>
              <a:buChar char="●"/>
            </a:pPr>
            <a:r>
              <a:rPr lang="en" sz="1600">
                <a:solidFill>
                  <a:srgbClr val="D9D9D9"/>
                </a:solidFill>
              </a:rPr>
              <a:t>Although, the size of the dataset provided contain more than 60,000 images but we were only able to use 8,000 images as more processing power and computation time was required.</a:t>
            </a:r>
            <a:endParaRPr sz="1600">
              <a:solidFill>
                <a:srgbClr val="D9D9D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353850" y="495225"/>
            <a:ext cx="5561100" cy="13074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D9D9D9"/>
                </a:solidFill>
                <a:latin typeface="Merriweather"/>
                <a:ea typeface="Merriweather"/>
                <a:cs typeface="Merriweather"/>
                <a:sym typeface="Merriweather"/>
              </a:rPr>
              <a:t>Rotation-invariant convolutional neural networks for galaxy morphology prediction</a:t>
            </a:r>
            <a:r>
              <a:rPr lang="en" sz="2400"/>
              <a:t> </a:t>
            </a:r>
            <a:endParaRPr sz="2400"/>
          </a:p>
        </p:txBody>
      </p:sp>
      <p:sp>
        <p:nvSpPr>
          <p:cNvPr id="141" name="Google Shape;141;p14"/>
          <p:cNvSpPr txBox="1"/>
          <p:nvPr>
            <p:ph idx="1" type="subTitle"/>
          </p:nvPr>
        </p:nvSpPr>
        <p:spPr>
          <a:xfrm>
            <a:off x="3353850" y="1963775"/>
            <a:ext cx="5561100" cy="25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D9D9D9"/>
                </a:solidFill>
              </a:rPr>
              <a:t>Authors</a:t>
            </a:r>
            <a:endParaRPr sz="2000">
              <a:solidFill>
                <a:srgbClr val="D9D9D9"/>
              </a:solidFill>
            </a:endParaRPr>
          </a:p>
          <a:p>
            <a:pPr indent="0" lvl="0" marL="0" rtl="0" algn="l">
              <a:spcBef>
                <a:spcPts val="0"/>
              </a:spcBef>
              <a:spcAft>
                <a:spcPts val="0"/>
              </a:spcAft>
              <a:buNone/>
            </a:pPr>
            <a:r>
              <a:t/>
            </a:r>
            <a:endParaRPr sz="2000"/>
          </a:p>
          <a:p>
            <a:pPr indent="-311150" lvl="0" marL="457200" rtl="0" algn="l">
              <a:spcBef>
                <a:spcPts val="0"/>
              </a:spcBef>
              <a:spcAft>
                <a:spcPts val="0"/>
              </a:spcAft>
              <a:buSzPts val="1300"/>
              <a:buChar char="●"/>
            </a:pPr>
            <a:r>
              <a:rPr b="1" lang="en">
                <a:solidFill>
                  <a:srgbClr val="D9D9D9"/>
                </a:solidFill>
              </a:rPr>
              <a:t>Sander Dieleman </a:t>
            </a:r>
            <a:r>
              <a:rPr lang="en">
                <a:solidFill>
                  <a:srgbClr val="D9D9D9"/>
                </a:solidFill>
              </a:rPr>
              <a:t>- Electronics and Information Systems department, Ghent University, Sint-Pietersnieuwstraat 41, 9000 Ghent, Belgium</a:t>
            </a:r>
            <a:endParaRPr>
              <a:solidFill>
                <a:srgbClr val="D9D9D9"/>
              </a:solidFill>
            </a:endParaRPr>
          </a:p>
          <a:p>
            <a:pPr indent="0" lvl="0" marL="457200" rtl="0" algn="l">
              <a:spcBef>
                <a:spcPts val="0"/>
              </a:spcBef>
              <a:spcAft>
                <a:spcPts val="0"/>
              </a:spcAft>
              <a:buNone/>
            </a:pPr>
            <a:r>
              <a:t/>
            </a:r>
            <a:endParaRPr>
              <a:solidFill>
                <a:srgbClr val="D9D9D9"/>
              </a:solidFill>
            </a:endParaRPr>
          </a:p>
          <a:p>
            <a:pPr indent="-311150" lvl="0" marL="457200" rtl="0" algn="l">
              <a:spcBef>
                <a:spcPts val="0"/>
              </a:spcBef>
              <a:spcAft>
                <a:spcPts val="0"/>
              </a:spcAft>
              <a:buClr>
                <a:srgbClr val="D9D9D9"/>
              </a:buClr>
              <a:buSzPts val="1300"/>
              <a:buChar char="●"/>
            </a:pPr>
            <a:r>
              <a:rPr b="1" lang="en">
                <a:solidFill>
                  <a:srgbClr val="D9D9D9"/>
                </a:solidFill>
              </a:rPr>
              <a:t>Kyle W. Willett - </a:t>
            </a:r>
            <a:r>
              <a:rPr lang="en">
                <a:solidFill>
                  <a:srgbClr val="D9D9D9"/>
                </a:solidFill>
              </a:rPr>
              <a:t>School of Physics and Astronomy, University of Minnesota, 116 Church St SE, Minneapolis, MN 55455, USA</a:t>
            </a:r>
            <a:endParaRPr>
              <a:solidFill>
                <a:srgbClr val="D9D9D9"/>
              </a:solidFill>
            </a:endParaRPr>
          </a:p>
          <a:p>
            <a:pPr indent="0" lvl="0" marL="457200" rtl="0" algn="l">
              <a:spcBef>
                <a:spcPts val="0"/>
              </a:spcBef>
              <a:spcAft>
                <a:spcPts val="0"/>
              </a:spcAft>
              <a:buNone/>
            </a:pPr>
            <a:r>
              <a:t/>
            </a:r>
            <a:endParaRPr>
              <a:solidFill>
                <a:srgbClr val="D9D9D9"/>
              </a:solidFill>
            </a:endParaRPr>
          </a:p>
          <a:p>
            <a:pPr indent="-311150" lvl="0" marL="457200" rtl="0" algn="l">
              <a:spcBef>
                <a:spcPts val="0"/>
              </a:spcBef>
              <a:spcAft>
                <a:spcPts val="0"/>
              </a:spcAft>
              <a:buClr>
                <a:srgbClr val="D9D9D9"/>
              </a:buClr>
              <a:buSzPts val="1300"/>
              <a:buChar char="●"/>
            </a:pPr>
            <a:r>
              <a:rPr b="1" lang="en">
                <a:solidFill>
                  <a:srgbClr val="D9D9D9"/>
                </a:solidFill>
              </a:rPr>
              <a:t>Joni Dambre</a:t>
            </a:r>
            <a:r>
              <a:rPr lang="en">
                <a:solidFill>
                  <a:srgbClr val="D9D9D9"/>
                </a:solidFill>
              </a:rPr>
              <a:t> - Electronics and Information Systems department, Ghent University, Sint-Pietersnieuwstraat 41, 9000 Ghent, Belgium</a:t>
            </a:r>
            <a:endParaRPr>
              <a:solidFill>
                <a:srgbClr val="D9D9D9"/>
              </a:solidFil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1297500" y="393750"/>
            <a:ext cx="70389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Challenges Faced in Implementation</a:t>
            </a:r>
            <a:endParaRPr b="1">
              <a:latin typeface="Merriweather"/>
              <a:ea typeface="Merriweather"/>
              <a:cs typeface="Merriweather"/>
              <a:sym typeface="Merriweather"/>
            </a:endParaRPr>
          </a:p>
        </p:txBody>
      </p:sp>
      <p:sp>
        <p:nvSpPr>
          <p:cNvPr id="277" name="Google Shape;277;p32"/>
          <p:cNvSpPr txBox="1"/>
          <p:nvPr>
            <p:ph idx="1" type="body"/>
          </p:nvPr>
        </p:nvSpPr>
        <p:spPr>
          <a:xfrm>
            <a:off x="1297500" y="1082275"/>
            <a:ext cx="7038900" cy="36756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1000"/>
              </a:spcBef>
              <a:spcAft>
                <a:spcPts val="0"/>
              </a:spcAft>
              <a:buClr>
                <a:srgbClr val="D9D9D9"/>
              </a:buClr>
              <a:buSzPts val="1600"/>
              <a:buChar char="●"/>
            </a:pPr>
            <a:r>
              <a:rPr lang="en" sz="1600">
                <a:solidFill>
                  <a:srgbClr val="D9D9D9"/>
                </a:solidFill>
              </a:rPr>
              <a:t>Due to constraints on RAM in Google Colab, we were not able to train on the complete dataset, and even with the limited dataset, we were only able to train for 5 epochs.</a:t>
            </a:r>
            <a:endParaRPr sz="1600">
              <a:solidFill>
                <a:srgbClr val="D9D9D9"/>
              </a:solidFill>
            </a:endParaRPr>
          </a:p>
          <a:p>
            <a:pPr indent="-330200" lvl="0" marL="457200" rtl="0" algn="l">
              <a:lnSpc>
                <a:spcPct val="100000"/>
              </a:lnSpc>
              <a:spcBef>
                <a:spcPts val="1000"/>
              </a:spcBef>
              <a:spcAft>
                <a:spcPts val="0"/>
              </a:spcAft>
              <a:buClr>
                <a:srgbClr val="D9D9D9"/>
              </a:buClr>
              <a:buSzPts val="1600"/>
              <a:buChar char="●"/>
            </a:pPr>
            <a:r>
              <a:rPr lang="en" sz="1600">
                <a:solidFill>
                  <a:srgbClr val="D9D9D9"/>
                </a:solidFill>
              </a:rPr>
              <a:t>Due to the limited training, we were not able to achieve the accuracy reported in the original paper.</a:t>
            </a:r>
            <a:endParaRPr sz="1600">
              <a:solidFill>
                <a:srgbClr val="D9D9D9"/>
              </a:solidFill>
            </a:endParaRPr>
          </a:p>
          <a:p>
            <a:pPr indent="-330200" lvl="0" marL="457200" rtl="0" algn="l">
              <a:lnSpc>
                <a:spcPct val="100000"/>
              </a:lnSpc>
              <a:spcBef>
                <a:spcPts val="1000"/>
              </a:spcBef>
              <a:spcAft>
                <a:spcPts val="0"/>
              </a:spcAft>
              <a:buClr>
                <a:srgbClr val="D9D9D9"/>
              </a:buClr>
              <a:buSzPts val="1600"/>
              <a:buChar char="●"/>
            </a:pPr>
            <a:r>
              <a:rPr lang="en" sz="1600">
                <a:solidFill>
                  <a:srgbClr val="D9D9D9"/>
                </a:solidFill>
              </a:rPr>
              <a:t>The method for calculating the training accuracy for plotting classification accuracy versus confidence level of a particular feature was not mentioned in the research paper, therefore we have shown the trends based on root mean squared error and confidence level.</a:t>
            </a:r>
            <a:endParaRPr sz="1600">
              <a:solidFill>
                <a:srgbClr val="D9D9D9"/>
              </a:solidFill>
            </a:endParaRPr>
          </a:p>
          <a:p>
            <a:pPr indent="-330200" lvl="0" marL="457200" rtl="0" algn="l">
              <a:lnSpc>
                <a:spcPct val="100000"/>
              </a:lnSpc>
              <a:spcBef>
                <a:spcPts val="1000"/>
              </a:spcBef>
              <a:spcAft>
                <a:spcPts val="0"/>
              </a:spcAft>
              <a:buClr>
                <a:srgbClr val="D9D9D9"/>
              </a:buClr>
              <a:buSzPts val="1600"/>
              <a:buChar char="●"/>
            </a:pPr>
            <a:r>
              <a:rPr lang="en" sz="1600">
                <a:solidFill>
                  <a:srgbClr val="D9D9D9"/>
                </a:solidFill>
              </a:rPr>
              <a:t>Some of functions were not available in any of the Python libraries so we implemented our own functions that served the required specifications in the research paper.</a:t>
            </a:r>
            <a:endParaRPr sz="1600">
              <a:solidFill>
                <a:srgbClr val="D9D9D9"/>
              </a:solidFill>
            </a:endParaRPr>
          </a:p>
          <a:p>
            <a:pPr indent="0" lvl="0" marL="457200" rtl="0" algn="l">
              <a:lnSpc>
                <a:spcPct val="100000"/>
              </a:lnSpc>
              <a:spcBef>
                <a:spcPts val="1000"/>
              </a:spcBef>
              <a:spcAft>
                <a:spcPts val="1000"/>
              </a:spcAft>
              <a:buNone/>
            </a:pPr>
            <a:r>
              <a:t/>
            </a:r>
            <a:endParaRPr sz="1600">
              <a:solidFill>
                <a:srgbClr val="D9D9D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1297500" y="393750"/>
            <a:ext cx="70389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 </a:t>
            </a:r>
            <a:endParaRPr i="1"/>
          </a:p>
        </p:txBody>
      </p:sp>
      <p:sp>
        <p:nvSpPr>
          <p:cNvPr id="283" name="Google Shape;283;p33"/>
          <p:cNvSpPr txBox="1"/>
          <p:nvPr>
            <p:ph idx="1" type="body"/>
          </p:nvPr>
        </p:nvSpPr>
        <p:spPr>
          <a:xfrm>
            <a:off x="1297500" y="1060950"/>
            <a:ext cx="7382100" cy="3814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D9D9D9"/>
              </a:buClr>
              <a:buSzPts val="1600"/>
              <a:buChar char="●"/>
            </a:pPr>
            <a:r>
              <a:rPr lang="en" sz="1600">
                <a:solidFill>
                  <a:srgbClr val="D9D9D9"/>
                </a:solidFill>
              </a:rPr>
              <a:t>Since the performance of CNNs is largely proportional to the size of the dataset, even the extensive data augmentation techniques used are not enough and a larger dataset would be required for a significant improvement in  performance.</a:t>
            </a:r>
            <a:endParaRPr sz="1600">
              <a:solidFill>
                <a:srgbClr val="D9D9D9"/>
              </a:solidFill>
            </a:endParaRPr>
          </a:p>
          <a:p>
            <a:pPr indent="-330200" lvl="0" marL="457200" rtl="0" algn="l">
              <a:lnSpc>
                <a:spcPct val="100000"/>
              </a:lnSpc>
              <a:spcBef>
                <a:spcPts val="1000"/>
              </a:spcBef>
              <a:spcAft>
                <a:spcPts val="0"/>
              </a:spcAft>
              <a:buClr>
                <a:srgbClr val="D9D9D9"/>
              </a:buClr>
              <a:buSzPts val="1600"/>
              <a:buChar char="●"/>
            </a:pPr>
            <a:r>
              <a:rPr lang="en" sz="1600">
                <a:solidFill>
                  <a:srgbClr val="D9D9D9"/>
                </a:solidFill>
              </a:rPr>
              <a:t>The network can be improved in such a way that it can also classify images that have not been preprocessed by humans, while also learning important features such as radial symmetry from such images.</a:t>
            </a:r>
            <a:endParaRPr sz="1600">
              <a:solidFill>
                <a:srgbClr val="D9D9D9"/>
              </a:solidFill>
            </a:endParaRPr>
          </a:p>
          <a:p>
            <a:pPr indent="-330200" lvl="0" marL="457200" rtl="0" algn="l">
              <a:lnSpc>
                <a:spcPct val="100000"/>
              </a:lnSpc>
              <a:spcBef>
                <a:spcPts val="1000"/>
              </a:spcBef>
              <a:spcAft>
                <a:spcPts val="1000"/>
              </a:spcAft>
              <a:buClr>
                <a:srgbClr val="D9D9D9"/>
              </a:buClr>
              <a:buSzPts val="1600"/>
              <a:buChar char="●"/>
            </a:pPr>
            <a:r>
              <a:rPr lang="en" sz="1600">
                <a:solidFill>
                  <a:srgbClr val="D9D9D9"/>
                </a:solidFill>
              </a:rPr>
              <a:t>Since there is a strong correlation between confidence levels of the answers and accuracy of the model, we can try to build up a training dataset that consists of images that are labelled by experts so that the model is not affected by errors in the annotation of images. </a:t>
            </a:r>
            <a:endParaRPr i="1" sz="1600">
              <a:solidFill>
                <a:srgbClr val="D9D9D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Learning Outcomes </a:t>
            </a:r>
            <a:endParaRPr>
              <a:latin typeface="Merriweather"/>
              <a:ea typeface="Merriweather"/>
              <a:cs typeface="Merriweather"/>
              <a:sym typeface="Merriweather"/>
            </a:endParaRPr>
          </a:p>
        </p:txBody>
      </p:sp>
      <p:sp>
        <p:nvSpPr>
          <p:cNvPr id="289" name="Google Shape;289;p34"/>
          <p:cNvSpPr/>
          <p:nvPr/>
        </p:nvSpPr>
        <p:spPr>
          <a:xfrm>
            <a:off x="3220658" y="1782932"/>
            <a:ext cx="2702700" cy="2702700"/>
          </a:xfrm>
          <a:prstGeom prst="ellipse">
            <a:avLst/>
          </a:prstGeom>
          <a:noFill/>
          <a:ln cap="rnd" cmpd="sng" w="38100">
            <a:solidFill>
              <a:srgbClr val="FFFFFF"/>
            </a:solidFill>
            <a:prstDash val="dash"/>
            <a:miter lim="800000"/>
            <a:headEnd len="sm" w="sm" type="none"/>
            <a:tailEnd len="sm" w="sm" type="none"/>
          </a:ln>
          <a:effectLst>
            <a:outerShdw blurRad="38100" rotWithShape="0" algn="t" dir="5400000" dist="12700">
              <a:srgbClr val="000000">
                <a:alpha val="14900"/>
              </a:srgbClr>
            </a:outerShdw>
          </a:effectLst>
        </p:spPr>
        <p:txBody>
          <a:bodyPr anchorCtr="0" anchor="t" bIns="0" lIns="0" spcFirstLastPara="1" rIns="0" wrap="square" tIns="0">
            <a:noAutofit/>
          </a:bodyPr>
          <a:lstStyle/>
          <a:p>
            <a:pPr indent="0" lvl="0" marL="0" marR="0" rtl="0" algn="ctr">
              <a:spcBef>
                <a:spcPts val="0"/>
              </a:spcBef>
              <a:spcAft>
                <a:spcPts val="0"/>
              </a:spcAft>
              <a:buNone/>
            </a:pPr>
            <a:r>
              <a:t/>
            </a:r>
            <a:endParaRPr b="1" sz="1100">
              <a:solidFill>
                <a:srgbClr val="FFFFFF"/>
              </a:solidFill>
              <a:latin typeface="Open Sans"/>
              <a:ea typeface="Open Sans"/>
              <a:cs typeface="Open Sans"/>
              <a:sym typeface="Open Sans"/>
            </a:endParaRPr>
          </a:p>
        </p:txBody>
      </p:sp>
      <p:sp>
        <p:nvSpPr>
          <p:cNvPr id="290" name="Google Shape;290;p34"/>
          <p:cNvSpPr/>
          <p:nvPr/>
        </p:nvSpPr>
        <p:spPr>
          <a:xfrm>
            <a:off x="5042454" y="1694012"/>
            <a:ext cx="343500" cy="343500"/>
          </a:xfrm>
          <a:prstGeom prst="ellipse">
            <a:avLst/>
          </a:prstGeom>
          <a:solidFill>
            <a:srgbClr val="002F4A"/>
          </a:solidFill>
          <a:ln>
            <a:noFill/>
          </a:ln>
          <a:effectLst>
            <a:outerShdw blurRad="38100" rotWithShape="0" algn="t" dir="5400000" dist="12700">
              <a:srgbClr val="000000">
                <a:alpha val="149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1</a:t>
            </a:r>
            <a:endParaRPr sz="1100"/>
          </a:p>
        </p:txBody>
      </p:sp>
      <p:sp>
        <p:nvSpPr>
          <p:cNvPr id="291" name="Google Shape;291;p34"/>
          <p:cNvSpPr/>
          <p:nvPr/>
        </p:nvSpPr>
        <p:spPr>
          <a:xfrm>
            <a:off x="5729600" y="3294950"/>
            <a:ext cx="343500" cy="343500"/>
          </a:xfrm>
          <a:prstGeom prst="ellipse">
            <a:avLst/>
          </a:prstGeom>
          <a:solidFill>
            <a:srgbClr val="B85741"/>
          </a:solidFill>
          <a:ln>
            <a:noFill/>
          </a:ln>
          <a:effectLst>
            <a:outerShdw blurRad="38100" rotWithShape="0" algn="t" dir="5400000" dist="12700">
              <a:srgbClr val="000000">
                <a:alpha val="149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2</a:t>
            </a:r>
            <a:endParaRPr sz="1100"/>
          </a:p>
        </p:txBody>
      </p:sp>
      <p:sp>
        <p:nvSpPr>
          <p:cNvPr id="292" name="Google Shape;292;p34"/>
          <p:cNvSpPr/>
          <p:nvPr/>
        </p:nvSpPr>
        <p:spPr>
          <a:xfrm>
            <a:off x="3491900" y="3982036"/>
            <a:ext cx="343500" cy="343500"/>
          </a:xfrm>
          <a:prstGeom prst="ellipse">
            <a:avLst/>
          </a:prstGeom>
          <a:solidFill>
            <a:srgbClr val="009384"/>
          </a:solidFill>
          <a:ln>
            <a:noFill/>
          </a:ln>
          <a:effectLst>
            <a:outerShdw blurRad="38100" rotWithShape="0" algn="t" dir="5400000" dist="12700">
              <a:srgbClr val="000000">
                <a:alpha val="149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b="1" lang="en" sz="1100">
                <a:solidFill>
                  <a:srgbClr val="FFFFFF"/>
                </a:solidFill>
                <a:latin typeface="Open Sans"/>
                <a:ea typeface="Open Sans"/>
                <a:cs typeface="Open Sans"/>
                <a:sym typeface="Open Sans"/>
              </a:rPr>
              <a:t>3</a:t>
            </a:r>
            <a:endParaRPr sz="1100"/>
          </a:p>
        </p:txBody>
      </p:sp>
      <p:sp>
        <p:nvSpPr>
          <p:cNvPr id="293" name="Google Shape;293;p34"/>
          <p:cNvSpPr/>
          <p:nvPr/>
        </p:nvSpPr>
        <p:spPr>
          <a:xfrm>
            <a:off x="3220662" y="2258505"/>
            <a:ext cx="343500" cy="343500"/>
          </a:xfrm>
          <a:prstGeom prst="ellipse">
            <a:avLst/>
          </a:prstGeom>
          <a:solidFill>
            <a:srgbClr val="674EA7"/>
          </a:solidFill>
          <a:ln>
            <a:noFill/>
          </a:ln>
          <a:effectLst>
            <a:outerShdw blurRad="38100" rotWithShape="0" algn="t" dir="5400000" dist="12700">
              <a:srgbClr val="000000">
                <a:alpha val="14900"/>
              </a:srgbClr>
            </a:outerShdw>
          </a:effectLst>
        </p:spPr>
        <p:txBody>
          <a:bodyPr anchorCtr="0" anchor="ctr" bIns="0" lIns="0" spcFirstLastPara="1" rIns="0" wrap="square" tIns="0">
            <a:noAutofit/>
          </a:bodyPr>
          <a:lstStyle/>
          <a:p>
            <a:pPr indent="0" lvl="0" marL="0" marR="0" rtl="0" algn="l">
              <a:spcBef>
                <a:spcPts val="0"/>
              </a:spcBef>
              <a:spcAft>
                <a:spcPts val="0"/>
              </a:spcAft>
              <a:buNone/>
            </a:pPr>
            <a:r>
              <a:rPr b="1" lang="en" sz="1100">
                <a:solidFill>
                  <a:srgbClr val="FFFFFF"/>
                </a:solidFill>
                <a:latin typeface="Open Sans"/>
                <a:ea typeface="Open Sans"/>
                <a:cs typeface="Open Sans"/>
                <a:sym typeface="Open Sans"/>
              </a:rPr>
              <a:t>  4</a:t>
            </a:r>
            <a:endParaRPr b="1" sz="1100">
              <a:solidFill>
                <a:srgbClr val="FFFFFF"/>
              </a:solidFill>
              <a:latin typeface="Open Sans"/>
              <a:ea typeface="Open Sans"/>
              <a:cs typeface="Open Sans"/>
              <a:sym typeface="Open Sans"/>
            </a:endParaRPr>
          </a:p>
        </p:txBody>
      </p:sp>
      <p:sp>
        <p:nvSpPr>
          <p:cNvPr id="294" name="Google Shape;294;p34"/>
          <p:cNvSpPr/>
          <p:nvPr/>
        </p:nvSpPr>
        <p:spPr>
          <a:xfrm>
            <a:off x="4006848" y="2744855"/>
            <a:ext cx="896055" cy="778840"/>
          </a:xfrm>
          <a:custGeom>
            <a:rect b="b" l="l" r="r" t="t"/>
            <a:pathLst>
              <a:path extrusionOk="0" h="138" w="160">
                <a:moveTo>
                  <a:pt x="0" y="69"/>
                </a:moveTo>
                <a:cubicBezTo>
                  <a:pt x="0" y="72"/>
                  <a:pt x="2" y="75"/>
                  <a:pt x="6" y="76"/>
                </a:cubicBezTo>
                <a:cubicBezTo>
                  <a:pt x="64" y="94"/>
                  <a:pt x="64" y="94"/>
                  <a:pt x="64" y="94"/>
                </a:cubicBezTo>
                <a:cubicBezTo>
                  <a:pt x="66" y="134"/>
                  <a:pt x="66" y="134"/>
                  <a:pt x="66" y="134"/>
                </a:cubicBezTo>
                <a:cubicBezTo>
                  <a:pt x="66" y="136"/>
                  <a:pt x="68" y="137"/>
                  <a:pt x="69" y="138"/>
                </a:cubicBezTo>
                <a:cubicBezTo>
                  <a:pt x="69" y="138"/>
                  <a:pt x="70" y="138"/>
                  <a:pt x="70" y="138"/>
                </a:cubicBezTo>
                <a:cubicBezTo>
                  <a:pt x="71" y="138"/>
                  <a:pt x="73" y="137"/>
                  <a:pt x="73" y="136"/>
                </a:cubicBezTo>
                <a:cubicBezTo>
                  <a:pt x="94" y="114"/>
                  <a:pt x="94" y="114"/>
                  <a:pt x="94" y="114"/>
                </a:cubicBezTo>
                <a:cubicBezTo>
                  <a:pt x="123" y="134"/>
                  <a:pt x="123" y="134"/>
                  <a:pt x="123" y="134"/>
                </a:cubicBezTo>
                <a:cubicBezTo>
                  <a:pt x="125" y="135"/>
                  <a:pt x="126" y="135"/>
                  <a:pt x="128" y="135"/>
                </a:cubicBezTo>
                <a:cubicBezTo>
                  <a:pt x="132" y="135"/>
                  <a:pt x="135" y="133"/>
                  <a:pt x="136" y="129"/>
                </a:cubicBezTo>
                <a:cubicBezTo>
                  <a:pt x="160" y="5"/>
                  <a:pt x="160" y="5"/>
                  <a:pt x="160" y="5"/>
                </a:cubicBezTo>
                <a:cubicBezTo>
                  <a:pt x="160" y="3"/>
                  <a:pt x="160" y="2"/>
                  <a:pt x="159" y="1"/>
                </a:cubicBezTo>
                <a:cubicBezTo>
                  <a:pt x="157" y="0"/>
                  <a:pt x="156" y="0"/>
                  <a:pt x="155" y="0"/>
                </a:cubicBezTo>
                <a:cubicBezTo>
                  <a:pt x="5" y="61"/>
                  <a:pt x="5" y="61"/>
                  <a:pt x="5" y="61"/>
                </a:cubicBezTo>
                <a:cubicBezTo>
                  <a:pt x="2" y="63"/>
                  <a:pt x="0" y="66"/>
                  <a:pt x="0" y="69"/>
                </a:cubicBezTo>
                <a:close/>
                <a:moveTo>
                  <a:pt x="74" y="124"/>
                </a:moveTo>
                <a:cubicBezTo>
                  <a:pt x="72" y="99"/>
                  <a:pt x="72" y="99"/>
                  <a:pt x="72" y="99"/>
                </a:cubicBezTo>
                <a:cubicBezTo>
                  <a:pt x="87" y="109"/>
                  <a:pt x="87" y="109"/>
                  <a:pt x="87" y="109"/>
                </a:cubicBezTo>
                <a:lnTo>
                  <a:pt x="74" y="124"/>
                </a:lnTo>
                <a:close/>
                <a:moveTo>
                  <a:pt x="128" y="127"/>
                </a:moveTo>
                <a:cubicBezTo>
                  <a:pt x="74" y="90"/>
                  <a:pt x="74" y="90"/>
                  <a:pt x="74" y="90"/>
                </a:cubicBezTo>
                <a:cubicBezTo>
                  <a:pt x="149" y="18"/>
                  <a:pt x="149" y="18"/>
                  <a:pt x="149" y="18"/>
                </a:cubicBezTo>
                <a:lnTo>
                  <a:pt x="128" y="127"/>
                </a:lnTo>
                <a:close/>
                <a:moveTo>
                  <a:pt x="141" y="14"/>
                </a:moveTo>
                <a:cubicBezTo>
                  <a:pt x="67" y="86"/>
                  <a:pt x="67" y="86"/>
                  <a:pt x="67" y="86"/>
                </a:cubicBezTo>
                <a:cubicBezTo>
                  <a:pt x="8" y="68"/>
                  <a:pt x="8" y="68"/>
                  <a:pt x="8" y="68"/>
                </a:cubicBezTo>
                <a:lnTo>
                  <a:pt x="141" y="1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FFFFFF"/>
              </a:solidFill>
              <a:latin typeface="Open Sans"/>
              <a:ea typeface="Open Sans"/>
              <a:cs typeface="Open Sans"/>
              <a:sym typeface="Open Sans"/>
            </a:endParaRPr>
          </a:p>
        </p:txBody>
      </p:sp>
      <p:sp>
        <p:nvSpPr>
          <p:cNvPr id="295" name="Google Shape;295;p34"/>
          <p:cNvSpPr txBox="1"/>
          <p:nvPr/>
        </p:nvSpPr>
        <p:spPr>
          <a:xfrm>
            <a:off x="5513525" y="1104950"/>
            <a:ext cx="2869500" cy="1521600"/>
          </a:xfrm>
          <a:prstGeom prst="rect">
            <a:avLst/>
          </a:prstGeom>
          <a:noFill/>
          <a:ln>
            <a:noFill/>
          </a:ln>
        </p:spPr>
        <p:txBody>
          <a:bodyPr anchorCtr="0" anchor="t" bIns="27000" lIns="0" spcFirstLastPara="1" rIns="162000" wrap="square" tIns="27000">
            <a:noAutofit/>
          </a:bodyPr>
          <a:lstStyle/>
          <a:p>
            <a:pPr indent="0" lvl="0" marL="0" marR="0" rtl="0" algn="l">
              <a:lnSpc>
                <a:spcPct val="130000"/>
              </a:lnSpc>
              <a:spcBef>
                <a:spcPts val="0"/>
              </a:spcBef>
              <a:spcAft>
                <a:spcPts val="0"/>
              </a:spcAft>
              <a:buNone/>
            </a:pPr>
            <a:r>
              <a:rPr b="1" lang="en" sz="1200">
                <a:solidFill>
                  <a:srgbClr val="D9D9D9"/>
                </a:solidFill>
                <a:latin typeface="Lato"/>
                <a:ea typeface="Lato"/>
                <a:cs typeface="Lato"/>
                <a:sym typeface="Lato"/>
              </a:rPr>
              <a:t>Work Habits</a:t>
            </a:r>
            <a:endParaRPr sz="1200">
              <a:solidFill>
                <a:srgbClr val="D9D9D9"/>
              </a:solidFill>
              <a:latin typeface="Lato"/>
              <a:ea typeface="Lato"/>
              <a:cs typeface="Lato"/>
              <a:sym typeface="Lato"/>
            </a:endParaRPr>
          </a:p>
          <a:p>
            <a:pPr indent="0" lvl="0" marL="0" marR="0" rtl="0" algn="l">
              <a:lnSpc>
                <a:spcPct val="130000"/>
              </a:lnSpc>
              <a:spcBef>
                <a:spcPts val="800"/>
              </a:spcBef>
              <a:spcAft>
                <a:spcPts val="0"/>
              </a:spcAft>
              <a:buNone/>
            </a:pPr>
            <a:r>
              <a:rPr lang="en" sz="1200">
                <a:solidFill>
                  <a:srgbClr val="D9D9D9"/>
                </a:solidFill>
                <a:latin typeface="Lato"/>
                <a:ea typeface="Lato"/>
                <a:cs typeface="Lato"/>
                <a:sym typeface="Lato"/>
              </a:rPr>
              <a:t>Developed strong work habits and attitude towards meeting deadlines. </a:t>
            </a:r>
            <a:endParaRPr sz="1200">
              <a:solidFill>
                <a:srgbClr val="D9D9D9"/>
              </a:solidFill>
              <a:latin typeface="Lato"/>
              <a:ea typeface="Lato"/>
              <a:cs typeface="Lato"/>
              <a:sym typeface="Lato"/>
            </a:endParaRPr>
          </a:p>
          <a:p>
            <a:pPr indent="0" lvl="0" marL="0" marR="0" rtl="0" algn="l">
              <a:lnSpc>
                <a:spcPct val="130000"/>
              </a:lnSpc>
              <a:spcBef>
                <a:spcPts val="800"/>
              </a:spcBef>
              <a:spcAft>
                <a:spcPts val="0"/>
              </a:spcAft>
              <a:buNone/>
            </a:pPr>
            <a:r>
              <a:t/>
            </a:r>
            <a:endParaRPr sz="1200">
              <a:solidFill>
                <a:srgbClr val="D9D9D9"/>
              </a:solidFill>
              <a:latin typeface="Lato"/>
              <a:ea typeface="Lato"/>
              <a:cs typeface="Lato"/>
              <a:sym typeface="Lato"/>
            </a:endParaRPr>
          </a:p>
        </p:txBody>
      </p:sp>
      <p:sp>
        <p:nvSpPr>
          <p:cNvPr id="296" name="Google Shape;296;p34"/>
          <p:cNvSpPr txBox="1"/>
          <p:nvPr/>
        </p:nvSpPr>
        <p:spPr>
          <a:xfrm>
            <a:off x="670450" y="3552650"/>
            <a:ext cx="2702700" cy="1328100"/>
          </a:xfrm>
          <a:prstGeom prst="rect">
            <a:avLst/>
          </a:prstGeom>
          <a:noFill/>
          <a:ln>
            <a:noFill/>
          </a:ln>
        </p:spPr>
        <p:txBody>
          <a:bodyPr anchorCtr="0" anchor="t" bIns="27000" lIns="0" spcFirstLastPara="1" rIns="162000" wrap="square" tIns="27000">
            <a:noAutofit/>
          </a:bodyPr>
          <a:lstStyle/>
          <a:p>
            <a:pPr indent="0" lvl="0" marL="0" marR="0" rtl="0" algn="l">
              <a:lnSpc>
                <a:spcPct val="130000"/>
              </a:lnSpc>
              <a:spcBef>
                <a:spcPts val="0"/>
              </a:spcBef>
              <a:spcAft>
                <a:spcPts val="0"/>
              </a:spcAft>
              <a:buNone/>
            </a:pPr>
            <a:r>
              <a:rPr b="1" lang="en" sz="1200">
                <a:solidFill>
                  <a:srgbClr val="D9D9D9"/>
                </a:solidFill>
                <a:latin typeface="Lato"/>
                <a:ea typeface="Lato"/>
                <a:cs typeface="Lato"/>
                <a:sym typeface="Lato"/>
              </a:rPr>
              <a:t>Learning new concepts</a:t>
            </a:r>
            <a:endParaRPr sz="1200">
              <a:solidFill>
                <a:srgbClr val="D9D9D9"/>
              </a:solidFill>
              <a:latin typeface="Lato"/>
              <a:ea typeface="Lato"/>
              <a:cs typeface="Lato"/>
              <a:sym typeface="Lato"/>
            </a:endParaRPr>
          </a:p>
          <a:p>
            <a:pPr indent="0" lvl="0" marL="0" marR="0" rtl="0" algn="l">
              <a:lnSpc>
                <a:spcPct val="130000"/>
              </a:lnSpc>
              <a:spcBef>
                <a:spcPts val="800"/>
              </a:spcBef>
              <a:spcAft>
                <a:spcPts val="0"/>
              </a:spcAft>
              <a:buNone/>
            </a:pPr>
            <a:r>
              <a:rPr lang="en" sz="1200">
                <a:solidFill>
                  <a:srgbClr val="D9D9D9"/>
                </a:solidFill>
                <a:latin typeface="Lato"/>
                <a:ea typeface="Lato"/>
                <a:cs typeface="Lato"/>
                <a:sym typeface="Lato"/>
              </a:rPr>
              <a:t>We learnt many new techniques and concepts (thanks to this project) which are not a part of the regular </a:t>
            </a:r>
            <a:r>
              <a:rPr lang="en" sz="1200">
                <a:solidFill>
                  <a:srgbClr val="D9D9D9"/>
                </a:solidFill>
                <a:latin typeface="Lato"/>
                <a:ea typeface="Lato"/>
                <a:cs typeface="Lato"/>
                <a:sym typeface="Lato"/>
              </a:rPr>
              <a:t>curriculum</a:t>
            </a:r>
            <a:r>
              <a:rPr lang="en" sz="1200">
                <a:solidFill>
                  <a:srgbClr val="D9D9D9"/>
                </a:solidFill>
                <a:latin typeface="Lato"/>
                <a:ea typeface="Lato"/>
                <a:cs typeface="Lato"/>
                <a:sym typeface="Lato"/>
              </a:rPr>
              <a:t> .</a:t>
            </a:r>
            <a:endParaRPr sz="1200">
              <a:solidFill>
                <a:srgbClr val="D9D9D9"/>
              </a:solidFill>
              <a:latin typeface="Lato"/>
              <a:ea typeface="Lato"/>
              <a:cs typeface="Lato"/>
              <a:sym typeface="Lato"/>
            </a:endParaRPr>
          </a:p>
        </p:txBody>
      </p:sp>
      <p:sp>
        <p:nvSpPr>
          <p:cNvPr id="297" name="Google Shape;297;p34"/>
          <p:cNvSpPr txBox="1"/>
          <p:nvPr/>
        </p:nvSpPr>
        <p:spPr>
          <a:xfrm>
            <a:off x="600125" y="1694000"/>
            <a:ext cx="2571900" cy="1199100"/>
          </a:xfrm>
          <a:prstGeom prst="rect">
            <a:avLst/>
          </a:prstGeom>
          <a:noFill/>
          <a:ln>
            <a:noFill/>
          </a:ln>
        </p:spPr>
        <p:txBody>
          <a:bodyPr anchorCtr="0" anchor="t" bIns="27000" lIns="0" spcFirstLastPara="1" rIns="162000" wrap="square" tIns="27000">
            <a:noAutofit/>
          </a:bodyPr>
          <a:lstStyle/>
          <a:p>
            <a:pPr indent="0" lvl="0" marL="0" marR="0" rtl="0" algn="l">
              <a:lnSpc>
                <a:spcPct val="130000"/>
              </a:lnSpc>
              <a:spcBef>
                <a:spcPts val="0"/>
              </a:spcBef>
              <a:spcAft>
                <a:spcPts val="0"/>
              </a:spcAft>
              <a:buNone/>
            </a:pPr>
            <a:r>
              <a:rPr b="1" lang="en" sz="1200">
                <a:solidFill>
                  <a:srgbClr val="D9D9D9"/>
                </a:solidFill>
                <a:latin typeface="Open Sans"/>
                <a:ea typeface="Open Sans"/>
                <a:cs typeface="Open Sans"/>
                <a:sym typeface="Open Sans"/>
              </a:rPr>
              <a:t>T</a:t>
            </a:r>
            <a:r>
              <a:rPr b="1" lang="en" sz="1200">
                <a:solidFill>
                  <a:srgbClr val="D9D9D9"/>
                </a:solidFill>
                <a:latin typeface="Lato"/>
                <a:ea typeface="Lato"/>
                <a:cs typeface="Lato"/>
                <a:sym typeface="Lato"/>
              </a:rPr>
              <a:t>eam Work</a:t>
            </a:r>
            <a:endParaRPr sz="1200">
              <a:solidFill>
                <a:srgbClr val="D9D9D9"/>
              </a:solidFill>
              <a:latin typeface="Lato"/>
              <a:ea typeface="Lato"/>
              <a:cs typeface="Lato"/>
              <a:sym typeface="Lato"/>
            </a:endParaRPr>
          </a:p>
          <a:p>
            <a:pPr indent="0" lvl="0" marL="0" marR="0" rtl="0" algn="l">
              <a:lnSpc>
                <a:spcPct val="130000"/>
              </a:lnSpc>
              <a:spcBef>
                <a:spcPts val="800"/>
              </a:spcBef>
              <a:spcAft>
                <a:spcPts val="0"/>
              </a:spcAft>
              <a:buNone/>
            </a:pPr>
            <a:r>
              <a:rPr lang="en" sz="1200">
                <a:solidFill>
                  <a:srgbClr val="D9D9D9"/>
                </a:solidFill>
                <a:latin typeface="Lato"/>
                <a:ea typeface="Lato"/>
                <a:cs typeface="Lato"/>
                <a:sym typeface="Lato"/>
              </a:rPr>
              <a:t>Learned to work in a team, help and seek help from team members and collaborate with each other.</a:t>
            </a:r>
            <a:endParaRPr sz="1200">
              <a:solidFill>
                <a:srgbClr val="D9D9D9"/>
              </a:solidFill>
              <a:latin typeface="Lato"/>
              <a:ea typeface="Lato"/>
              <a:cs typeface="Lato"/>
              <a:sym typeface="Lato"/>
            </a:endParaRPr>
          </a:p>
        </p:txBody>
      </p:sp>
      <p:sp>
        <p:nvSpPr>
          <p:cNvPr id="298" name="Google Shape;298;p34"/>
          <p:cNvSpPr txBox="1"/>
          <p:nvPr/>
        </p:nvSpPr>
        <p:spPr>
          <a:xfrm>
            <a:off x="6200375" y="3294950"/>
            <a:ext cx="2303100" cy="1190700"/>
          </a:xfrm>
          <a:prstGeom prst="rect">
            <a:avLst/>
          </a:prstGeom>
          <a:noFill/>
          <a:ln>
            <a:noFill/>
          </a:ln>
        </p:spPr>
        <p:txBody>
          <a:bodyPr anchorCtr="0" anchor="t" bIns="27000" lIns="0" spcFirstLastPara="1" rIns="162000" wrap="square" tIns="27000">
            <a:noAutofit/>
          </a:bodyPr>
          <a:lstStyle/>
          <a:p>
            <a:pPr indent="0" lvl="0" marL="0" marR="0" rtl="0" algn="l">
              <a:lnSpc>
                <a:spcPct val="130000"/>
              </a:lnSpc>
              <a:spcBef>
                <a:spcPts val="0"/>
              </a:spcBef>
              <a:spcAft>
                <a:spcPts val="0"/>
              </a:spcAft>
              <a:buNone/>
            </a:pPr>
            <a:r>
              <a:rPr b="1" lang="en" sz="1200">
                <a:solidFill>
                  <a:srgbClr val="D9D9D9"/>
                </a:solidFill>
                <a:latin typeface="Lato"/>
                <a:ea typeface="Lato"/>
                <a:cs typeface="Lato"/>
                <a:sym typeface="Lato"/>
              </a:rPr>
              <a:t>Worked on a Real Life Project</a:t>
            </a:r>
            <a:endParaRPr sz="1200">
              <a:solidFill>
                <a:srgbClr val="D9D9D9"/>
              </a:solidFill>
              <a:latin typeface="Lato"/>
              <a:ea typeface="Lato"/>
              <a:cs typeface="Lato"/>
              <a:sym typeface="Lato"/>
            </a:endParaRPr>
          </a:p>
          <a:p>
            <a:pPr indent="0" lvl="0" marL="0" marR="0" rtl="0" algn="l">
              <a:lnSpc>
                <a:spcPct val="130000"/>
              </a:lnSpc>
              <a:spcBef>
                <a:spcPts val="800"/>
              </a:spcBef>
              <a:spcAft>
                <a:spcPts val="0"/>
              </a:spcAft>
              <a:buNone/>
            </a:pPr>
            <a:r>
              <a:rPr lang="en" sz="1200">
                <a:solidFill>
                  <a:srgbClr val="D9D9D9"/>
                </a:solidFill>
                <a:latin typeface="Lato"/>
                <a:ea typeface="Lato"/>
                <a:cs typeface="Lato"/>
                <a:sym typeface="Lato"/>
              </a:rPr>
              <a:t>Worked on relevant project that has real-life applications. </a:t>
            </a:r>
            <a:endParaRPr sz="1200">
              <a:solidFill>
                <a:srgbClr val="D9D9D9"/>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 NOTE OF THANKS . . .</a:t>
            </a:r>
            <a:endParaRPr/>
          </a:p>
        </p:txBody>
      </p:sp>
      <p:sp>
        <p:nvSpPr>
          <p:cNvPr id="304" name="Google Shape;304;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D9D9D9"/>
                </a:solidFill>
              </a:rPr>
              <a:t>We would like to thank </a:t>
            </a:r>
            <a:r>
              <a:rPr b="1" i="1" lang="en" sz="1600">
                <a:solidFill>
                  <a:srgbClr val="D9D9D9"/>
                </a:solidFill>
              </a:rPr>
              <a:t>Dr. Surekha Bhanot</a:t>
            </a:r>
            <a:r>
              <a:rPr lang="en" sz="1600">
                <a:solidFill>
                  <a:srgbClr val="D9D9D9"/>
                </a:solidFill>
              </a:rPr>
              <a:t> and </a:t>
            </a:r>
            <a:r>
              <a:rPr b="1" i="1" lang="en" sz="1600">
                <a:solidFill>
                  <a:srgbClr val="D9D9D9"/>
                </a:solidFill>
              </a:rPr>
              <a:t>Dr. Bijoy Krishna Mukherjee</a:t>
            </a:r>
            <a:r>
              <a:rPr lang="en" sz="1600">
                <a:solidFill>
                  <a:srgbClr val="D9D9D9"/>
                </a:solidFill>
              </a:rPr>
              <a:t> for giving us this wonderful opportunity to work on this project.</a:t>
            </a:r>
            <a:endParaRPr sz="1600">
              <a:solidFill>
                <a:srgbClr val="D9D9D9"/>
              </a:solidFill>
            </a:endParaRPr>
          </a:p>
          <a:p>
            <a:pPr indent="0" lvl="0" marL="0" rtl="0" algn="ctr">
              <a:spcBef>
                <a:spcPts val="1600"/>
              </a:spcBef>
              <a:spcAft>
                <a:spcPts val="0"/>
              </a:spcAft>
              <a:buNone/>
            </a:pPr>
            <a:r>
              <a:rPr lang="en" sz="1600">
                <a:solidFill>
                  <a:srgbClr val="D9D9D9"/>
                </a:solidFill>
              </a:rPr>
              <a:t>We would also like to thank our hardworking TAs as interacting with them was a great experience. We were able to clarify all our difficulties and also learn a lot from them.</a:t>
            </a:r>
            <a:endParaRPr sz="1600">
              <a:solidFill>
                <a:srgbClr val="D9D9D9"/>
              </a:solidFill>
            </a:endParaRPr>
          </a:p>
          <a:p>
            <a:pPr indent="0" lvl="0" marL="0" rtl="0" algn="ctr">
              <a:spcBef>
                <a:spcPts val="1600"/>
              </a:spcBef>
              <a:spcAft>
                <a:spcPts val="0"/>
              </a:spcAft>
              <a:buNone/>
            </a:pPr>
            <a:r>
              <a:rPr lang="en" sz="1600">
                <a:solidFill>
                  <a:srgbClr val="D9D9D9"/>
                </a:solidFill>
              </a:rPr>
              <a:t>It would not have been possible without your guidance and support. </a:t>
            </a:r>
            <a:endParaRPr sz="1600">
              <a:solidFill>
                <a:srgbClr val="D9D9D9"/>
              </a:solidFill>
            </a:endParaRPr>
          </a:p>
          <a:p>
            <a:pPr indent="0" lvl="0" marL="0" rtl="0" algn="ctr">
              <a:spcBef>
                <a:spcPts val="1600"/>
              </a:spcBef>
              <a:spcAft>
                <a:spcPts val="1600"/>
              </a:spcAft>
              <a:buNone/>
            </a:pPr>
            <a:r>
              <a:rPr b="1" lang="en" sz="2000">
                <a:solidFill>
                  <a:srgbClr val="D9D9D9"/>
                </a:solidFill>
              </a:rPr>
              <a:t>THANK YOU . . . </a:t>
            </a:r>
            <a:endParaRPr b="1" sz="2000">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Aim : </a:t>
            </a:r>
            <a:endParaRPr>
              <a:latin typeface="Merriweather"/>
              <a:ea typeface="Merriweather"/>
              <a:cs typeface="Merriweather"/>
              <a:sym typeface="Merriweather"/>
            </a:endParaRPr>
          </a:p>
        </p:txBody>
      </p:sp>
      <p:sp>
        <p:nvSpPr>
          <p:cNvPr id="147" name="Google Shape;147;p15"/>
          <p:cNvSpPr txBox="1"/>
          <p:nvPr>
            <p:ph idx="1" type="body"/>
          </p:nvPr>
        </p:nvSpPr>
        <p:spPr>
          <a:xfrm>
            <a:off x="1135850" y="910825"/>
            <a:ext cx="7736700" cy="3932400"/>
          </a:xfrm>
          <a:prstGeom prst="rect">
            <a:avLst/>
          </a:prstGeom>
          <a:ln>
            <a:noFill/>
          </a:ln>
        </p:spPr>
        <p:txBody>
          <a:bodyPr anchorCtr="0" anchor="t" bIns="91425" lIns="91425" spcFirstLastPara="1" rIns="91425" wrap="square" tIns="91425">
            <a:noAutofit/>
          </a:bodyPr>
          <a:lstStyle/>
          <a:p>
            <a:pPr indent="-323850" lvl="0" marL="457200" rtl="0" algn="l">
              <a:lnSpc>
                <a:spcPct val="100000"/>
              </a:lnSpc>
              <a:spcBef>
                <a:spcPts val="1000"/>
              </a:spcBef>
              <a:spcAft>
                <a:spcPts val="0"/>
              </a:spcAft>
              <a:buClr>
                <a:srgbClr val="D9D9D9"/>
              </a:buClr>
              <a:buSzPts val="1500"/>
              <a:buChar char="●"/>
            </a:pPr>
            <a:r>
              <a:rPr lang="en" sz="1500">
                <a:solidFill>
                  <a:srgbClr val="D9D9D9"/>
                </a:solidFill>
              </a:rPr>
              <a:t>The Galaxy Zoo project was conceived to accelerate the task of classifying galaxy morphology using </a:t>
            </a:r>
            <a:r>
              <a:rPr lang="en" sz="1500">
                <a:solidFill>
                  <a:srgbClr val="D9D9D9"/>
                </a:solidFill>
              </a:rPr>
              <a:t>crowdsourcing. Around 900,000 images were classified by members of the public</a:t>
            </a:r>
            <a:r>
              <a:rPr lang="en" sz="1500">
                <a:solidFill>
                  <a:srgbClr val="D9D9D9"/>
                </a:solidFill>
              </a:rPr>
              <a:t>. </a:t>
            </a:r>
            <a:endParaRPr sz="1500">
              <a:solidFill>
                <a:srgbClr val="D9D9D9"/>
              </a:solidFill>
            </a:endParaRPr>
          </a:p>
          <a:p>
            <a:pPr indent="-323850" lvl="0" marL="457200" rtl="0" algn="l">
              <a:lnSpc>
                <a:spcPct val="100000"/>
              </a:lnSpc>
              <a:spcBef>
                <a:spcPts val="1000"/>
              </a:spcBef>
              <a:spcAft>
                <a:spcPts val="0"/>
              </a:spcAft>
              <a:buClr>
                <a:srgbClr val="D9D9D9"/>
              </a:buClr>
              <a:buSzPts val="1500"/>
              <a:buChar char="●"/>
            </a:pPr>
            <a:r>
              <a:rPr lang="en" sz="1500">
                <a:solidFill>
                  <a:srgbClr val="D9D9D9"/>
                </a:solidFill>
              </a:rPr>
              <a:t>The model in the paper was developed for the Galaxy Challenge—an online competition organised by Galaxy Zoo and hosted on Kaggle—to build a model that could predict galaxy morphology, using the annotated images from the Galaxy Zoo project.</a:t>
            </a:r>
            <a:endParaRPr sz="1500">
              <a:solidFill>
                <a:srgbClr val="D9D9D9"/>
              </a:solidFill>
            </a:endParaRPr>
          </a:p>
          <a:p>
            <a:pPr indent="-323850" lvl="0" marL="457200" rtl="0" algn="l">
              <a:lnSpc>
                <a:spcPct val="100000"/>
              </a:lnSpc>
              <a:spcBef>
                <a:spcPts val="1000"/>
              </a:spcBef>
              <a:spcAft>
                <a:spcPts val="0"/>
              </a:spcAft>
              <a:buClr>
                <a:srgbClr val="D9D9D9"/>
              </a:buClr>
              <a:buSzPts val="1500"/>
              <a:buChar char="●"/>
            </a:pPr>
            <a:r>
              <a:rPr lang="en" sz="1500">
                <a:solidFill>
                  <a:srgbClr val="D9D9D9"/>
                </a:solidFill>
              </a:rPr>
              <a:t>The dataset consisted, for each of the images, of 37 probability values, corresponding to the answers of 11 questions, calculated using the responses of the participants who classified  the images. The problem was essentially a regression problem,  in which given an image, the values of these probabilities had to be predicted.</a:t>
            </a:r>
            <a:endParaRPr sz="1500">
              <a:solidFill>
                <a:srgbClr val="D9D9D9"/>
              </a:solidFill>
            </a:endParaRPr>
          </a:p>
          <a:p>
            <a:pPr indent="-323850" lvl="0" marL="457200" rtl="0" algn="l">
              <a:lnSpc>
                <a:spcPct val="100000"/>
              </a:lnSpc>
              <a:spcBef>
                <a:spcPts val="1000"/>
              </a:spcBef>
              <a:spcAft>
                <a:spcPts val="1000"/>
              </a:spcAft>
              <a:buClr>
                <a:srgbClr val="D9D9D9"/>
              </a:buClr>
              <a:buSzPts val="1500"/>
              <a:buChar char="●"/>
            </a:pPr>
            <a:r>
              <a:rPr lang="en" sz="1500">
                <a:solidFill>
                  <a:srgbClr val="D9D9D9"/>
                </a:solidFill>
              </a:rPr>
              <a:t>The proposed model is </a:t>
            </a:r>
            <a:r>
              <a:rPr lang="en" sz="1500">
                <a:solidFill>
                  <a:srgbClr val="D9D9D9"/>
                </a:solidFill>
              </a:rPr>
              <a:t>able to reliably predict various aspects of galaxy morphology directly from raw pixel data, without requiring any form of handcrafted feature extraction.</a:t>
            </a:r>
            <a:endParaRPr sz="1500">
              <a:solidFill>
                <a:srgbClr val="D9D9D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204200" cy="5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Methodology: Overview of Processing Pipeline</a:t>
            </a:r>
            <a:endParaRPr>
              <a:latin typeface="Merriweather"/>
              <a:ea typeface="Merriweather"/>
              <a:cs typeface="Merriweather"/>
              <a:sym typeface="Merriweather"/>
            </a:endParaRPr>
          </a:p>
        </p:txBody>
      </p:sp>
      <p:sp>
        <p:nvSpPr>
          <p:cNvPr id="153" name="Google Shape;153;p16"/>
          <p:cNvSpPr txBox="1"/>
          <p:nvPr>
            <p:ph idx="1" type="body"/>
          </p:nvPr>
        </p:nvSpPr>
        <p:spPr>
          <a:xfrm>
            <a:off x="160725" y="1499000"/>
            <a:ext cx="3311100" cy="326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D9D9D9"/>
                </a:solidFill>
              </a:rPr>
              <a:t>This pipeline consists of these steps:</a:t>
            </a:r>
            <a:endParaRPr sz="1600">
              <a:solidFill>
                <a:srgbClr val="D9D9D9"/>
              </a:solidFill>
            </a:endParaRPr>
          </a:p>
          <a:p>
            <a:pPr indent="-330200" lvl="0" marL="457200" rtl="0" algn="l">
              <a:lnSpc>
                <a:spcPct val="100000"/>
              </a:lnSpc>
              <a:spcBef>
                <a:spcPts val="1600"/>
              </a:spcBef>
              <a:spcAft>
                <a:spcPts val="0"/>
              </a:spcAft>
              <a:buClr>
                <a:srgbClr val="D9D9D9"/>
              </a:buClr>
              <a:buSzPts val="1600"/>
              <a:buChar char="●"/>
            </a:pPr>
            <a:r>
              <a:rPr lang="en" sz="1600">
                <a:solidFill>
                  <a:srgbClr val="D9D9D9"/>
                </a:solidFill>
              </a:rPr>
              <a:t>Input preprocessing</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Data augmentation</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Viewpoint extraction</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Neural Network</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Obtaining preliminary results</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Model averaging </a:t>
            </a:r>
            <a:endParaRPr sz="1600">
              <a:solidFill>
                <a:srgbClr val="D9D9D9"/>
              </a:solidFill>
            </a:endParaRPr>
          </a:p>
          <a:p>
            <a:pPr indent="-330200" lvl="0" marL="457200" rtl="0" algn="l">
              <a:lnSpc>
                <a:spcPct val="100000"/>
              </a:lnSpc>
              <a:spcBef>
                <a:spcPts val="0"/>
              </a:spcBef>
              <a:spcAft>
                <a:spcPts val="0"/>
              </a:spcAft>
              <a:buClr>
                <a:srgbClr val="D9D9D9"/>
              </a:buClr>
              <a:buSzPts val="1600"/>
              <a:buChar char="●"/>
            </a:pPr>
            <a:r>
              <a:rPr lang="en" sz="1600">
                <a:solidFill>
                  <a:srgbClr val="D9D9D9"/>
                </a:solidFill>
              </a:rPr>
              <a:t>Obtaining final prediction</a:t>
            </a:r>
            <a:endParaRPr sz="1600">
              <a:solidFill>
                <a:srgbClr val="D9D9D9"/>
              </a:solidFill>
            </a:endParaRPr>
          </a:p>
          <a:p>
            <a:pPr indent="0" lvl="0" marL="0" rtl="0" algn="l">
              <a:lnSpc>
                <a:spcPct val="100000"/>
              </a:lnSpc>
              <a:spcBef>
                <a:spcPts val="1600"/>
              </a:spcBef>
              <a:spcAft>
                <a:spcPts val="1600"/>
              </a:spcAft>
              <a:buNone/>
            </a:pPr>
            <a:r>
              <a:t/>
            </a:r>
            <a:endParaRPr sz="1600">
              <a:solidFill>
                <a:srgbClr val="D9D9D9"/>
              </a:solidFill>
            </a:endParaRPr>
          </a:p>
        </p:txBody>
      </p:sp>
      <p:pic>
        <p:nvPicPr>
          <p:cNvPr id="154" name="Google Shape;154;p16"/>
          <p:cNvPicPr preferRelativeResize="0"/>
          <p:nvPr/>
        </p:nvPicPr>
        <p:blipFill>
          <a:blip r:embed="rId3">
            <a:alphaModFix/>
          </a:blip>
          <a:stretch>
            <a:fillRect/>
          </a:stretch>
        </p:blipFill>
        <p:spPr>
          <a:xfrm>
            <a:off x="3738575" y="1082375"/>
            <a:ext cx="5198249" cy="376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5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Final Outcome : </a:t>
            </a:r>
            <a:endParaRPr>
              <a:latin typeface="Merriweather"/>
              <a:ea typeface="Merriweather"/>
              <a:cs typeface="Merriweather"/>
              <a:sym typeface="Merriweather"/>
            </a:endParaRPr>
          </a:p>
        </p:txBody>
      </p:sp>
      <p:sp>
        <p:nvSpPr>
          <p:cNvPr id="160" name="Google Shape;160;p17"/>
          <p:cNvSpPr txBox="1"/>
          <p:nvPr>
            <p:ph idx="1" type="body"/>
          </p:nvPr>
        </p:nvSpPr>
        <p:spPr>
          <a:xfrm>
            <a:off x="1297500" y="1028700"/>
            <a:ext cx="7317900" cy="38790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D9D9D9"/>
              </a:buClr>
              <a:buSzPts val="1500"/>
              <a:buChar char="●"/>
            </a:pPr>
            <a:r>
              <a:rPr lang="en" sz="1500">
                <a:solidFill>
                  <a:srgbClr val="D9D9D9"/>
                </a:solidFill>
              </a:rPr>
              <a:t>Designed a Convolutional Neural Network model which is able to exploit rotational symmetry in the input  images  to predict the galaxy morphology, giving an accuracy of about  60-65% over training data (128000 examples), and 65-70% over testing data (100 examples).</a:t>
            </a:r>
            <a:endParaRPr i="1" sz="1500">
              <a:solidFill>
                <a:srgbClr val="D9D9D9"/>
              </a:solidFill>
            </a:endParaRPr>
          </a:p>
          <a:p>
            <a:pPr indent="-323850" lvl="0" marL="457200" rtl="0" algn="l">
              <a:lnSpc>
                <a:spcPct val="115000"/>
              </a:lnSpc>
              <a:spcBef>
                <a:spcPts val="1000"/>
              </a:spcBef>
              <a:spcAft>
                <a:spcPts val="0"/>
              </a:spcAft>
              <a:buClr>
                <a:srgbClr val="D9D9D9"/>
              </a:buClr>
              <a:buSzPts val="1500"/>
              <a:buChar char="●"/>
            </a:pPr>
            <a:r>
              <a:rPr lang="en" sz="1500">
                <a:solidFill>
                  <a:srgbClr val="D9D9D9"/>
                </a:solidFill>
              </a:rPr>
              <a:t>The model is able to reliably predict various aspects of galaxy morphology directly from raw pixel data, without requiring any form of handcrafted feature extraction.</a:t>
            </a:r>
            <a:endParaRPr sz="1500">
              <a:solidFill>
                <a:srgbClr val="D9D9D9"/>
              </a:solidFill>
            </a:endParaRPr>
          </a:p>
          <a:p>
            <a:pPr indent="-323850" lvl="0" marL="457200" rtl="0" algn="l">
              <a:lnSpc>
                <a:spcPct val="115000"/>
              </a:lnSpc>
              <a:spcBef>
                <a:spcPts val="1000"/>
              </a:spcBef>
              <a:spcAft>
                <a:spcPts val="0"/>
              </a:spcAft>
              <a:buClr>
                <a:srgbClr val="D9D9D9"/>
              </a:buClr>
              <a:buSzPts val="1500"/>
              <a:buChar char="●"/>
            </a:pPr>
            <a:r>
              <a:rPr lang="en" sz="1500">
                <a:solidFill>
                  <a:srgbClr val="D9D9D9"/>
                </a:solidFill>
              </a:rPr>
              <a:t>The model is able to achieve </a:t>
            </a:r>
            <a:r>
              <a:rPr lang="en" sz="1500">
                <a:solidFill>
                  <a:srgbClr val="D9D9D9"/>
                </a:solidFill>
              </a:rPr>
              <a:t>near-perfect accuracy for questions when the level of agreement is high. Classifications of the features which have low agreement are more difficult to answer for the model. </a:t>
            </a:r>
            <a:endParaRPr sz="1500">
              <a:solidFill>
                <a:srgbClr val="D9D9D9"/>
              </a:solidFill>
            </a:endParaRPr>
          </a:p>
          <a:p>
            <a:pPr indent="-323850" lvl="0" marL="457200" rtl="0" algn="l">
              <a:lnSpc>
                <a:spcPct val="115000"/>
              </a:lnSpc>
              <a:spcBef>
                <a:spcPts val="1000"/>
              </a:spcBef>
              <a:spcAft>
                <a:spcPts val="1000"/>
              </a:spcAft>
              <a:buClr>
                <a:srgbClr val="D9D9D9"/>
              </a:buClr>
              <a:buSzPts val="1500"/>
              <a:buChar char="●"/>
            </a:pPr>
            <a:r>
              <a:rPr lang="en" sz="1500">
                <a:solidFill>
                  <a:srgbClr val="D9D9D9"/>
                </a:solidFill>
              </a:rPr>
              <a:t>The </a:t>
            </a:r>
            <a:r>
              <a:rPr lang="en" sz="1500">
                <a:solidFill>
                  <a:srgbClr val="D9D9D9"/>
                </a:solidFill>
              </a:rPr>
              <a:t>novel approach implemented in the research paper for exploiting rotational symmetry was essential to achieve state-of-the-art performance. </a:t>
            </a:r>
            <a:endParaRPr i="1" sz="1500">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Deep Learning and Neural Networks</a:t>
            </a:r>
            <a:endParaRPr>
              <a:latin typeface="Merriweather"/>
              <a:ea typeface="Merriweather"/>
              <a:cs typeface="Merriweather"/>
              <a:sym typeface="Merriweather"/>
            </a:endParaRPr>
          </a:p>
        </p:txBody>
      </p:sp>
      <p:sp>
        <p:nvSpPr>
          <p:cNvPr id="166" name="Google Shape;166;p18"/>
          <p:cNvSpPr txBox="1"/>
          <p:nvPr>
            <p:ph idx="1" type="body"/>
          </p:nvPr>
        </p:nvSpPr>
        <p:spPr>
          <a:xfrm>
            <a:off x="1419325" y="1071575"/>
            <a:ext cx="7278600" cy="13500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D9D9D9"/>
                </a:solidFill>
              </a:rPr>
              <a:t>Application of traditional machine learning techniques requires handcrafted features, developing which demands a considerable amount of engineering skill and domain expertise. This, however, is not true for neural networks, which automatically learn these features from data using a general-purpose learning procedure.</a:t>
            </a:r>
            <a:endParaRPr sz="1600">
              <a:solidFill>
                <a:srgbClr val="D9D9D9"/>
              </a:solidFill>
            </a:endParaRPr>
          </a:p>
          <a:p>
            <a:pPr indent="0" lvl="0" marL="0" rtl="0" algn="l">
              <a:lnSpc>
                <a:spcPct val="100000"/>
              </a:lnSpc>
              <a:spcBef>
                <a:spcPts val="0"/>
              </a:spcBef>
              <a:spcAft>
                <a:spcPts val="0"/>
              </a:spcAft>
              <a:buNone/>
            </a:pPr>
            <a:r>
              <a:t/>
            </a:r>
            <a:endParaRPr sz="1600">
              <a:solidFill>
                <a:srgbClr val="FFFFFF"/>
              </a:solidFill>
            </a:endParaRPr>
          </a:p>
          <a:p>
            <a:pPr indent="0" lvl="0" marL="0" rtl="0" algn="l">
              <a:lnSpc>
                <a:spcPct val="100000"/>
              </a:lnSpc>
              <a:spcBef>
                <a:spcPts val="0"/>
              </a:spcBef>
              <a:spcAft>
                <a:spcPts val="0"/>
              </a:spcAft>
              <a:buNone/>
            </a:pPr>
            <a:r>
              <a:t/>
            </a:r>
            <a:endParaRPr sz="1600">
              <a:solidFill>
                <a:srgbClr val="FFFFFF"/>
              </a:solidFill>
            </a:endParaRPr>
          </a:p>
        </p:txBody>
      </p:sp>
      <p:pic>
        <p:nvPicPr>
          <p:cNvPr id="167" name="Google Shape;167;p18"/>
          <p:cNvPicPr preferRelativeResize="0"/>
          <p:nvPr/>
        </p:nvPicPr>
        <p:blipFill>
          <a:blip r:embed="rId3">
            <a:alphaModFix/>
          </a:blip>
          <a:stretch>
            <a:fillRect/>
          </a:stretch>
        </p:blipFill>
        <p:spPr>
          <a:xfrm>
            <a:off x="5046450" y="2523225"/>
            <a:ext cx="3796950" cy="2402100"/>
          </a:xfrm>
          <a:prstGeom prst="rect">
            <a:avLst/>
          </a:prstGeom>
          <a:noFill/>
          <a:ln>
            <a:noFill/>
          </a:ln>
        </p:spPr>
      </p:pic>
      <p:sp>
        <p:nvSpPr>
          <p:cNvPr id="168" name="Google Shape;168;p18"/>
          <p:cNvSpPr txBox="1"/>
          <p:nvPr/>
        </p:nvSpPr>
        <p:spPr>
          <a:xfrm>
            <a:off x="169850" y="2523225"/>
            <a:ext cx="4731000" cy="24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D9D9D9"/>
                </a:solidFill>
                <a:latin typeface="Lato"/>
                <a:ea typeface="Lato"/>
                <a:cs typeface="Lato"/>
                <a:sym typeface="Lato"/>
              </a:rPr>
              <a:t>Deep learning models consist of several layers of processing that form a hierarchy: each subsequent layer extracts a progressively more abstract representation of the input data and builds upon the representation from the previous layer, typically by computing a non-linear transformation of its input. The parameters of these transformations are optimized by training the model on a dataset.</a:t>
            </a:r>
            <a:endParaRPr>
              <a:solidFill>
                <a:srgbClr val="D9D9D9"/>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Convolutional Neural Networks</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174" name="Google Shape;174;p19"/>
          <p:cNvSpPr txBox="1"/>
          <p:nvPr>
            <p:ph idx="1" type="body"/>
          </p:nvPr>
        </p:nvSpPr>
        <p:spPr>
          <a:xfrm>
            <a:off x="525075" y="3173050"/>
            <a:ext cx="7902000" cy="18747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rPr lang="en" sz="1600">
                <a:solidFill>
                  <a:srgbClr val="D9D9D9"/>
                </a:solidFill>
              </a:rPr>
              <a:t>Regular neural networks do not scale well on images. The model overfits the training data and is not able to capture the general trend. Also, the number of parameters required can become very large.</a:t>
            </a:r>
            <a:endParaRPr sz="1600">
              <a:solidFill>
                <a:srgbClr val="D9D9D9"/>
              </a:solidFill>
            </a:endParaRPr>
          </a:p>
          <a:p>
            <a:pPr indent="0" lvl="0" marL="0" rtl="0" algn="l">
              <a:lnSpc>
                <a:spcPct val="100000"/>
              </a:lnSpc>
              <a:spcBef>
                <a:spcPts val="0"/>
              </a:spcBef>
              <a:spcAft>
                <a:spcPts val="0"/>
              </a:spcAft>
              <a:buClr>
                <a:srgbClr val="000000"/>
              </a:buClr>
              <a:buSzPts val="1400"/>
              <a:buFont typeface="Arial"/>
              <a:buNone/>
            </a:pPr>
            <a:r>
              <a:t/>
            </a:r>
            <a:endParaRPr sz="1600">
              <a:solidFill>
                <a:srgbClr val="D9D9D9"/>
              </a:solidFill>
            </a:endParaRPr>
          </a:p>
          <a:p>
            <a:pPr indent="0" lvl="0" marL="0" rtl="0" algn="l">
              <a:lnSpc>
                <a:spcPct val="100000"/>
              </a:lnSpc>
              <a:spcBef>
                <a:spcPts val="0"/>
              </a:spcBef>
              <a:spcAft>
                <a:spcPts val="0"/>
              </a:spcAft>
              <a:buClr>
                <a:srgbClr val="000000"/>
              </a:buClr>
              <a:buSzPts val="1400"/>
              <a:buFont typeface="Arial"/>
              <a:buNone/>
            </a:pPr>
            <a:r>
              <a:rPr b="1" lang="en" sz="1600">
                <a:solidFill>
                  <a:srgbClr val="D9D9D9"/>
                </a:solidFill>
              </a:rPr>
              <a:t>Convolutional Neural Networks </a:t>
            </a:r>
            <a:r>
              <a:rPr lang="en" sz="1600">
                <a:solidFill>
                  <a:srgbClr val="D9D9D9"/>
                </a:solidFill>
              </a:rPr>
              <a:t>limit the connections of neurons to a smaller number of inputs by using the convolution operation. Local connectivity of neurons and sharing of parameters resolves these issue.</a:t>
            </a:r>
            <a:endParaRPr sz="1700">
              <a:solidFill>
                <a:srgbClr val="D9D9D9"/>
              </a:solidFill>
            </a:endParaRPr>
          </a:p>
        </p:txBody>
      </p:sp>
      <p:pic>
        <p:nvPicPr>
          <p:cNvPr descr="A Beginner's Guide To Understanding Convolutional Neural Networks ..." id="175" name="Google Shape;175;p19"/>
          <p:cNvPicPr preferRelativeResize="0"/>
          <p:nvPr/>
        </p:nvPicPr>
        <p:blipFill rotWithShape="1">
          <a:blip r:embed="rId3">
            <a:alphaModFix/>
          </a:blip>
          <a:srcRect b="0" l="0" r="0" t="0"/>
          <a:stretch/>
        </p:blipFill>
        <p:spPr>
          <a:xfrm>
            <a:off x="1853700" y="1139625"/>
            <a:ext cx="6573375" cy="187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5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Convolutional Neural Networks</a:t>
            </a:r>
            <a:endParaRPr/>
          </a:p>
        </p:txBody>
      </p:sp>
      <p:sp>
        <p:nvSpPr>
          <p:cNvPr id="181" name="Google Shape;181;p20"/>
          <p:cNvSpPr txBox="1"/>
          <p:nvPr>
            <p:ph idx="1" type="body"/>
          </p:nvPr>
        </p:nvSpPr>
        <p:spPr>
          <a:xfrm>
            <a:off x="460775" y="3193100"/>
            <a:ext cx="8240400" cy="18648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t/>
            </a:r>
            <a:endParaRPr sz="1600">
              <a:solidFill>
                <a:srgbClr val="D9D9D9"/>
              </a:solidFill>
            </a:endParaRPr>
          </a:p>
          <a:p>
            <a:pPr indent="0" lvl="0" marL="0" rtl="0" algn="l">
              <a:lnSpc>
                <a:spcPct val="100000"/>
              </a:lnSpc>
              <a:spcBef>
                <a:spcPts val="0"/>
              </a:spcBef>
              <a:spcAft>
                <a:spcPts val="0"/>
              </a:spcAft>
              <a:buClr>
                <a:srgbClr val="000000"/>
              </a:buClr>
              <a:buSzPts val="1400"/>
              <a:buFont typeface="Arial"/>
              <a:buNone/>
            </a:pPr>
            <a:r>
              <a:rPr lang="en" sz="1600">
                <a:solidFill>
                  <a:srgbClr val="D9D9D9"/>
                </a:solidFill>
              </a:rPr>
              <a:t>Over a number of iterations, the CNN learns to recognize useful features for image classification.</a:t>
            </a:r>
            <a:endParaRPr sz="1600">
              <a:solidFill>
                <a:srgbClr val="D9D9D9"/>
              </a:solidFill>
            </a:endParaRPr>
          </a:p>
          <a:p>
            <a:pPr indent="0" lvl="0" marL="0" rtl="0" algn="l">
              <a:lnSpc>
                <a:spcPct val="100000"/>
              </a:lnSpc>
              <a:spcBef>
                <a:spcPts val="0"/>
              </a:spcBef>
              <a:spcAft>
                <a:spcPts val="0"/>
              </a:spcAft>
              <a:buClr>
                <a:srgbClr val="000000"/>
              </a:buClr>
              <a:buSzPts val="1400"/>
              <a:buFont typeface="Arial"/>
              <a:buNone/>
            </a:pPr>
            <a:r>
              <a:t/>
            </a:r>
            <a:endParaRPr sz="1600">
              <a:solidFill>
                <a:srgbClr val="D9D9D9"/>
              </a:solidFill>
            </a:endParaRPr>
          </a:p>
          <a:p>
            <a:pPr indent="0" lvl="0" marL="0" rtl="0" algn="l">
              <a:lnSpc>
                <a:spcPct val="100000"/>
              </a:lnSpc>
              <a:spcBef>
                <a:spcPts val="0"/>
              </a:spcBef>
              <a:spcAft>
                <a:spcPts val="0"/>
              </a:spcAft>
              <a:buClr>
                <a:srgbClr val="000000"/>
              </a:buClr>
              <a:buSzPts val="1400"/>
              <a:buFont typeface="Arial"/>
              <a:buNone/>
            </a:pPr>
            <a:r>
              <a:rPr lang="en" sz="1600">
                <a:solidFill>
                  <a:srgbClr val="D9D9D9"/>
                </a:solidFill>
              </a:rPr>
              <a:t>Additionally, max-pooling layers are used downsample images and gather information collectively from regions of the image.</a:t>
            </a:r>
            <a:endParaRPr sz="1600">
              <a:solidFill>
                <a:srgbClr val="D9D9D9"/>
              </a:solidFill>
            </a:endParaRPr>
          </a:p>
        </p:txBody>
      </p:sp>
      <p:pic>
        <p:nvPicPr>
          <p:cNvPr id="182" name="Google Shape;182;p20"/>
          <p:cNvPicPr preferRelativeResize="0"/>
          <p:nvPr/>
        </p:nvPicPr>
        <p:blipFill rotWithShape="1">
          <a:blip r:embed="rId3">
            <a:alphaModFix/>
          </a:blip>
          <a:srcRect b="0" l="0" r="0" t="0"/>
          <a:stretch/>
        </p:blipFill>
        <p:spPr>
          <a:xfrm>
            <a:off x="1435975" y="1103550"/>
            <a:ext cx="7265200" cy="208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Rotational Symmetry</a:t>
            </a:r>
            <a:endParaRPr>
              <a:latin typeface="Merriweather"/>
              <a:ea typeface="Merriweather"/>
              <a:cs typeface="Merriweather"/>
              <a:sym typeface="Merriweather"/>
            </a:endParaRPr>
          </a:p>
        </p:txBody>
      </p:sp>
      <p:sp>
        <p:nvSpPr>
          <p:cNvPr id="188" name="Google Shape;188;p21"/>
          <p:cNvSpPr txBox="1"/>
          <p:nvPr>
            <p:ph idx="1" type="body"/>
          </p:nvPr>
        </p:nvSpPr>
        <p:spPr>
          <a:xfrm>
            <a:off x="3418275" y="1629200"/>
            <a:ext cx="5228100" cy="2908800"/>
          </a:xfrm>
          <a:prstGeom prst="rect">
            <a:avLst/>
          </a:prstGeom>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600">
                <a:solidFill>
                  <a:srgbClr val="D9D9D9"/>
                </a:solidFill>
              </a:rPr>
              <a:t>In case of images of galaxies, rotating an image does not affect its morphological classification. This rotational symmetry is exploited by applying the same set of feature detectors to various rotated versions of the input. This increases parameter sharing and hence have a positive effect on generalization performance. </a:t>
            </a:r>
            <a:endParaRPr sz="1600">
              <a:solidFill>
                <a:srgbClr val="D9D9D9"/>
              </a:solidFill>
            </a:endParaRPr>
          </a:p>
          <a:p>
            <a:pPr indent="0" lvl="0" marL="457200" rtl="0" algn="l">
              <a:lnSpc>
                <a:spcPct val="100000"/>
              </a:lnSpc>
              <a:spcBef>
                <a:spcPts val="1600"/>
              </a:spcBef>
              <a:spcAft>
                <a:spcPts val="0"/>
              </a:spcAft>
              <a:buNone/>
            </a:pPr>
            <a:r>
              <a:rPr lang="en" sz="1600">
                <a:solidFill>
                  <a:srgbClr val="D9D9D9"/>
                </a:solidFill>
              </a:rPr>
              <a:t>In the paper, rotation was done during data augmentation, and then again at the time of extracting viewpoints.</a:t>
            </a:r>
            <a:endParaRPr sz="1600">
              <a:solidFill>
                <a:srgbClr val="D9D9D9"/>
              </a:solidFill>
            </a:endParaRPr>
          </a:p>
          <a:p>
            <a:pPr indent="0" lvl="0" marL="0" rtl="0" algn="l">
              <a:lnSpc>
                <a:spcPct val="100000"/>
              </a:lnSpc>
              <a:spcBef>
                <a:spcPts val="1600"/>
              </a:spcBef>
              <a:spcAft>
                <a:spcPts val="1600"/>
              </a:spcAft>
              <a:buNone/>
            </a:pPr>
            <a:r>
              <a:t/>
            </a:r>
            <a:endParaRPr sz="1600">
              <a:solidFill>
                <a:srgbClr val="FFFFFF"/>
              </a:solidFill>
            </a:endParaRPr>
          </a:p>
        </p:txBody>
      </p:sp>
      <p:pic>
        <p:nvPicPr>
          <p:cNvPr id="189" name="Google Shape;189;p21"/>
          <p:cNvPicPr preferRelativeResize="0"/>
          <p:nvPr/>
        </p:nvPicPr>
        <p:blipFill>
          <a:blip r:embed="rId3">
            <a:alphaModFix/>
          </a:blip>
          <a:stretch>
            <a:fillRect/>
          </a:stretch>
        </p:blipFill>
        <p:spPr>
          <a:xfrm>
            <a:off x="204875" y="1500200"/>
            <a:ext cx="1424859" cy="1451965"/>
          </a:xfrm>
          <a:prstGeom prst="rect">
            <a:avLst/>
          </a:prstGeom>
          <a:noFill/>
          <a:ln>
            <a:noFill/>
          </a:ln>
        </p:spPr>
      </p:pic>
      <p:pic>
        <p:nvPicPr>
          <p:cNvPr id="190" name="Google Shape;190;p21"/>
          <p:cNvPicPr preferRelativeResize="0"/>
          <p:nvPr/>
        </p:nvPicPr>
        <p:blipFill>
          <a:blip r:embed="rId4">
            <a:alphaModFix/>
          </a:blip>
          <a:stretch>
            <a:fillRect/>
          </a:stretch>
        </p:blipFill>
        <p:spPr>
          <a:xfrm>
            <a:off x="1742119" y="1500203"/>
            <a:ext cx="1440431" cy="1451962"/>
          </a:xfrm>
          <a:prstGeom prst="rect">
            <a:avLst/>
          </a:prstGeom>
          <a:noFill/>
          <a:ln>
            <a:noFill/>
          </a:ln>
        </p:spPr>
      </p:pic>
      <p:pic>
        <p:nvPicPr>
          <p:cNvPr id="191" name="Google Shape;191;p21"/>
          <p:cNvPicPr preferRelativeResize="0"/>
          <p:nvPr/>
        </p:nvPicPr>
        <p:blipFill rotWithShape="1">
          <a:blip r:embed="rId5">
            <a:alphaModFix/>
          </a:blip>
          <a:srcRect b="0" l="0" r="0" t="0"/>
          <a:stretch/>
        </p:blipFill>
        <p:spPr>
          <a:xfrm>
            <a:off x="1746004" y="3069312"/>
            <a:ext cx="1432646" cy="1451966"/>
          </a:xfrm>
          <a:prstGeom prst="rect">
            <a:avLst/>
          </a:prstGeom>
          <a:noFill/>
          <a:ln>
            <a:noFill/>
          </a:ln>
        </p:spPr>
      </p:pic>
      <p:pic>
        <p:nvPicPr>
          <p:cNvPr id="192" name="Google Shape;192;p21"/>
          <p:cNvPicPr preferRelativeResize="0"/>
          <p:nvPr/>
        </p:nvPicPr>
        <p:blipFill>
          <a:blip r:embed="rId6">
            <a:alphaModFix/>
          </a:blip>
          <a:stretch>
            <a:fillRect/>
          </a:stretch>
        </p:blipFill>
        <p:spPr>
          <a:xfrm>
            <a:off x="200975" y="3066940"/>
            <a:ext cx="1432646" cy="1451965"/>
          </a:xfrm>
          <a:prstGeom prst="rect">
            <a:avLst/>
          </a:prstGeom>
          <a:noFill/>
          <a:ln>
            <a:noFill/>
          </a:ln>
        </p:spPr>
      </p:pic>
      <p:sp>
        <p:nvSpPr>
          <p:cNvPr id="193" name="Google Shape;193;p21"/>
          <p:cNvSpPr txBox="1"/>
          <p:nvPr/>
        </p:nvSpPr>
        <p:spPr>
          <a:xfrm>
            <a:off x="228599" y="4613377"/>
            <a:ext cx="29538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3F3F3"/>
                </a:solidFill>
                <a:latin typeface="Lato"/>
                <a:ea typeface="Lato"/>
                <a:cs typeface="Lato"/>
                <a:sym typeface="Lato"/>
              </a:rPr>
              <a:t>     Original		    	Rotated</a:t>
            </a:r>
            <a:endParaRPr b="1">
              <a:solidFill>
                <a:srgbClr val="F3F3F3"/>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