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257" r:id="rId4"/>
    <p:sldId id="258"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3" r:id="rId26"/>
    <p:sldId id="284" r:id="rId27"/>
    <p:sldId id="285" r:id="rId28"/>
    <p:sldId id="26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pPr/>
              <a:t>5/14/2022</a:t>
            </a:fld>
            <a:endParaRPr lang="en-US" dirty="0"/>
          </a:p>
        </p:txBody>
      </p:sp>
      <p:sp>
        <p:nvSpPr>
          <p:cNvPr id="20" name="Footer Placeholder 19"/>
          <p:cNvSpPr>
            <a:spLocks noGrp="1"/>
          </p:cNvSpPr>
          <p:nvPr>
            <p:ph type="ftr" sz="quarter" idx="11"/>
          </p:nvPr>
        </p:nvSpPr>
        <p:spPr/>
        <p:txBody>
          <a:bodyPr/>
          <a:lstStyle>
            <a:extLst/>
          </a:lstStyle>
          <a:p>
            <a:endParaRPr kumimoji="0" lang="en-US" dirty="0"/>
          </a:p>
        </p:txBody>
      </p:sp>
      <p:sp>
        <p:nvSpPr>
          <p:cNvPr id="10" name="Slide Number Placeholder 9"/>
          <p:cNvSpPr>
            <a:spLocks noGrp="1"/>
          </p:cNvSpPr>
          <p:nvPr>
            <p:ph type="sldNum" sz="quarter" idx="12"/>
          </p:nvPr>
        </p:nvSpPr>
        <p:spPr/>
        <p:txBody>
          <a:bodyPr/>
          <a:lstStyle>
            <a:extLst/>
          </a:lstStyle>
          <a:p>
            <a:fld id="{6294C92D-0306-4E69-9CD3-20855E849650}" type="slidenum">
              <a:rPr kumimoji="0" lang="en-US" smtClean="0"/>
              <a:pPr/>
              <a:t>‹#›</a:t>
            </a:fld>
            <a:endParaRPr kumimoji="0"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5/14/2022</a:t>
            </a:fld>
            <a:endParaRPr lang="en-US" dirty="0"/>
          </a:p>
        </p:txBody>
      </p:sp>
      <p:sp>
        <p:nvSpPr>
          <p:cNvPr id="5" name="Footer Placeholder 4"/>
          <p:cNvSpPr>
            <a:spLocks noGrp="1"/>
          </p:cNvSpPr>
          <p:nvPr>
            <p:ph type="ftr" sz="quarter" idx="11"/>
          </p:nvPr>
        </p:nvSpPr>
        <p:spPr/>
        <p:txBody>
          <a:bodyPr/>
          <a:lstStyle>
            <a:extLst/>
          </a:lstStyle>
          <a:p>
            <a:endParaRPr kumimoji="0" lang="en-US" dirty="0"/>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5/14/2022</a:t>
            </a:fld>
            <a:endParaRPr lang="en-US" dirty="0"/>
          </a:p>
        </p:txBody>
      </p:sp>
      <p:sp>
        <p:nvSpPr>
          <p:cNvPr id="5" name="Footer Placeholder 4"/>
          <p:cNvSpPr>
            <a:spLocks noGrp="1"/>
          </p:cNvSpPr>
          <p:nvPr>
            <p:ph type="ftr" sz="quarter" idx="11"/>
          </p:nvPr>
        </p:nvSpPr>
        <p:spPr/>
        <p:txBody>
          <a:bodyPr/>
          <a:lstStyle>
            <a:extLst/>
          </a:lstStyle>
          <a:p>
            <a:endParaRPr kumimoji="0" lang="en-US" dirty="0"/>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5/14/2022</a:t>
            </a:fld>
            <a:endParaRPr lang="en-US" dirty="0"/>
          </a:p>
        </p:txBody>
      </p:sp>
      <p:sp>
        <p:nvSpPr>
          <p:cNvPr id="5" name="Footer Placeholder 4"/>
          <p:cNvSpPr>
            <a:spLocks noGrp="1"/>
          </p:cNvSpPr>
          <p:nvPr>
            <p:ph type="ftr" sz="quarter" idx="11"/>
          </p:nvPr>
        </p:nvSpPr>
        <p:spPr/>
        <p:txBody>
          <a:bodyPr/>
          <a:lstStyle>
            <a:extLst/>
          </a:lstStyle>
          <a:p>
            <a:endParaRPr kumimoji="0" lang="en-US" dirty="0"/>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5/14/2022</a:t>
            </a:fld>
            <a:endParaRPr lang="en-US" dirty="0"/>
          </a:p>
        </p:txBody>
      </p:sp>
      <p:sp>
        <p:nvSpPr>
          <p:cNvPr id="5" name="Footer Placeholder 4"/>
          <p:cNvSpPr>
            <a:spLocks noGrp="1"/>
          </p:cNvSpPr>
          <p:nvPr>
            <p:ph type="ftr" sz="quarter" idx="11"/>
          </p:nvPr>
        </p:nvSpPr>
        <p:spPr/>
        <p:txBody>
          <a:bodyPr/>
          <a:lstStyle>
            <a:extLst/>
          </a:lstStyle>
          <a:p>
            <a:endParaRPr kumimoji="0" lang="en-US" dirty="0"/>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5/14/2022</a:t>
            </a:fld>
            <a:endParaRPr lang="en-US" dirty="0"/>
          </a:p>
        </p:txBody>
      </p:sp>
      <p:sp>
        <p:nvSpPr>
          <p:cNvPr id="6" name="Footer Placeholder 5"/>
          <p:cNvSpPr>
            <a:spLocks noGrp="1"/>
          </p:cNvSpPr>
          <p:nvPr>
            <p:ph type="ftr" sz="quarter" idx="11"/>
          </p:nvPr>
        </p:nvSpPr>
        <p:spPr/>
        <p:txBody>
          <a:bodyPr/>
          <a:lstStyle>
            <a:extLst/>
          </a:lstStyle>
          <a:p>
            <a:endParaRPr kumimoji="0" lang="en-US" dirty="0"/>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pPr/>
              <a:t>5/14/2022</a:t>
            </a:fld>
            <a:endParaRPr lang="en-US" dirty="0"/>
          </a:p>
        </p:txBody>
      </p:sp>
      <p:sp>
        <p:nvSpPr>
          <p:cNvPr id="8" name="Footer Placeholder 7"/>
          <p:cNvSpPr>
            <a:spLocks noGrp="1"/>
          </p:cNvSpPr>
          <p:nvPr>
            <p:ph type="ftr" sz="quarter" idx="11"/>
          </p:nvPr>
        </p:nvSpPr>
        <p:spPr/>
        <p:txBody>
          <a:bodyPr/>
          <a:lstStyle>
            <a:extLst/>
          </a:lstStyle>
          <a:p>
            <a:endParaRPr kumimoji="0" lang="en-US" dirty="0"/>
          </a:p>
        </p:txBody>
      </p:sp>
      <p:sp>
        <p:nvSpPr>
          <p:cNvPr id="9" name="Slide Number Placeholder 8"/>
          <p:cNvSpPr>
            <a:spLocks noGrp="1"/>
          </p:cNvSpPr>
          <p:nvPr>
            <p:ph type="sldNum" sz="quarter" idx="12"/>
          </p:nvPr>
        </p:nvSpPr>
        <p:spPr/>
        <p:txBody>
          <a:bodyPr/>
          <a:lstStyle>
            <a:extLst/>
          </a:lstStyle>
          <a:p>
            <a:fld id="{6294C92D-0306-4E69-9CD3-20855E849650}" type="slidenum">
              <a:rPr kumimoji="0" lang="en-US" smtClean="0"/>
              <a:pPr/>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AB02A5-4FE5-49D9-9E24-09F23B90C450}" type="datetimeFigureOut">
              <a:rPr lang="en-US" smtClean="0"/>
              <a:pPr/>
              <a:t>5/14/2022</a:t>
            </a:fld>
            <a:endParaRPr lang="en-US" dirty="0"/>
          </a:p>
        </p:txBody>
      </p:sp>
      <p:sp>
        <p:nvSpPr>
          <p:cNvPr id="4" name="Footer Placeholder 3"/>
          <p:cNvSpPr>
            <a:spLocks noGrp="1"/>
          </p:cNvSpPr>
          <p:nvPr>
            <p:ph type="ftr" sz="quarter" idx="11"/>
          </p:nvPr>
        </p:nvSpPr>
        <p:spPr/>
        <p:txBody>
          <a:bodyPr/>
          <a:lstStyle>
            <a:extLst/>
          </a:lstStyle>
          <a:p>
            <a:endParaRPr kumimoji="0" lang="en-US" dirty="0"/>
          </a:p>
        </p:txBody>
      </p:sp>
      <p:sp>
        <p:nvSpPr>
          <p:cNvPr id="5" name="Slide Number Placeholder 4"/>
          <p:cNvSpPr>
            <a:spLocks noGrp="1"/>
          </p:cNvSpPr>
          <p:nvPr>
            <p:ph type="sldNum" sz="quarter" idx="12"/>
          </p:nvPr>
        </p:nvSpPr>
        <p:spPr/>
        <p:txBody>
          <a:bodyPr/>
          <a:lstStyle>
            <a:extLst/>
          </a:lstStyle>
          <a:p>
            <a:fld id="{6294C92D-0306-4E69-9CD3-20855E849650}"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54AB02A5-4FE5-49D9-9E24-09F23B90C450}" type="datetimeFigureOut">
              <a:rPr lang="en-US" smtClean="0"/>
              <a:pPr/>
              <a:t>5/14/2022</a:t>
            </a:fld>
            <a:endParaRPr lang="en-US" dirty="0"/>
          </a:p>
        </p:txBody>
      </p:sp>
      <p:sp>
        <p:nvSpPr>
          <p:cNvPr id="3" name="Footer Placeholder 2"/>
          <p:cNvSpPr>
            <a:spLocks noGrp="1"/>
          </p:cNvSpPr>
          <p:nvPr>
            <p:ph type="ftr" sz="quarter" idx="11"/>
          </p:nvPr>
        </p:nvSpPr>
        <p:spPr/>
        <p:txBody>
          <a:bodyPr/>
          <a:lstStyle>
            <a:extLst/>
          </a:lstStyle>
          <a:p>
            <a:endParaRPr kumimoji="0" lang="en-US" dirty="0"/>
          </a:p>
        </p:txBody>
      </p:sp>
      <p:sp>
        <p:nvSpPr>
          <p:cNvPr id="4" name="Slide Number Placeholder 3"/>
          <p:cNvSpPr>
            <a:spLocks noGrp="1"/>
          </p:cNvSpPr>
          <p:nvPr>
            <p:ph type="sldNum" sz="quarter" idx="12"/>
          </p:nvPr>
        </p:nvSpPr>
        <p:spPr/>
        <p:txBody>
          <a:bodyPr/>
          <a:lstStyle>
            <a:extLst/>
          </a:lstStyle>
          <a:p>
            <a:fld id="{6294C92D-0306-4E69-9CD3-20855E849650}" type="slidenum">
              <a:rPr kumimoji="0" lang="en-US" smtClean="0"/>
              <a:pPr/>
              <a:t>‹#›</a:t>
            </a:fld>
            <a:endParaRPr kumimoji="0"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5/14/2022</a:t>
            </a:fld>
            <a:endParaRPr lang="en-US" dirty="0"/>
          </a:p>
        </p:txBody>
      </p:sp>
      <p:sp>
        <p:nvSpPr>
          <p:cNvPr id="6" name="Footer Placeholder 5"/>
          <p:cNvSpPr>
            <a:spLocks noGrp="1"/>
          </p:cNvSpPr>
          <p:nvPr>
            <p:ph type="ftr" sz="quarter" idx="11"/>
          </p:nvPr>
        </p:nvSpPr>
        <p:spPr/>
        <p:txBody>
          <a:bodyPr/>
          <a:lstStyle>
            <a:extLst/>
          </a:lstStyle>
          <a:p>
            <a:endParaRPr kumimoji="0" lang="en-US" dirty="0"/>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5/14/2022</a:t>
            </a:fld>
            <a:endParaRPr lang="en-US" dirty="0"/>
          </a:p>
        </p:txBody>
      </p:sp>
      <p:sp>
        <p:nvSpPr>
          <p:cNvPr id="6" name="Footer Placeholder 5"/>
          <p:cNvSpPr>
            <a:spLocks noGrp="1"/>
          </p:cNvSpPr>
          <p:nvPr>
            <p:ph type="ftr" sz="quarter" idx="11"/>
          </p:nvPr>
        </p:nvSpPr>
        <p:spPr/>
        <p:txBody>
          <a:bodyPr/>
          <a:lstStyle>
            <a:extLst/>
          </a:lstStyle>
          <a:p>
            <a:endParaRPr kumimoji="0" lang="en-US" dirty="0"/>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pPr algn="r" eaLnBrk="1" latinLnBrk="0" hangingPunct="1"/>
              <a:t>5/14/2022</a:t>
            </a:fld>
            <a:endParaRPr lang="en-US" sz="1200" dirty="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dirty="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pPr algn="ctr" eaLnBrk="1" latinLnBrk="0" hangingPunct="1"/>
              <a:t>‹#›</a:t>
            </a:fld>
            <a:endParaRPr kumimoji="0" lang="en-US" sz="1200" dirty="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F1F45CF-B9F6-48DD-AEFB-577CC009F131}"/>
              </a:ext>
            </a:extLst>
          </p:cNvPr>
          <p:cNvSpPr>
            <a:spLocks noGrp="1"/>
          </p:cNvSpPr>
          <p:nvPr>
            <p:ph type="ctrTitle"/>
          </p:nvPr>
        </p:nvSpPr>
        <p:spPr>
          <a:xfrm>
            <a:off x="1071538" y="0"/>
            <a:ext cx="7929618" cy="1783218"/>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scene3d>
              <a:camera prst="orthographicFront"/>
              <a:lightRig rig="glow" dir="tl">
                <a:rot lat="0" lon="0" rev="5400000"/>
              </a:lightRig>
            </a:scene3d>
            <a:sp3d contourW="12700">
              <a:bevelT w="25400" h="25400"/>
              <a:contourClr>
                <a:schemeClr val="accent6">
                  <a:shade val="73000"/>
                </a:schemeClr>
              </a:contourClr>
            </a:sp3d>
          </a:bodyPr>
          <a:lstStyle/>
          <a:p>
            <a:endParaRPr lang="en-US" sz="3200" b="1" u="sng"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pPr algn="ctr"/>
            <a:r>
              <a:rPr lang="en-US" sz="3100" b="1" u="sng"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Cochin University of Science &amp; Technology</a:t>
            </a:r>
          </a:p>
          <a:p>
            <a:pPr algn="ctr"/>
            <a:r>
              <a:rPr lang="en-US" sz="2000" u="sng"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Cochin University College Of Engineering </a:t>
            </a:r>
            <a:r>
              <a:rPr lang="en-US" sz="2000" u="sng"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Kuttanad</a:t>
            </a:r>
            <a:endParaRPr lang="en-US" sz="4800" u="sng"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p>
            <a:endParaRPr lang="en-IN" sz="6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6" name="Rectangle 5"/>
          <p:cNvSpPr/>
          <p:nvPr/>
        </p:nvSpPr>
        <p:spPr>
          <a:xfrm>
            <a:off x="2643174" y="2000240"/>
            <a:ext cx="4214842" cy="830997"/>
          </a:xfrm>
          <a:prstGeom prst="rect">
            <a:avLst/>
          </a:prstGeom>
        </p:spPr>
        <p:txBody>
          <a:bodyPr wrap="square">
            <a:spAutoFit/>
          </a:bodyPr>
          <a:lstStyle/>
          <a:p>
            <a:pPr algn="ctr"/>
            <a:r>
              <a:rPr lang="en-US" sz="4800" b="1" u="sng"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PROJECT</a:t>
            </a:r>
            <a:endParaRPr lang="en-US" sz="4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7" name="Wave 6">
            <a:extLst>
              <a:ext uri="{FF2B5EF4-FFF2-40B4-BE49-F238E27FC236}">
                <a16:creationId xmlns="" xmlns:a16="http://schemas.microsoft.com/office/drawing/2014/main" id="{B5D99963-0DFA-4FC7-A7AB-65213DDE0706}"/>
              </a:ext>
            </a:extLst>
          </p:cNvPr>
          <p:cNvSpPr/>
          <p:nvPr/>
        </p:nvSpPr>
        <p:spPr>
          <a:xfrm>
            <a:off x="1000100" y="2714620"/>
            <a:ext cx="8001056" cy="1341120"/>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smtClean="0">
                <a:solidFill>
                  <a:srgbClr val="FFFF00"/>
                </a:solidFill>
              </a:rPr>
              <a:t>Smart Online Voting System Using Cloud</a:t>
            </a:r>
            <a:endParaRPr lang="en-IN" sz="3600" dirty="0">
              <a:solidFill>
                <a:srgbClr val="FFFF00"/>
              </a:solidFill>
            </a:endParaRPr>
          </a:p>
        </p:txBody>
      </p:sp>
      <p:sp>
        <p:nvSpPr>
          <p:cNvPr id="8" name="Flowchart: Alternate Process 7"/>
          <p:cNvSpPr/>
          <p:nvPr/>
        </p:nvSpPr>
        <p:spPr>
          <a:xfrm>
            <a:off x="1000100" y="5786454"/>
            <a:ext cx="8143900" cy="103422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t>Presented By:  </a:t>
            </a:r>
            <a:r>
              <a:rPr lang="en-US" sz="2000" dirty="0" err="1" smtClean="0"/>
              <a:t>Aman</a:t>
            </a:r>
            <a:r>
              <a:rPr lang="en-US" sz="2000" dirty="0" smtClean="0"/>
              <a:t> Kumar</a:t>
            </a:r>
          </a:p>
          <a:p>
            <a:pPr algn="r"/>
            <a:r>
              <a:rPr lang="en-US" sz="2000" dirty="0" err="1" smtClean="0"/>
              <a:t>Reg</a:t>
            </a:r>
            <a:r>
              <a:rPr lang="en-US" sz="2000" dirty="0" smtClean="0"/>
              <a:t> No:38220203</a:t>
            </a:r>
            <a:endParaRPr lang="en-US" sz="2000" dirty="0"/>
          </a:p>
        </p:txBody>
      </p:sp>
      <p:sp>
        <p:nvSpPr>
          <p:cNvPr id="9" name="Oval 8"/>
          <p:cNvSpPr/>
          <p:nvPr/>
        </p:nvSpPr>
        <p:spPr>
          <a:xfrm>
            <a:off x="1000100" y="4214818"/>
            <a:ext cx="8143900" cy="1000132"/>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accent5">
                    <a:lumMod val="75000"/>
                  </a:schemeClr>
                </a:solidFill>
              </a:rPr>
              <a:t>Under The Guidance  Of  </a:t>
            </a:r>
            <a:r>
              <a:rPr lang="en-US" sz="2000" dirty="0" err="1" smtClean="0">
                <a:solidFill>
                  <a:schemeClr val="accent5">
                    <a:lumMod val="75000"/>
                  </a:schemeClr>
                </a:solidFill>
              </a:rPr>
              <a:t>Radhika</a:t>
            </a:r>
            <a:r>
              <a:rPr lang="en-US" sz="2000" dirty="0" smtClean="0">
                <a:solidFill>
                  <a:schemeClr val="accent5">
                    <a:lumMod val="75000"/>
                  </a:schemeClr>
                </a:solidFill>
              </a:rPr>
              <a:t> Ma’am</a:t>
            </a:r>
            <a:endParaRPr lang="en-US" sz="2000" dirty="0">
              <a:solidFill>
                <a:schemeClr val="accent5">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0"/>
            <a:ext cx="7498080" cy="1143000"/>
          </a:xfrm>
        </p:spPr>
        <p:txBody>
          <a:bodyPr/>
          <a:lstStyle/>
          <a:p>
            <a:r>
              <a:rPr lang="en-US" dirty="0" smtClean="0"/>
              <a:t>HARDWARE REQUIREMENTS</a:t>
            </a:r>
            <a:endParaRPr lang="en-US" dirty="0"/>
          </a:p>
        </p:txBody>
      </p:sp>
      <p:sp>
        <p:nvSpPr>
          <p:cNvPr id="3" name="Content Placeholder 2"/>
          <p:cNvSpPr>
            <a:spLocks noGrp="1"/>
          </p:cNvSpPr>
          <p:nvPr>
            <p:ph idx="1"/>
          </p:nvPr>
        </p:nvSpPr>
        <p:spPr/>
        <p:txBody>
          <a:bodyPr/>
          <a:lstStyle/>
          <a:p>
            <a:pPr lvl="0"/>
            <a:r>
              <a:rPr lang="en-GB" dirty="0" smtClean="0"/>
              <a:t>System			: 	Pentium i3 Processor</a:t>
            </a:r>
            <a:endParaRPr lang="en-IN" dirty="0" smtClean="0"/>
          </a:p>
          <a:p>
            <a:pPr lvl="0"/>
            <a:r>
              <a:rPr lang="en-GB" dirty="0" smtClean="0"/>
              <a:t>Hard Disk 		: 	500 GB.</a:t>
            </a:r>
            <a:endParaRPr lang="en-IN" dirty="0" smtClean="0"/>
          </a:p>
          <a:p>
            <a:pPr lvl="0"/>
            <a:r>
              <a:rPr lang="en-GB" dirty="0" smtClean="0"/>
              <a:t>Monitor			: 	15’’ LED</a:t>
            </a:r>
            <a:endParaRPr lang="en-IN" dirty="0" smtClean="0"/>
          </a:p>
          <a:p>
            <a:pPr lvl="0"/>
            <a:r>
              <a:rPr lang="en-GB" dirty="0" smtClean="0"/>
              <a:t>Input Devices		: Keyboard, Mouse</a:t>
            </a:r>
            <a:endParaRPr lang="en-IN" dirty="0" smtClean="0"/>
          </a:p>
          <a:p>
            <a:pPr lvl="0"/>
            <a:r>
              <a:rPr lang="en-GB" dirty="0" smtClean="0"/>
              <a:t>Ram			:	2 GB</a:t>
            </a:r>
            <a:endParaRPr lang="en-IN" dirty="0" smtClean="0"/>
          </a:p>
          <a:p>
            <a:endParaRPr lang="en-US" dirty="0"/>
          </a:p>
        </p:txBody>
      </p:sp>
      <p:sp>
        <p:nvSpPr>
          <p:cNvPr id="4" name="Rectangle 3"/>
          <p:cNvSpPr/>
          <p:nvPr/>
        </p:nvSpPr>
        <p:spPr>
          <a:xfrm>
            <a:off x="1000100" y="1214422"/>
            <a:ext cx="8143900" cy="1428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00100" y="6643710"/>
            <a:ext cx="8143900" cy="14287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142852"/>
            <a:ext cx="7498080" cy="1143000"/>
          </a:xfrm>
        </p:spPr>
        <p:txBody>
          <a:bodyPr/>
          <a:lstStyle/>
          <a:p>
            <a:r>
              <a:rPr lang="en-US" dirty="0" smtClean="0"/>
              <a:t>SOFTWARE REQUIREMENTS</a:t>
            </a:r>
            <a:endParaRPr lang="en-US" dirty="0"/>
          </a:p>
        </p:txBody>
      </p:sp>
      <p:sp>
        <p:nvSpPr>
          <p:cNvPr id="3" name="Content Placeholder 2"/>
          <p:cNvSpPr>
            <a:spLocks noGrp="1"/>
          </p:cNvSpPr>
          <p:nvPr>
            <p:ph idx="1"/>
          </p:nvPr>
        </p:nvSpPr>
        <p:spPr/>
        <p:txBody>
          <a:bodyPr>
            <a:normAutofit/>
          </a:bodyPr>
          <a:lstStyle/>
          <a:p>
            <a:pPr lvl="0"/>
            <a:r>
              <a:rPr lang="en-US" sz="2400" dirty="0" smtClean="0"/>
              <a:t>Operating system 		: 	Windows 10.</a:t>
            </a:r>
            <a:endParaRPr lang="en-IN" sz="2400" dirty="0" smtClean="0"/>
          </a:p>
          <a:p>
            <a:pPr lvl="0"/>
            <a:r>
              <a:rPr lang="en-US" sz="2400" dirty="0" smtClean="0"/>
              <a:t>Coding Language		:	JAVA.</a:t>
            </a:r>
            <a:endParaRPr lang="en-IN" sz="2400" dirty="0" smtClean="0"/>
          </a:p>
          <a:p>
            <a:pPr lvl="0"/>
            <a:r>
              <a:rPr lang="en-US" sz="2400" dirty="0" smtClean="0"/>
              <a:t>Tool				:	</a:t>
            </a:r>
            <a:r>
              <a:rPr lang="en-US" sz="2400" dirty="0" err="1" smtClean="0"/>
              <a:t>Netbeans</a:t>
            </a:r>
            <a:r>
              <a:rPr lang="en-US" sz="2400" dirty="0" smtClean="0"/>
              <a:t> 8.2</a:t>
            </a:r>
            <a:endParaRPr lang="en-IN" sz="2400" dirty="0" smtClean="0"/>
          </a:p>
          <a:p>
            <a:pPr lvl="0"/>
            <a:r>
              <a:rPr lang="en-US" sz="2400" dirty="0" smtClean="0"/>
              <a:t>Database			:	MYSQL</a:t>
            </a:r>
            <a:endParaRPr lang="en-IN" sz="2400" dirty="0" smtClean="0"/>
          </a:p>
          <a:p>
            <a:endParaRPr lang="en-US" sz="2400" dirty="0" smtClean="0"/>
          </a:p>
          <a:p>
            <a:endParaRPr lang="en-US" sz="2400" dirty="0"/>
          </a:p>
        </p:txBody>
      </p:sp>
      <p:sp>
        <p:nvSpPr>
          <p:cNvPr id="4" name="Rectangle 3"/>
          <p:cNvSpPr/>
          <p:nvPr/>
        </p:nvSpPr>
        <p:spPr>
          <a:xfrm>
            <a:off x="1000100" y="1214422"/>
            <a:ext cx="8143900" cy="1428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00100" y="6643710"/>
            <a:ext cx="8143900" cy="14287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357166"/>
            <a:ext cx="7498080" cy="1143000"/>
          </a:xfrm>
        </p:spPr>
        <p:txBody>
          <a:bodyPr>
            <a:normAutofit fontScale="90000"/>
          </a:bodyPr>
          <a:lstStyle/>
          <a:p>
            <a:r>
              <a:rPr lang="en-US" b="1" u="sng" dirty="0" smtClean="0"/>
              <a:t>MODULES: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lvl="0">
              <a:buFont typeface="Wingdings" pitchFamily="2" charset="2"/>
              <a:buChar char="v"/>
            </a:pPr>
            <a:r>
              <a:rPr lang="en-US" dirty="0" smtClean="0"/>
              <a:t>Admin Module</a:t>
            </a:r>
          </a:p>
          <a:p>
            <a:pPr lvl="0">
              <a:buNone/>
            </a:pPr>
            <a:r>
              <a:rPr lang="en-US" dirty="0" smtClean="0"/>
              <a:t>     Add Elections</a:t>
            </a:r>
          </a:p>
          <a:p>
            <a:pPr lvl="0">
              <a:buNone/>
            </a:pPr>
            <a:r>
              <a:rPr lang="en-US" dirty="0" smtClean="0"/>
              <a:t>     Add Candidate.</a:t>
            </a:r>
          </a:p>
          <a:p>
            <a:pPr lvl="0">
              <a:buNone/>
            </a:pPr>
            <a:r>
              <a:rPr lang="en-US" dirty="0" smtClean="0"/>
              <a:t>     View Voter and approve voters</a:t>
            </a:r>
          </a:p>
          <a:p>
            <a:pPr lvl="0">
              <a:buNone/>
            </a:pPr>
            <a:r>
              <a:rPr lang="en-US" dirty="0" smtClean="0"/>
              <a:t>     View the Vote and results</a:t>
            </a:r>
          </a:p>
          <a:p>
            <a:pPr>
              <a:buNone/>
            </a:pPr>
            <a:endParaRPr lang="en-US" dirty="0" smtClean="0"/>
          </a:p>
          <a:p>
            <a:pPr lvl="0">
              <a:buFont typeface="Wingdings" pitchFamily="2" charset="2"/>
              <a:buChar char="v"/>
            </a:pPr>
            <a:r>
              <a:rPr lang="en-US" dirty="0" smtClean="0"/>
              <a:t>Voter Module</a:t>
            </a:r>
          </a:p>
          <a:p>
            <a:pPr lvl="0">
              <a:buNone/>
            </a:pPr>
            <a:r>
              <a:rPr lang="en-US" dirty="0" smtClean="0"/>
              <a:t>    Voter Registration</a:t>
            </a:r>
          </a:p>
          <a:p>
            <a:pPr lvl="0">
              <a:buNone/>
            </a:pPr>
            <a:r>
              <a:rPr lang="en-US" dirty="0" smtClean="0"/>
              <a:t>    View Candidate details</a:t>
            </a:r>
          </a:p>
          <a:p>
            <a:pPr lvl="0">
              <a:buNone/>
            </a:pPr>
            <a:r>
              <a:rPr lang="en-US" dirty="0" smtClean="0"/>
              <a:t>    Vote</a:t>
            </a:r>
          </a:p>
          <a:p>
            <a:endParaRPr lang="en-US" dirty="0"/>
          </a:p>
        </p:txBody>
      </p:sp>
      <p:sp>
        <p:nvSpPr>
          <p:cNvPr id="4" name="Rectangle 3"/>
          <p:cNvSpPr/>
          <p:nvPr/>
        </p:nvSpPr>
        <p:spPr>
          <a:xfrm>
            <a:off x="1000100" y="1214422"/>
            <a:ext cx="8143900" cy="1428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00100" y="6643710"/>
            <a:ext cx="8143900" cy="14287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357166"/>
            <a:ext cx="7498080" cy="714380"/>
          </a:xfrm>
        </p:spPr>
        <p:txBody>
          <a:bodyPr>
            <a:normAutofit fontScale="90000"/>
          </a:bodyPr>
          <a:lstStyle/>
          <a:p>
            <a:r>
              <a:rPr lang="en-US" b="1" u="sng" dirty="0" smtClean="0"/>
              <a:t>MODULES DESCSRIPTION:</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Admin Module :	</a:t>
            </a:r>
            <a:endParaRPr lang="en-US" dirty="0" smtClean="0"/>
          </a:p>
          <a:p>
            <a:pPr algn="just">
              <a:buNone/>
            </a:pPr>
            <a:r>
              <a:rPr lang="en-US" dirty="0" smtClean="0"/>
              <a:t>    This module has to maintain the information of the candidate and shows the details of the candidate. And also maintains the records of the party and the candidate.</a:t>
            </a:r>
          </a:p>
          <a:p>
            <a:pPr>
              <a:buNone/>
            </a:pPr>
            <a:r>
              <a:rPr lang="en-US" b="1" dirty="0" smtClean="0"/>
              <a:t> </a:t>
            </a:r>
            <a:endParaRPr lang="en-US" dirty="0" smtClean="0"/>
          </a:p>
          <a:p>
            <a:r>
              <a:rPr lang="en-US" b="1" dirty="0" smtClean="0"/>
              <a:t>Add Elections</a:t>
            </a:r>
            <a:endParaRPr lang="en-US" dirty="0" smtClean="0"/>
          </a:p>
          <a:p>
            <a:pPr algn="just">
              <a:buNone/>
            </a:pPr>
            <a:r>
              <a:rPr lang="en-US" b="1" dirty="0" smtClean="0"/>
              <a:t>Description</a:t>
            </a:r>
            <a:r>
              <a:rPr lang="en-US" dirty="0" smtClean="0"/>
              <a:t>: This module the admin can able to create new elections. The elections will be set with the date and so after that date the voters cannot able to vote to that particular election.</a:t>
            </a:r>
          </a:p>
          <a:p>
            <a:r>
              <a:rPr lang="en-US" b="1" dirty="0" smtClean="0"/>
              <a:t>Add Candidate</a:t>
            </a:r>
            <a:endParaRPr lang="en-US" dirty="0" smtClean="0"/>
          </a:p>
          <a:p>
            <a:pPr algn="just">
              <a:buNone/>
            </a:pPr>
            <a:r>
              <a:rPr lang="en-US" b="1" dirty="0" smtClean="0"/>
              <a:t>Description</a:t>
            </a:r>
            <a:r>
              <a:rPr lang="en-US" dirty="0" smtClean="0"/>
              <a:t>: This module the admin can able to add the candidates who are going to constitute in the particular election. First they need to select the name of the election, then add candidate name, Party name, Address, Contact number, Photo etc. Once these added, then the voter can able to see the candidate details in their login.</a:t>
            </a:r>
          </a:p>
          <a:p>
            <a:endParaRPr lang="en-US" dirty="0"/>
          </a:p>
        </p:txBody>
      </p:sp>
      <p:sp>
        <p:nvSpPr>
          <p:cNvPr id="4" name="Rectangle 3"/>
          <p:cNvSpPr/>
          <p:nvPr/>
        </p:nvSpPr>
        <p:spPr>
          <a:xfrm>
            <a:off x="1000100" y="1214422"/>
            <a:ext cx="8143900" cy="1428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00100" y="6643710"/>
            <a:ext cx="8143900" cy="14287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85728"/>
            <a:ext cx="7498080" cy="1143000"/>
          </a:xfrm>
        </p:spPr>
        <p:txBody>
          <a:bodyPr>
            <a:normAutofit fontScale="90000"/>
          </a:bodyPr>
          <a:lstStyle/>
          <a:p>
            <a:r>
              <a:rPr lang="en-US" b="1" u="sng" dirty="0" smtClean="0"/>
              <a:t>MODULES DESCSRIPTION:</a:t>
            </a:r>
            <a:r>
              <a:rPr lang="en-US" dirty="0" smtClean="0"/>
              <a:t/>
            </a:r>
            <a:br>
              <a:rPr lang="en-US" dirty="0" smtClean="0"/>
            </a:br>
            <a:endParaRPr lang="en-US" dirty="0"/>
          </a:p>
        </p:txBody>
      </p:sp>
      <p:sp>
        <p:nvSpPr>
          <p:cNvPr id="3" name="Content Placeholder 2"/>
          <p:cNvSpPr>
            <a:spLocks noGrp="1"/>
          </p:cNvSpPr>
          <p:nvPr>
            <p:ph idx="1"/>
          </p:nvPr>
        </p:nvSpPr>
        <p:spPr>
          <a:xfrm>
            <a:off x="1000100" y="1428736"/>
            <a:ext cx="7498080" cy="5053034"/>
          </a:xfrm>
        </p:spPr>
        <p:txBody>
          <a:bodyPr>
            <a:normAutofit fontScale="77500" lnSpcReduction="20000"/>
          </a:bodyPr>
          <a:lstStyle/>
          <a:p>
            <a:pPr algn="just"/>
            <a:r>
              <a:rPr lang="en-US" b="1" dirty="0" smtClean="0"/>
              <a:t>View voter and approve Voters:</a:t>
            </a:r>
            <a:endParaRPr lang="en-US" dirty="0" smtClean="0"/>
          </a:p>
          <a:p>
            <a:pPr algn="just">
              <a:buNone/>
            </a:pPr>
            <a:r>
              <a:rPr lang="en-US" b="1" dirty="0" smtClean="0"/>
              <a:t>Description</a:t>
            </a:r>
            <a:r>
              <a:rPr lang="en-US" dirty="0" smtClean="0"/>
              <a:t>: In this sub module we can view the entire details of the voters coming from the users who are registered. The admin can able to verify and approve or reject it accordingly. Once the admin approves it, then the user gets notified. </a:t>
            </a:r>
          </a:p>
          <a:p>
            <a:pPr algn="just"/>
            <a:r>
              <a:rPr lang="en-US" b="1" dirty="0" smtClean="0"/>
              <a:t>View the vote and results:</a:t>
            </a:r>
            <a:endParaRPr lang="en-US" dirty="0" smtClean="0"/>
          </a:p>
          <a:p>
            <a:pPr algn="just"/>
            <a:r>
              <a:rPr lang="en-US" b="1" dirty="0" smtClean="0"/>
              <a:t>Description</a:t>
            </a:r>
            <a:r>
              <a:rPr lang="en-US" dirty="0" smtClean="0"/>
              <a:t>: In this sub module we can get the results of the election </a:t>
            </a:r>
            <a:r>
              <a:rPr lang="en-US" dirty="0" err="1" smtClean="0"/>
              <a:t>i.e</a:t>
            </a:r>
            <a:r>
              <a:rPr lang="en-US" dirty="0" smtClean="0"/>
              <a:t> who had won the election with how many votes.</a:t>
            </a:r>
            <a:r>
              <a:rPr lang="en-US" b="1" dirty="0" smtClean="0"/>
              <a:t> </a:t>
            </a:r>
            <a:endParaRPr lang="en-US" dirty="0" smtClean="0"/>
          </a:p>
          <a:p>
            <a:pPr algn="just"/>
            <a:r>
              <a:rPr lang="en-US" b="1" dirty="0" smtClean="0"/>
              <a:t>Voter Module :</a:t>
            </a:r>
            <a:endParaRPr lang="en-US" dirty="0" smtClean="0"/>
          </a:p>
          <a:p>
            <a:pPr algn="just">
              <a:buNone/>
            </a:pPr>
            <a:r>
              <a:rPr lang="en-US" dirty="0" smtClean="0"/>
              <a:t>   This </a:t>
            </a:r>
            <a:r>
              <a:rPr lang="en-US" dirty="0" smtClean="0"/>
              <a:t>allows user to vote for the respective candidate and allows the user to view the candidate details, allows user to view the details of the respective person he voted for. </a:t>
            </a:r>
          </a:p>
          <a:p>
            <a:pPr algn="just">
              <a:buNone/>
            </a:pPr>
            <a:endParaRPr lang="en-US" dirty="0"/>
          </a:p>
        </p:txBody>
      </p:sp>
      <p:sp>
        <p:nvSpPr>
          <p:cNvPr id="4" name="Rectangle 3"/>
          <p:cNvSpPr/>
          <p:nvPr/>
        </p:nvSpPr>
        <p:spPr>
          <a:xfrm>
            <a:off x="1000100" y="1214422"/>
            <a:ext cx="8143900" cy="1428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00100" y="6643710"/>
            <a:ext cx="8143900" cy="14287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14290"/>
            <a:ext cx="7498080" cy="1143000"/>
          </a:xfrm>
        </p:spPr>
        <p:txBody>
          <a:bodyPr>
            <a:normAutofit fontScale="90000"/>
          </a:bodyPr>
          <a:lstStyle/>
          <a:p>
            <a:r>
              <a:rPr lang="en-US" b="1" u="sng" dirty="0" smtClean="0"/>
              <a:t>MODULES DESCSRIPTION:</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Voter Registration:</a:t>
            </a:r>
            <a:endParaRPr lang="en-US" dirty="0" smtClean="0"/>
          </a:p>
          <a:p>
            <a:pPr>
              <a:buNone/>
            </a:pPr>
            <a:r>
              <a:rPr lang="en-US" b="1" dirty="0" smtClean="0"/>
              <a:t>Description</a:t>
            </a:r>
            <a:r>
              <a:rPr lang="en-US" dirty="0" smtClean="0"/>
              <a:t>: In this sub module the voter register themselves by add the details such as Name, Date of birth, email id, gender, Phone Number, address, password. Once the voter registers, then the admin should view it and approve it, then only the voter can able to vote in the election. The voter will get notified by email if the admin approves or rejects their registration. </a:t>
            </a:r>
          </a:p>
          <a:p>
            <a:r>
              <a:rPr lang="en-US" b="1" dirty="0" smtClean="0"/>
              <a:t>View Candidate details:</a:t>
            </a:r>
          </a:p>
          <a:p>
            <a:r>
              <a:rPr lang="en-US" b="1" dirty="0" smtClean="0"/>
              <a:t>Description</a:t>
            </a:r>
            <a:r>
              <a:rPr lang="en-US" dirty="0" smtClean="0"/>
              <a:t>: In this sub module we can view the details of the candidates who constitute in the election with their photo, party details etc.</a:t>
            </a:r>
            <a:r>
              <a:rPr lang="en-US" b="1" dirty="0" smtClean="0"/>
              <a:t> </a:t>
            </a:r>
            <a:endParaRPr lang="en-US" dirty="0" smtClean="0"/>
          </a:p>
          <a:p>
            <a:r>
              <a:rPr lang="en-US" b="1" dirty="0" smtClean="0"/>
              <a:t>Vote:</a:t>
            </a:r>
            <a:endParaRPr lang="en-US" dirty="0" smtClean="0"/>
          </a:p>
          <a:p>
            <a:pPr>
              <a:buNone/>
            </a:pPr>
            <a:r>
              <a:rPr lang="en-US" b="1" dirty="0" smtClean="0"/>
              <a:t>Description</a:t>
            </a:r>
            <a:r>
              <a:rPr lang="en-US" dirty="0" smtClean="0"/>
              <a:t>: In this sub module we can register our vote. Once the user has registered his vote then again he is not allowed to vote again i.e. only one user can vote only at one time.</a:t>
            </a:r>
          </a:p>
          <a:p>
            <a:endParaRPr lang="en-US" dirty="0"/>
          </a:p>
        </p:txBody>
      </p:sp>
      <p:sp>
        <p:nvSpPr>
          <p:cNvPr id="4" name="Rectangle 3"/>
          <p:cNvSpPr/>
          <p:nvPr/>
        </p:nvSpPr>
        <p:spPr>
          <a:xfrm>
            <a:off x="1000100" y="1214422"/>
            <a:ext cx="8143900" cy="1428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00100" y="6643710"/>
            <a:ext cx="8143900" cy="14287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85728"/>
            <a:ext cx="7498080" cy="1143000"/>
          </a:xfrm>
        </p:spPr>
        <p:txBody>
          <a:bodyPr>
            <a:normAutofit fontScale="90000"/>
          </a:bodyPr>
          <a:lstStyle/>
          <a:p>
            <a:r>
              <a:rPr lang="en-US" b="1" u="sng" dirty="0" smtClean="0"/>
              <a:t>SYSTEM DESIGN</a:t>
            </a:r>
            <a:r>
              <a:rPr lang="en-US" dirty="0" smtClean="0"/>
              <a:t/>
            </a:r>
            <a:br>
              <a:rPr lang="en-US" dirty="0" smtClean="0"/>
            </a:br>
            <a:endParaRPr lang="en-US" dirty="0"/>
          </a:p>
        </p:txBody>
      </p:sp>
      <p:sp>
        <p:nvSpPr>
          <p:cNvPr id="5" name="Rectangle 4"/>
          <p:cNvSpPr/>
          <p:nvPr/>
        </p:nvSpPr>
        <p:spPr>
          <a:xfrm>
            <a:off x="1000100" y="1214422"/>
            <a:ext cx="8143900" cy="1428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00100" y="6643710"/>
            <a:ext cx="8143900" cy="14287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0"/>
          <p:cNvSpPr>
            <a:spLocks noGrp="1"/>
          </p:cNvSpPr>
          <p:nvPr>
            <p:ph idx="1"/>
          </p:nvPr>
        </p:nvSpPr>
        <p:spPr>
          <a:xfrm>
            <a:off x="1071538" y="1447800"/>
            <a:ext cx="7862150" cy="4800600"/>
          </a:xfrm>
        </p:spPr>
        <p:txBody>
          <a:bodyPr/>
          <a:lstStyle/>
          <a:p>
            <a:pPr>
              <a:buNone/>
            </a:pPr>
            <a:r>
              <a:rPr lang="en-IN" b="1" u="sng" dirty="0" smtClean="0"/>
              <a:t>System Architecture:</a:t>
            </a:r>
          </a:p>
          <a:p>
            <a:pPr>
              <a:buNone/>
            </a:pPr>
            <a:endParaRPr lang="en-US" b="1" u="sng" dirty="0"/>
          </a:p>
        </p:txBody>
      </p:sp>
      <p:pic>
        <p:nvPicPr>
          <p:cNvPr id="22" name="Picture 2"/>
          <p:cNvPicPr>
            <a:picLocks noChangeAspect="1" noChangeArrowheads="1"/>
          </p:cNvPicPr>
          <p:nvPr/>
        </p:nvPicPr>
        <p:blipFill>
          <a:blip r:embed="rId2"/>
          <a:srcRect l="30088" t="23958" r="16814" b="16073"/>
          <a:stretch>
            <a:fillRect/>
          </a:stretch>
        </p:blipFill>
        <p:spPr bwMode="auto">
          <a:xfrm>
            <a:off x="1571604" y="2285992"/>
            <a:ext cx="6715172" cy="392909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85728"/>
            <a:ext cx="7498080" cy="1143000"/>
          </a:xfrm>
        </p:spPr>
        <p:txBody>
          <a:bodyPr>
            <a:normAutofit fontScale="90000"/>
          </a:bodyPr>
          <a:lstStyle/>
          <a:p>
            <a:r>
              <a:rPr lang="en-US" sz="4400" b="1" u="sng" dirty="0" smtClean="0">
                <a:solidFill>
                  <a:srgbClr val="000000"/>
                </a:solidFill>
                <a:latin typeface="MCUSSD+Liberation Serif Bold"/>
                <a:cs typeface="MCUSSD+Liberation Serif Bold"/>
              </a:rPr>
              <a:t>DATA FLOW DIAGRAM:</a:t>
            </a:r>
            <a:br>
              <a:rPr lang="en-US" sz="4400" b="1" u="sng" dirty="0" smtClean="0">
                <a:solidFill>
                  <a:srgbClr val="000000"/>
                </a:solidFill>
                <a:latin typeface="MCUSSD+Liberation Serif Bold"/>
                <a:cs typeface="MCUSSD+Liberation Serif Bold"/>
              </a:rPr>
            </a:br>
            <a:endParaRPr lang="en-US" dirty="0"/>
          </a:p>
        </p:txBody>
      </p:sp>
      <p:sp>
        <p:nvSpPr>
          <p:cNvPr id="3" name="Content Placeholder 2"/>
          <p:cNvSpPr>
            <a:spLocks noGrp="1"/>
          </p:cNvSpPr>
          <p:nvPr>
            <p:ph idx="1"/>
          </p:nvPr>
        </p:nvSpPr>
        <p:spPr/>
        <p:txBody>
          <a:bodyPr>
            <a:noAutofit/>
          </a:bodyPr>
          <a:lstStyle/>
          <a:p>
            <a:pPr lvl="0" algn="just"/>
            <a:r>
              <a:rPr lang="en-US" sz="2000" dirty="0" smtClean="0"/>
              <a:t>The DFD is also called as bubble chart. It is a simple graphical formalism that can be used to represent a system in terms of input data to the system, various processing carried out on this data, and the output data is generated by this system.</a:t>
            </a:r>
          </a:p>
          <a:p>
            <a:pPr lvl="0" algn="just"/>
            <a:r>
              <a:rPr lang="en-US" sz="2000" dirty="0" smtClean="0"/>
              <a:t>The data flow diagram (DFD) is one of the most important modeling tools. It is used to model the system components. These components are the system process, the data used by the process, an external entity that interacts with the system and the information flows in the system.</a:t>
            </a:r>
          </a:p>
          <a:p>
            <a:pPr lvl="0" algn="just"/>
            <a:r>
              <a:rPr lang="en-US" sz="2000" dirty="0" smtClean="0"/>
              <a:t>DFD shows how the information moves through the system and how it is modified by a series of transformations. It is a graphical technique that depicts information flow and the transformations that are applied as data moves from input to output.</a:t>
            </a:r>
          </a:p>
        </p:txBody>
      </p:sp>
      <p:sp>
        <p:nvSpPr>
          <p:cNvPr id="4" name="Rectangle 3"/>
          <p:cNvSpPr/>
          <p:nvPr/>
        </p:nvSpPr>
        <p:spPr>
          <a:xfrm>
            <a:off x="1000100" y="1214422"/>
            <a:ext cx="8143900" cy="1428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00100" y="6643710"/>
            <a:ext cx="8143900" cy="14287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buNone/>
            </a:pPr>
            <a:r>
              <a:rPr lang="en-US" dirty="0" smtClean="0"/>
              <a:t>.</a:t>
            </a:r>
            <a:endParaRPr lang="en-US" dirty="0"/>
          </a:p>
        </p:txBody>
      </p:sp>
      <p:sp>
        <p:nvSpPr>
          <p:cNvPr id="7" name="Flowchart: Data 6"/>
          <p:cNvSpPr/>
          <p:nvPr/>
        </p:nvSpPr>
        <p:spPr>
          <a:xfrm>
            <a:off x="2714612" y="785794"/>
            <a:ext cx="2928958" cy="642942"/>
          </a:xfrm>
          <a:prstGeom prst="flowChartInputOutp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User Register</a:t>
            </a:r>
            <a:endParaRPr lang="en-US" dirty="0"/>
          </a:p>
        </p:txBody>
      </p:sp>
      <p:sp>
        <p:nvSpPr>
          <p:cNvPr id="8" name="Flowchart: Decision 7"/>
          <p:cNvSpPr/>
          <p:nvPr/>
        </p:nvSpPr>
        <p:spPr>
          <a:xfrm>
            <a:off x="3143240" y="1785926"/>
            <a:ext cx="1928826" cy="1285884"/>
          </a:xfrm>
          <a:prstGeom prst="flowChartDecisi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t>Approve</a:t>
            </a:r>
            <a:endParaRPr lang="en-US" sz="1600" dirty="0"/>
          </a:p>
        </p:txBody>
      </p:sp>
      <p:sp>
        <p:nvSpPr>
          <p:cNvPr id="9" name="Rectangle 8"/>
          <p:cNvSpPr/>
          <p:nvPr/>
        </p:nvSpPr>
        <p:spPr>
          <a:xfrm>
            <a:off x="5643570" y="2071678"/>
            <a:ext cx="2571768" cy="7143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Unauthorized user</a:t>
            </a:r>
            <a:endParaRPr lang="en-US" dirty="0"/>
          </a:p>
        </p:txBody>
      </p:sp>
      <p:sp>
        <p:nvSpPr>
          <p:cNvPr id="10" name="Rectangle 9"/>
          <p:cNvSpPr/>
          <p:nvPr/>
        </p:nvSpPr>
        <p:spPr>
          <a:xfrm>
            <a:off x="2428860" y="3429000"/>
            <a:ext cx="3429024" cy="5000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Get Voter ID</a:t>
            </a:r>
            <a:endParaRPr lang="en-US" dirty="0"/>
          </a:p>
        </p:txBody>
      </p:sp>
      <p:sp>
        <p:nvSpPr>
          <p:cNvPr id="11" name="Flowchart: Terminator 10"/>
          <p:cNvSpPr/>
          <p:nvPr/>
        </p:nvSpPr>
        <p:spPr>
          <a:xfrm>
            <a:off x="1857356" y="142852"/>
            <a:ext cx="6429420" cy="500066"/>
          </a:xfrm>
          <a:prstGeom prst="flowChartTermina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32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DFD FOR USER</a:t>
            </a:r>
            <a:endPar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2" name="Rectangle 11"/>
          <p:cNvSpPr/>
          <p:nvPr/>
        </p:nvSpPr>
        <p:spPr>
          <a:xfrm>
            <a:off x="2428860" y="4143380"/>
            <a:ext cx="3429024" cy="5000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Login Using Voter ID</a:t>
            </a:r>
            <a:endParaRPr lang="en-US" dirty="0"/>
          </a:p>
        </p:txBody>
      </p:sp>
      <p:sp>
        <p:nvSpPr>
          <p:cNvPr id="13" name="Rectangle 12"/>
          <p:cNvSpPr/>
          <p:nvPr/>
        </p:nvSpPr>
        <p:spPr>
          <a:xfrm>
            <a:off x="2428860" y="4857760"/>
            <a:ext cx="3429024" cy="5000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View Elections</a:t>
            </a:r>
            <a:endParaRPr lang="en-US" dirty="0"/>
          </a:p>
        </p:txBody>
      </p:sp>
      <p:sp>
        <p:nvSpPr>
          <p:cNvPr id="14" name="Rectangle 13"/>
          <p:cNvSpPr/>
          <p:nvPr/>
        </p:nvSpPr>
        <p:spPr>
          <a:xfrm>
            <a:off x="2428860" y="5572140"/>
            <a:ext cx="3429024" cy="5000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r>
              <a:rPr lang="en-US" dirty="0" smtClean="0"/>
              <a:t>View Candidate Details	</a:t>
            </a:r>
            <a:endParaRPr lang="en-US" dirty="0"/>
          </a:p>
        </p:txBody>
      </p:sp>
      <p:sp>
        <p:nvSpPr>
          <p:cNvPr id="15" name="Rectangle 14"/>
          <p:cNvSpPr/>
          <p:nvPr/>
        </p:nvSpPr>
        <p:spPr>
          <a:xfrm>
            <a:off x="2428860" y="6286520"/>
            <a:ext cx="3429024" cy="5000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Vote</a:t>
            </a:r>
            <a:endParaRPr lang="en-US" dirty="0"/>
          </a:p>
        </p:txBody>
      </p:sp>
      <p:sp>
        <p:nvSpPr>
          <p:cNvPr id="16" name="Rectangle 15"/>
          <p:cNvSpPr/>
          <p:nvPr/>
        </p:nvSpPr>
        <p:spPr>
          <a:xfrm>
            <a:off x="6715140" y="6215082"/>
            <a:ext cx="2214578" cy="5000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End Process</a:t>
            </a:r>
            <a:endParaRPr lang="en-US" dirty="0"/>
          </a:p>
        </p:txBody>
      </p:sp>
      <p:cxnSp>
        <p:nvCxnSpPr>
          <p:cNvPr id="18" name="Straight Arrow Connector 17"/>
          <p:cNvCxnSpPr>
            <a:endCxn id="8" idx="0"/>
          </p:cNvCxnSpPr>
          <p:nvPr/>
        </p:nvCxnSpPr>
        <p:spPr>
          <a:xfrm rot="16200000" flipH="1">
            <a:off x="3911200" y="1589473"/>
            <a:ext cx="357188" cy="3571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2"/>
            <a:endCxn id="10" idx="0"/>
          </p:cNvCxnSpPr>
          <p:nvPr/>
        </p:nvCxnSpPr>
        <p:spPr>
          <a:xfrm rot="16200000" flipH="1">
            <a:off x="3946917" y="3232545"/>
            <a:ext cx="357190" cy="357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3"/>
            <a:endCxn id="9" idx="1"/>
          </p:cNvCxnSpPr>
          <p:nvPr/>
        </p:nvCxnSpPr>
        <p:spPr>
          <a:xfrm>
            <a:off x="5072066" y="2428868"/>
            <a:ext cx="57150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2"/>
            <a:endCxn id="12" idx="0"/>
          </p:cNvCxnSpPr>
          <p:nvPr/>
        </p:nvCxnSpPr>
        <p:spPr>
          <a:xfrm rot="5400000">
            <a:off x="4036215" y="4036223"/>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4035421" y="4749809"/>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4037009" y="5464189"/>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4035421" y="6178569"/>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5" idx="3"/>
            <a:endCxn id="16" idx="1"/>
          </p:cNvCxnSpPr>
          <p:nvPr/>
        </p:nvCxnSpPr>
        <p:spPr>
          <a:xfrm flipV="1">
            <a:off x="5857884" y="6465115"/>
            <a:ext cx="857256" cy="714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3357554" y="3071810"/>
            <a:ext cx="714380" cy="357190"/>
          </a:xfrm>
          <a:prstGeom prst="roundRect">
            <a:avLst/>
          </a:prstGeom>
          <a:ln w="3175">
            <a:noFill/>
            <a:prstDash val="sysDot"/>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Yes</a:t>
            </a:r>
            <a:endParaRPr lang="en-US" dirty="0"/>
          </a:p>
        </p:txBody>
      </p:sp>
      <p:sp>
        <p:nvSpPr>
          <p:cNvPr id="56" name="Rounded Rectangle 55"/>
          <p:cNvSpPr/>
          <p:nvPr/>
        </p:nvSpPr>
        <p:spPr>
          <a:xfrm>
            <a:off x="4929190" y="2000240"/>
            <a:ext cx="642942" cy="357190"/>
          </a:xfrm>
          <a:prstGeom prst="roundRect">
            <a:avLst/>
          </a:prstGeom>
          <a:ln w="3175">
            <a:noFill/>
            <a:prstDash val="sysDot"/>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No</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Terminator 6"/>
          <p:cNvSpPr/>
          <p:nvPr/>
        </p:nvSpPr>
        <p:spPr>
          <a:xfrm>
            <a:off x="1857356" y="142852"/>
            <a:ext cx="6429420" cy="500066"/>
          </a:xfrm>
          <a:prstGeom prst="flowChartTermina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32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DFD </a:t>
            </a:r>
            <a:r>
              <a:rPr lang="en-IN" sz="32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FOR  ADMIN</a:t>
            </a:r>
            <a:endPar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8" name="Flowchart: Data 7"/>
          <p:cNvSpPr/>
          <p:nvPr/>
        </p:nvSpPr>
        <p:spPr>
          <a:xfrm>
            <a:off x="2714612" y="785794"/>
            <a:ext cx="2928958" cy="642942"/>
          </a:xfrm>
          <a:prstGeom prst="flowChartInputOutp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Admin Login</a:t>
            </a:r>
            <a:endParaRPr lang="en-US" dirty="0"/>
          </a:p>
        </p:txBody>
      </p:sp>
      <p:sp>
        <p:nvSpPr>
          <p:cNvPr id="9" name="Flowchart: Decision 8"/>
          <p:cNvSpPr/>
          <p:nvPr/>
        </p:nvSpPr>
        <p:spPr>
          <a:xfrm>
            <a:off x="3143240" y="1785926"/>
            <a:ext cx="1928826" cy="1285884"/>
          </a:xfrm>
          <a:prstGeom prst="flowChartDecisi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t>Check</a:t>
            </a:r>
            <a:endParaRPr lang="en-US" sz="1600" dirty="0"/>
          </a:p>
        </p:txBody>
      </p:sp>
      <p:sp>
        <p:nvSpPr>
          <p:cNvPr id="10" name="Rectangle 9"/>
          <p:cNvSpPr/>
          <p:nvPr/>
        </p:nvSpPr>
        <p:spPr>
          <a:xfrm>
            <a:off x="5643570" y="2071678"/>
            <a:ext cx="2571768" cy="7143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Unauthorized user</a:t>
            </a:r>
            <a:endParaRPr lang="en-US" dirty="0"/>
          </a:p>
        </p:txBody>
      </p:sp>
      <p:sp>
        <p:nvSpPr>
          <p:cNvPr id="11" name="Rectangle 10"/>
          <p:cNvSpPr/>
          <p:nvPr/>
        </p:nvSpPr>
        <p:spPr>
          <a:xfrm>
            <a:off x="2428860" y="3429000"/>
            <a:ext cx="3429024" cy="5000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View Voter Details</a:t>
            </a:r>
            <a:endParaRPr lang="en-US" dirty="0"/>
          </a:p>
        </p:txBody>
      </p:sp>
      <p:sp>
        <p:nvSpPr>
          <p:cNvPr id="12" name="Rectangle 11"/>
          <p:cNvSpPr/>
          <p:nvPr/>
        </p:nvSpPr>
        <p:spPr>
          <a:xfrm>
            <a:off x="2428860" y="4143380"/>
            <a:ext cx="3429024" cy="5000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Approve Voters</a:t>
            </a:r>
            <a:endParaRPr lang="en-US" dirty="0"/>
          </a:p>
        </p:txBody>
      </p:sp>
      <p:sp>
        <p:nvSpPr>
          <p:cNvPr id="13" name="Rectangle 12"/>
          <p:cNvSpPr/>
          <p:nvPr/>
        </p:nvSpPr>
        <p:spPr>
          <a:xfrm>
            <a:off x="2428860" y="4857760"/>
            <a:ext cx="3429024" cy="5000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Send Voter ID</a:t>
            </a:r>
            <a:endParaRPr lang="en-US" dirty="0"/>
          </a:p>
        </p:txBody>
      </p:sp>
      <p:sp>
        <p:nvSpPr>
          <p:cNvPr id="14" name="Rectangle 13"/>
          <p:cNvSpPr/>
          <p:nvPr/>
        </p:nvSpPr>
        <p:spPr>
          <a:xfrm>
            <a:off x="2428860" y="5572140"/>
            <a:ext cx="3429024" cy="5000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Add Elections	</a:t>
            </a:r>
            <a:endParaRPr lang="en-US" dirty="0"/>
          </a:p>
        </p:txBody>
      </p:sp>
      <p:sp>
        <p:nvSpPr>
          <p:cNvPr id="15" name="Rectangle 14"/>
          <p:cNvSpPr/>
          <p:nvPr/>
        </p:nvSpPr>
        <p:spPr>
          <a:xfrm>
            <a:off x="2428860" y="6286520"/>
            <a:ext cx="3429024" cy="5000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Add Candidates </a:t>
            </a:r>
            <a:endParaRPr lang="en-US" dirty="0"/>
          </a:p>
        </p:txBody>
      </p:sp>
      <p:sp>
        <p:nvSpPr>
          <p:cNvPr id="16" name="Rectangle 15"/>
          <p:cNvSpPr/>
          <p:nvPr/>
        </p:nvSpPr>
        <p:spPr>
          <a:xfrm>
            <a:off x="6715140" y="6215082"/>
            <a:ext cx="2214578" cy="5000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End Process</a:t>
            </a:r>
            <a:endParaRPr lang="en-US" dirty="0"/>
          </a:p>
        </p:txBody>
      </p:sp>
      <p:cxnSp>
        <p:nvCxnSpPr>
          <p:cNvPr id="17" name="Straight Arrow Connector 16"/>
          <p:cNvCxnSpPr>
            <a:endCxn id="9" idx="0"/>
          </p:cNvCxnSpPr>
          <p:nvPr/>
        </p:nvCxnSpPr>
        <p:spPr>
          <a:xfrm rot="16200000" flipH="1">
            <a:off x="3911200" y="1589473"/>
            <a:ext cx="357188" cy="3571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1" idx="0"/>
          </p:cNvCxnSpPr>
          <p:nvPr/>
        </p:nvCxnSpPr>
        <p:spPr>
          <a:xfrm rot="16200000" flipH="1">
            <a:off x="3946917" y="3232545"/>
            <a:ext cx="357190" cy="357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3"/>
            <a:endCxn id="10" idx="1"/>
          </p:cNvCxnSpPr>
          <p:nvPr/>
        </p:nvCxnSpPr>
        <p:spPr>
          <a:xfrm>
            <a:off x="5072066" y="2428868"/>
            <a:ext cx="57150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2"/>
            <a:endCxn id="12" idx="0"/>
          </p:cNvCxnSpPr>
          <p:nvPr/>
        </p:nvCxnSpPr>
        <p:spPr>
          <a:xfrm rot="5400000">
            <a:off x="4036215" y="4036223"/>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4035421" y="4749809"/>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4037009" y="5464189"/>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4035421" y="6178569"/>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3"/>
            <a:endCxn id="16" idx="1"/>
          </p:cNvCxnSpPr>
          <p:nvPr/>
        </p:nvCxnSpPr>
        <p:spPr>
          <a:xfrm flipV="1">
            <a:off x="5857884" y="6465115"/>
            <a:ext cx="857256" cy="714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3357554" y="3071810"/>
            <a:ext cx="714380" cy="357190"/>
          </a:xfrm>
          <a:prstGeom prst="roundRect">
            <a:avLst/>
          </a:prstGeom>
          <a:ln w="3175">
            <a:noFill/>
            <a:prstDash val="sysDot"/>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Yes</a:t>
            </a:r>
            <a:endParaRPr lang="en-US" dirty="0"/>
          </a:p>
        </p:txBody>
      </p:sp>
      <p:sp>
        <p:nvSpPr>
          <p:cNvPr id="27" name="Rectangle 26"/>
          <p:cNvSpPr/>
          <p:nvPr/>
        </p:nvSpPr>
        <p:spPr>
          <a:xfrm>
            <a:off x="5072066" y="2000240"/>
            <a:ext cx="490840" cy="369332"/>
          </a:xfrm>
          <a:prstGeom prst="rect">
            <a:avLst/>
          </a:prstGeom>
        </p:spPr>
        <p:txBody>
          <a:bodyPr wrap="none">
            <a:spAutoFit/>
          </a:bodyPr>
          <a:lstStyle/>
          <a:p>
            <a:pPr algn="ctr"/>
            <a:r>
              <a:rPr lang="en-US" dirty="0" smtClean="0"/>
              <a:t>No</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Terminator 5"/>
          <p:cNvSpPr/>
          <p:nvPr/>
        </p:nvSpPr>
        <p:spPr>
          <a:xfrm>
            <a:off x="1357290" y="285728"/>
            <a:ext cx="7429520" cy="714356"/>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2800" b="1" dirty="0" smtClean="0">
                <a:ln/>
                <a:solidFill>
                  <a:schemeClr val="accent3"/>
                </a:solidFill>
              </a:rPr>
              <a:t>TABLE OF CONTENTS</a:t>
            </a:r>
            <a:endParaRPr lang="en-US" sz="2800" b="1" dirty="0">
              <a:ln/>
              <a:solidFill>
                <a:schemeClr val="accent3"/>
              </a:solidFill>
            </a:endParaRPr>
          </a:p>
        </p:txBody>
      </p:sp>
      <p:graphicFrame>
        <p:nvGraphicFramePr>
          <p:cNvPr id="7" name="Table 6"/>
          <p:cNvGraphicFramePr>
            <a:graphicFrameLocks noGrp="1"/>
          </p:cNvGraphicFramePr>
          <p:nvPr/>
        </p:nvGraphicFramePr>
        <p:xfrm>
          <a:off x="1928794" y="1500174"/>
          <a:ext cx="6429420" cy="5325003"/>
        </p:xfrm>
        <a:graphic>
          <a:graphicData uri="http://schemas.openxmlformats.org/drawingml/2006/table">
            <a:tbl>
              <a:tblPr firstRow="1" bandRow="1">
                <a:tableStyleId>{ED083AE6-46FA-4A59-8FB0-9F97EB10719F}</a:tableStyleId>
              </a:tblPr>
              <a:tblGrid>
                <a:gridCol w="2851319"/>
                <a:gridCol w="3578101"/>
              </a:tblGrid>
              <a:tr h="502359">
                <a:tc>
                  <a:txBody>
                    <a:bodyPr/>
                    <a:lstStyle/>
                    <a:p>
                      <a:pPr algn="ctr"/>
                      <a:r>
                        <a:rPr lang="en-US" sz="2400" dirty="0" smtClean="0"/>
                        <a:t>CONTENTS</a:t>
                      </a:r>
                      <a:endParaRPr lang="en-US" sz="2400" dirty="0"/>
                    </a:p>
                  </a:txBody>
                  <a:tcPr>
                    <a:solidFill>
                      <a:schemeClr val="accent5">
                        <a:lumMod val="40000"/>
                        <a:lumOff val="60000"/>
                      </a:schemeClr>
                    </a:solidFill>
                  </a:tcPr>
                </a:tc>
                <a:tc>
                  <a:txBody>
                    <a:bodyPr/>
                    <a:lstStyle/>
                    <a:p>
                      <a:pPr algn="ctr"/>
                      <a:r>
                        <a:rPr lang="en-US" sz="2400" dirty="0" smtClean="0"/>
                        <a:t>SLIDE NO</a:t>
                      </a:r>
                      <a:endParaRPr lang="en-US" sz="2400" dirty="0"/>
                    </a:p>
                  </a:txBody>
                  <a:tcPr>
                    <a:solidFill>
                      <a:schemeClr val="accent5">
                        <a:lumMod val="40000"/>
                        <a:lumOff val="60000"/>
                      </a:schemeClr>
                    </a:solidFill>
                  </a:tcPr>
                </a:tc>
              </a:tr>
              <a:tr h="401887">
                <a:tc>
                  <a:txBody>
                    <a:bodyPr/>
                    <a:lstStyle/>
                    <a:p>
                      <a:r>
                        <a:rPr lang="en-US" dirty="0" smtClean="0"/>
                        <a:t>1.Introduction</a:t>
                      </a:r>
                      <a:endParaRPr lang="en-US" dirty="0"/>
                    </a:p>
                  </a:txBody>
                  <a:tcPr/>
                </a:tc>
                <a:tc>
                  <a:txBody>
                    <a:bodyPr/>
                    <a:lstStyle/>
                    <a:p>
                      <a:endParaRPr lang="en-US" dirty="0"/>
                    </a:p>
                  </a:txBody>
                  <a:tcPr/>
                </a:tc>
              </a:tr>
              <a:tr h="401887">
                <a:tc>
                  <a:txBody>
                    <a:bodyPr/>
                    <a:lstStyle/>
                    <a:p>
                      <a:r>
                        <a:rPr lang="en-US" dirty="0" smtClean="0"/>
                        <a:t>2.Front End</a:t>
                      </a:r>
                      <a:r>
                        <a:rPr lang="en-US" baseline="0" dirty="0" smtClean="0"/>
                        <a:t> and Back End</a:t>
                      </a:r>
                      <a:endParaRPr lang="en-US" dirty="0"/>
                    </a:p>
                  </a:txBody>
                  <a:tcPr/>
                </a:tc>
                <a:tc>
                  <a:txBody>
                    <a:bodyPr/>
                    <a:lstStyle/>
                    <a:p>
                      <a:endParaRPr lang="en-US" dirty="0"/>
                    </a:p>
                  </a:txBody>
                  <a:tcPr/>
                </a:tc>
              </a:tr>
              <a:tr h="401887">
                <a:tc>
                  <a:txBody>
                    <a:bodyPr/>
                    <a:lstStyle/>
                    <a:p>
                      <a:r>
                        <a:rPr lang="en-US" dirty="0" smtClean="0"/>
                        <a:t>3.Abstract</a:t>
                      </a:r>
                      <a:endParaRPr lang="en-US" dirty="0"/>
                    </a:p>
                  </a:txBody>
                  <a:tcPr/>
                </a:tc>
                <a:tc>
                  <a:txBody>
                    <a:bodyPr/>
                    <a:lstStyle/>
                    <a:p>
                      <a:endParaRPr lang="en-US" dirty="0"/>
                    </a:p>
                  </a:txBody>
                  <a:tcPr/>
                </a:tc>
              </a:tr>
              <a:tr h="401887">
                <a:tc>
                  <a:txBody>
                    <a:bodyPr/>
                    <a:lstStyle/>
                    <a:p>
                      <a:r>
                        <a:rPr lang="en-US" dirty="0" smtClean="0"/>
                        <a:t>4.Existing</a:t>
                      </a:r>
                      <a:r>
                        <a:rPr lang="en-US" baseline="0" dirty="0" smtClean="0"/>
                        <a:t> System</a:t>
                      </a:r>
                      <a:endParaRPr lang="en-US" dirty="0"/>
                    </a:p>
                  </a:txBody>
                  <a:tcPr/>
                </a:tc>
                <a:tc>
                  <a:txBody>
                    <a:bodyPr/>
                    <a:lstStyle/>
                    <a:p>
                      <a:endParaRPr lang="en-US"/>
                    </a:p>
                  </a:txBody>
                  <a:tcPr/>
                </a:tc>
              </a:tr>
              <a:tr h="401887">
                <a:tc>
                  <a:txBody>
                    <a:bodyPr/>
                    <a:lstStyle/>
                    <a:p>
                      <a:r>
                        <a:rPr lang="en-US" dirty="0" smtClean="0"/>
                        <a:t>5.Proposed System</a:t>
                      </a:r>
                      <a:endParaRPr lang="en-US" dirty="0"/>
                    </a:p>
                  </a:txBody>
                  <a:tcPr/>
                </a:tc>
                <a:tc>
                  <a:txBody>
                    <a:bodyPr/>
                    <a:lstStyle/>
                    <a:p>
                      <a:endParaRPr lang="en-US" dirty="0"/>
                    </a:p>
                  </a:txBody>
                  <a:tcPr/>
                </a:tc>
              </a:tr>
              <a:tr h="401887">
                <a:tc>
                  <a:txBody>
                    <a:bodyPr/>
                    <a:lstStyle/>
                    <a:p>
                      <a:r>
                        <a:rPr lang="en-US" dirty="0" smtClean="0"/>
                        <a:t>6.Module Description</a:t>
                      </a:r>
                      <a:endParaRPr lang="en-US" dirty="0"/>
                    </a:p>
                  </a:txBody>
                  <a:tcPr/>
                </a:tc>
                <a:tc>
                  <a:txBody>
                    <a:bodyPr/>
                    <a:lstStyle/>
                    <a:p>
                      <a:endParaRPr lang="en-US" dirty="0"/>
                    </a:p>
                  </a:txBody>
                  <a:tcPr/>
                </a:tc>
              </a:tr>
              <a:tr h="401887">
                <a:tc>
                  <a:txBody>
                    <a:bodyPr/>
                    <a:lstStyle/>
                    <a:p>
                      <a:r>
                        <a:rPr lang="en-US" dirty="0" smtClean="0"/>
                        <a:t>7.System</a:t>
                      </a:r>
                      <a:r>
                        <a:rPr lang="en-US" baseline="0" dirty="0" smtClean="0"/>
                        <a:t> Design</a:t>
                      </a:r>
                      <a:endParaRPr lang="en-US" dirty="0"/>
                    </a:p>
                  </a:txBody>
                  <a:tcPr/>
                </a:tc>
                <a:tc>
                  <a:txBody>
                    <a:bodyPr/>
                    <a:lstStyle/>
                    <a:p>
                      <a:endParaRPr lang="en-US"/>
                    </a:p>
                  </a:txBody>
                  <a:tcPr/>
                </a:tc>
              </a:tr>
              <a:tr h="401887">
                <a:tc>
                  <a:txBody>
                    <a:bodyPr/>
                    <a:lstStyle/>
                    <a:p>
                      <a:r>
                        <a:rPr lang="en-US" dirty="0" smtClean="0"/>
                        <a:t>8.Data</a:t>
                      </a:r>
                      <a:r>
                        <a:rPr lang="en-US" baseline="0" dirty="0" smtClean="0"/>
                        <a:t> Flow Diagram</a:t>
                      </a:r>
                      <a:endParaRPr lang="en-US" dirty="0"/>
                    </a:p>
                  </a:txBody>
                  <a:tcPr/>
                </a:tc>
                <a:tc>
                  <a:txBody>
                    <a:bodyPr/>
                    <a:lstStyle/>
                    <a:p>
                      <a:endParaRPr lang="en-US" dirty="0"/>
                    </a:p>
                  </a:txBody>
                  <a:tcPr/>
                </a:tc>
              </a:tr>
              <a:tr h="401887">
                <a:tc>
                  <a:txBody>
                    <a:bodyPr/>
                    <a:lstStyle/>
                    <a:p>
                      <a:r>
                        <a:rPr lang="en-US" dirty="0" smtClean="0"/>
                        <a:t>9.UML Diagram</a:t>
                      </a:r>
                      <a:endParaRPr lang="en-US" dirty="0"/>
                    </a:p>
                  </a:txBody>
                  <a:tcPr/>
                </a:tc>
                <a:tc>
                  <a:txBody>
                    <a:bodyPr/>
                    <a:lstStyle/>
                    <a:p>
                      <a:endParaRPr lang="en-US"/>
                    </a:p>
                  </a:txBody>
                  <a:tcPr/>
                </a:tc>
              </a:tr>
              <a:tr h="401887">
                <a:tc>
                  <a:txBody>
                    <a:bodyPr/>
                    <a:lstStyle/>
                    <a:p>
                      <a:r>
                        <a:rPr lang="en-US" dirty="0" smtClean="0"/>
                        <a:t>10.Conclusion</a:t>
                      </a:r>
                      <a:endParaRPr lang="en-US" dirty="0"/>
                    </a:p>
                  </a:txBody>
                  <a:tcPr/>
                </a:tc>
                <a:tc>
                  <a:txBody>
                    <a:bodyPr/>
                    <a:lstStyle/>
                    <a:p>
                      <a:endParaRPr lang="en-US" dirty="0"/>
                    </a:p>
                  </a:txBody>
                  <a:tcPr/>
                </a:tc>
              </a:tr>
              <a:tr h="401887">
                <a:tc>
                  <a:txBody>
                    <a:bodyPr/>
                    <a:lstStyle/>
                    <a:p>
                      <a:r>
                        <a:rPr lang="en-US" dirty="0" smtClean="0"/>
                        <a:t>11.Screenshot</a:t>
                      </a:r>
                      <a:endParaRPr lang="en-US" dirty="0"/>
                    </a:p>
                  </a:txBody>
                  <a:tcPr/>
                </a:tc>
                <a:tc>
                  <a:txBody>
                    <a:bodyPr/>
                    <a:lstStyle/>
                    <a:p>
                      <a:endParaRPr lang="en-US" dirty="0"/>
                    </a:p>
                  </a:txBody>
                  <a:tcPr/>
                </a:tc>
              </a:tr>
              <a:tr h="401887">
                <a:tc>
                  <a:txBody>
                    <a:bodyPr/>
                    <a:lstStyle/>
                    <a:p>
                      <a:r>
                        <a:rPr lang="en-US" dirty="0" smtClean="0"/>
                        <a:t>References</a:t>
                      </a:r>
                      <a:endParaRPr lang="en-US" dirty="0"/>
                    </a:p>
                  </a:txBody>
                  <a:tcPr/>
                </a:tc>
                <a:tc>
                  <a:txBody>
                    <a:bodyPr/>
                    <a:lstStyle/>
                    <a:p>
                      <a:endParaRPr lang="en-US" dirty="0"/>
                    </a:p>
                  </a:txBody>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285728"/>
            <a:ext cx="7498080" cy="1143000"/>
          </a:xfrm>
        </p:spPr>
        <p:txBody>
          <a:bodyPr>
            <a:normAutofit fontScale="90000"/>
          </a:bodyPr>
          <a:lstStyle/>
          <a:p>
            <a:r>
              <a:rPr lang="en-US" b="1" dirty="0" smtClean="0"/>
              <a:t>UML DIAGRAMS</a:t>
            </a:r>
            <a:r>
              <a:rPr lang="en-US" dirty="0" smtClean="0"/>
              <a:t/>
            </a:r>
            <a:br>
              <a:rPr lang="en-US" dirty="0" smtClean="0"/>
            </a:br>
            <a:endParaRPr lang="en-US" dirty="0"/>
          </a:p>
        </p:txBody>
      </p:sp>
      <p:sp>
        <p:nvSpPr>
          <p:cNvPr id="3" name="Content Placeholder 2"/>
          <p:cNvSpPr>
            <a:spLocks noGrp="1"/>
          </p:cNvSpPr>
          <p:nvPr>
            <p:ph idx="1"/>
          </p:nvPr>
        </p:nvSpPr>
        <p:spPr/>
        <p:txBody>
          <a:bodyPr>
            <a:noAutofit/>
          </a:bodyPr>
          <a:lstStyle/>
          <a:p>
            <a:pPr algn="just"/>
            <a:r>
              <a:rPr lang="en-US" sz="2000" dirty="0" smtClean="0"/>
              <a:t>UML stands for Unified Modeling Language. UML is a standardized general-purpose modeling language in the field of object-oriented software engineering. The standard is managed, and was created by, the Object Management Group. </a:t>
            </a:r>
          </a:p>
          <a:p>
            <a:pPr algn="just"/>
            <a:r>
              <a:rPr lang="en-US" sz="2000" dirty="0" smtClean="0"/>
              <a:t>The goal is for UML to become a common language for creating models of object oriented computer software. In its current form UML is comprised of two major components: a Meta-model and a notation. In the future, some form of method or process may also be added to; or associated with, UML.</a:t>
            </a:r>
          </a:p>
          <a:p>
            <a:pPr algn="just"/>
            <a:r>
              <a:rPr lang="en-US" sz="2000" dirty="0" smtClean="0"/>
              <a:t>The Unified Modeling Language is a standard language for specifying, Visualization, Constructing and documenting the artifacts of software system, as well as for business modeling and other non-software systems. </a:t>
            </a:r>
          </a:p>
          <a:p>
            <a:pPr algn="just"/>
            <a:endParaRPr lang="en-US" sz="2000" dirty="0"/>
          </a:p>
        </p:txBody>
      </p:sp>
      <p:sp>
        <p:nvSpPr>
          <p:cNvPr id="4" name="Rectangle 3"/>
          <p:cNvSpPr/>
          <p:nvPr/>
        </p:nvSpPr>
        <p:spPr>
          <a:xfrm>
            <a:off x="1000100" y="1214422"/>
            <a:ext cx="8143900" cy="1428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00100" y="6643710"/>
            <a:ext cx="8143900" cy="14287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Terminator 6"/>
          <p:cNvSpPr/>
          <p:nvPr/>
        </p:nvSpPr>
        <p:spPr>
          <a:xfrm>
            <a:off x="1857356" y="0"/>
            <a:ext cx="6429420" cy="500066"/>
          </a:xfrm>
          <a:prstGeom prst="flowChartTermina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3200" dirty="0" smtClean="0"/>
              <a:t>USECASE </a:t>
            </a:r>
            <a:r>
              <a:rPr lang="en-IN" sz="3200" dirty="0" smtClean="0"/>
              <a:t>DIAGRAM</a:t>
            </a:r>
            <a:endPar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nvGrpSpPr>
          <p:cNvPr id="1086" name="Group 62"/>
          <p:cNvGrpSpPr>
            <a:grpSpLocks/>
          </p:cNvGrpSpPr>
          <p:nvPr/>
        </p:nvGrpSpPr>
        <p:grpSpPr bwMode="auto">
          <a:xfrm>
            <a:off x="7858148" y="2143116"/>
            <a:ext cx="1084262" cy="1228725"/>
            <a:chOff x="10079" y="3815"/>
            <a:chExt cx="1706" cy="1937"/>
          </a:xfrm>
        </p:grpSpPr>
        <p:grpSp>
          <p:nvGrpSpPr>
            <p:cNvPr id="1087" name="Group 63"/>
            <p:cNvGrpSpPr>
              <a:grpSpLocks/>
            </p:cNvGrpSpPr>
            <p:nvPr/>
          </p:nvGrpSpPr>
          <p:grpSpPr bwMode="auto">
            <a:xfrm>
              <a:off x="10148" y="3815"/>
              <a:ext cx="855" cy="1440"/>
              <a:chOff x="2115" y="3135"/>
              <a:chExt cx="1005" cy="1860"/>
            </a:xfrm>
          </p:grpSpPr>
          <p:sp>
            <p:nvSpPr>
              <p:cNvPr id="1088" name="Oval 64"/>
              <p:cNvSpPr>
                <a:spLocks noChangeArrowheads="1"/>
              </p:cNvSpPr>
              <p:nvPr/>
            </p:nvSpPr>
            <p:spPr bwMode="auto">
              <a:xfrm>
                <a:off x="2430" y="3135"/>
                <a:ext cx="345" cy="3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089" name="AutoShape 65"/>
              <p:cNvCxnSpPr>
                <a:cxnSpLocks noChangeShapeType="1"/>
              </p:cNvCxnSpPr>
              <p:nvPr/>
            </p:nvCxnSpPr>
            <p:spPr bwMode="auto">
              <a:xfrm>
                <a:off x="2595" y="3435"/>
                <a:ext cx="0" cy="960"/>
              </a:xfrm>
              <a:prstGeom prst="straightConnector1">
                <a:avLst/>
              </a:prstGeom>
              <a:noFill/>
              <a:ln w="9525">
                <a:solidFill>
                  <a:srgbClr val="000000"/>
                </a:solidFill>
                <a:round/>
                <a:headEnd/>
                <a:tailEnd/>
              </a:ln>
            </p:spPr>
          </p:cxnSp>
          <p:cxnSp>
            <p:nvCxnSpPr>
              <p:cNvPr id="1090" name="AutoShape 66"/>
              <p:cNvCxnSpPr>
                <a:cxnSpLocks noChangeShapeType="1"/>
              </p:cNvCxnSpPr>
              <p:nvPr/>
            </p:nvCxnSpPr>
            <p:spPr bwMode="auto">
              <a:xfrm>
                <a:off x="2115" y="3690"/>
                <a:ext cx="1005" cy="0"/>
              </a:xfrm>
              <a:prstGeom prst="straightConnector1">
                <a:avLst/>
              </a:prstGeom>
              <a:noFill/>
              <a:ln w="9525">
                <a:solidFill>
                  <a:srgbClr val="000000"/>
                </a:solidFill>
                <a:round/>
                <a:headEnd/>
                <a:tailEnd/>
              </a:ln>
            </p:spPr>
          </p:cxnSp>
          <p:cxnSp>
            <p:nvCxnSpPr>
              <p:cNvPr id="1091" name="AutoShape 67"/>
              <p:cNvCxnSpPr>
                <a:cxnSpLocks noChangeShapeType="1"/>
              </p:cNvCxnSpPr>
              <p:nvPr/>
            </p:nvCxnSpPr>
            <p:spPr bwMode="auto">
              <a:xfrm flipH="1">
                <a:off x="2220" y="4395"/>
                <a:ext cx="375" cy="600"/>
              </a:xfrm>
              <a:prstGeom prst="straightConnector1">
                <a:avLst/>
              </a:prstGeom>
              <a:noFill/>
              <a:ln w="9525">
                <a:solidFill>
                  <a:srgbClr val="000000"/>
                </a:solidFill>
                <a:round/>
                <a:headEnd/>
                <a:tailEnd/>
              </a:ln>
            </p:spPr>
          </p:cxnSp>
          <p:cxnSp>
            <p:nvCxnSpPr>
              <p:cNvPr id="1092" name="AutoShape 68"/>
              <p:cNvCxnSpPr>
                <a:cxnSpLocks noChangeShapeType="1"/>
              </p:cNvCxnSpPr>
              <p:nvPr/>
            </p:nvCxnSpPr>
            <p:spPr bwMode="auto">
              <a:xfrm>
                <a:off x="2595" y="4395"/>
                <a:ext cx="525" cy="600"/>
              </a:xfrm>
              <a:prstGeom prst="straightConnector1">
                <a:avLst/>
              </a:prstGeom>
              <a:noFill/>
              <a:ln w="9525">
                <a:solidFill>
                  <a:srgbClr val="000000"/>
                </a:solidFill>
                <a:round/>
                <a:headEnd/>
                <a:tailEnd/>
              </a:ln>
            </p:spPr>
          </p:cxnSp>
        </p:grpSp>
        <p:sp>
          <p:nvSpPr>
            <p:cNvPr id="1093" name="Text Box 69"/>
            <p:cNvSpPr txBox="1">
              <a:spLocks noChangeArrowheads="1"/>
            </p:cNvSpPr>
            <p:nvPr/>
          </p:nvSpPr>
          <p:spPr bwMode="auto">
            <a:xfrm>
              <a:off x="10079" y="5272"/>
              <a:ext cx="1706" cy="48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Admin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094" name="Group 70"/>
          <p:cNvGrpSpPr>
            <a:grpSpLocks/>
          </p:cNvGrpSpPr>
          <p:nvPr/>
        </p:nvGrpSpPr>
        <p:grpSpPr bwMode="auto">
          <a:xfrm>
            <a:off x="1643042" y="571480"/>
            <a:ext cx="5946775" cy="6502400"/>
            <a:chOff x="485" y="3118"/>
            <a:chExt cx="9364" cy="10239"/>
          </a:xfrm>
        </p:grpSpPr>
        <p:cxnSp>
          <p:nvCxnSpPr>
            <p:cNvPr id="1095" name="AutoShape 71"/>
            <p:cNvCxnSpPr>
              <a:cxnSpLocks noChangeShapeType="1"/>
            </p:cNvCxnSpPr>
            <p:nvPr/>
          </p:nvCxnSpPr>
          <p:spPr bwMode="auto">
            <a:xfrm>
              <a:off x="1936" y="6429"/>
              <a:ext cx="1080" cy="6491"/>
            </a:xfrm>
            <a:prstGeom prst="straightConnector1">
              <a:avLst/>
            </a:prstGeom>
            <a:noFill/>
            <a:ln w="9525">
              <a:solidFill>
                <a:srgbClr val="000000"/>
              </a:solidFill>
              <a:round/>
              <a:headEnd/>
              <a:tailEnd/>
            </a:ln>
          </p:spPr>
        </p:cxnSp>
        <p:cxnSp>
          <p:nvCxnSpPr>
            <p:cNvPr id="1096" name="AutoShape 72"/>
            <p:cNvCxnSpPr>
              <a:cxnSpLocks noChangeShapeType="1"/>
            </p:cNvCxnSpPr>
            <p:nvPr/>
          </p:nvCxnSpPr>
          <p:spPr bwMode="auto">
            <a:xfrm flipH="1">
              <a:off x="9055" y="6105"/>
              <a:ext cx="771" cy="935"/>
            </a:xfrm>
            <a:prstGeom prst="straightConnector1">
              <a:avLst/>
            </a:prstGeom>
            <a:noFill/>
            <a:ln w="9525">
              <a:solidFill>
                <a:srgbClr val="000000"/>
              </a:solidFill>
              <a:round/>
              <a:headEnd/>
              <a:tailEnd/>
            </a:ln>
          </p:spPr>
        </p:cxnSp>
        <p:cxnSp>
          <p:nvCxnSpPr>
            <p:cNvPr id="1097" name="AutoShape 73"/>
            <p:cNvCxnSpPr>
              <a:cxnSpLocks noChangeShapeType="1"/>
            </p:cNvCxnSpPr>
            <p:nvPr/>
          </p:nvCxnSpPr>
          <p:spPr bwMode="auto">
            <a:xfrm flipH="1">
              <a:off x="9165" y="6162"/>
              <a:ext cx="684" cy="6758"/>
            </a:xfrm>
            <a:prstGeom prst="straightConnector1">
              <a:avLst/>
            </a:prstGeom>
            <a:noFill/>
            <a:ln w="9525">
              <a:solidFill>
                <a:srgbClr val="000000"/>
              </a:solidFill>
              <a:round/>
              <a:headEnd/>
              <a:tailEnd/>
            </a:ln>
          </p:spPr>
        </p:cxnSp>
        <p:cxnSp>
          <p:nvCxnSpPr>
            <p:cNvPr id="1098" name="AutoShape 74"/>
            <p:cNvCxnSpPr>
              <a:cxnSpLocks noChangeShapeType="1"/>
            </p:cNvCxnSpPr>
            <p:nvPr/>
          </p:nvCxnSpPr>
          <p:spPr bwMode="auto">
            <a:xfrm flipH="1">
              <a:off x="9055" y="6074"/>
              <a:ext cx="794" cy="5562"/>
            </a:xfrm>
            <a:prstGeom prst="straightConnector1">
              <a:avLst/>
            </a:prstGeom>
            <a:noFill/>
            <a:ln w="9525">
              <a:solidFill>
                <a:srgbClr val="000000"/>
              </a:solidFill>
              <a:round/>
              <a:headEnd/>
              <a:tailEnd/>
            </a:ln>
          </p:spPr>
        </p:cxnSp>
        <p:cxnSp>
          <p:nvCxnSpPr>
            <p:cNvPr id="1099" name="AutoShape 75"/>
            <p:cNvCxnSpPr>
              <a:cxnSpLocks noChangeShapeType="1"/>
            </p:cNvCxnSpPr>
            <p:nvPr/>
          </p:nvCxnSpPr>
          <p:spPr bwMode="auto">
            <a:xfrm flipH="1" flipV="1">
              <a:off x="1936" y="6429"/>
              <a:ext cx="1073" cy="2135"/>
            </a:xfrm>
            <a:prstGeom prst="straightConnector1">
              <a:avLst/>
            </a:prstGeom>
            <a:noFill/>
            <a:ln w="9525">
              <a:solidFill>
                <a:srgbClr val="000000"/>
              </a:solidFill>
              <a:round/>
              <a:headEnd/>
              <a:tailEnd/>
            </a:ln>
          </p:spPr>
        </p:cxnSp>
        <p:sp>
          <p:nvSpPr>
            <p:cNvPr id="1100" name="Oval 76"/>
            <p:cNvSpPr>
              <a:spLocks noChangeArrowheads="1"/>
            </p:cNvSpPr>
            <p:nvPr/>
          </p:nvSpPr>
          <p:spPr bwMode="auto">
            <a:xfrm>
              <a:off x="2903" y="9012"/>
              <a:ext cx="6152" cy="59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View Election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1" name="Oval 77"/>
            <p:cNvSpPr>
              <a:spLocks noChangeArrowheads="1"/>
            </p:cNvSpPr>
            <p:nvPr/>
          </p:nvSpPr>
          <p:spPr bwMode="auto">
            <a:xfrm>
              <a:off x="2903" y="9814"/>
              <a:ext cx="6152" cy="59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View Candidate 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2" name="Oval 78"/>
            <p:cNvSpPr>
              <a:spLocks noChangeArrowheads="1"/>
            </p:cNvSpPr>
            <p:nvPr/>
          </p:nvSpPr>
          <p:spPr bwMode="auto">
            <a:xfrm>
              <a:off x="2903" y="10598"/>
              <a:ext cx="6152" cy="58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Vote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3" name="Oval 79"/>
            <p:cNvSpPr>
              <a:spLocks noChangeArrowheads="1"/>
            </p:cNvSpPr>
            <p:nvPr/>
          </p:nvSpPr>
          <p:spPr bwMode="auto">
            <a:xfrm>
              <a:off x="3016" y="11394"/>
              <a:ext cx="6039" cy="56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View Election Results</a:t>
              </a: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4" name="Oval 80"/>
            <p:cNvSpPr>
              <a:spLocks noChangeArrowheads="1"/>
            </p:cNvSpPr>
            <p:nvPr/>
          </p:nvSpPr>
          <p:spPr bwMode="auto">
            <a:xfrm>
              <a:off x="3009" y="12503"/>
              <a:ext cx="6156" cy="85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Logout</a:t>
              </a: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Calibri"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5" name="Oval 81"/>
            <p:cNvSpPr>
              <a:spLocks noChangeArrowheads="1"/>
            </p:cNvSpPr>
            <p:nvPr/>
          </p:nvSpPr>
          <p:spPr bwMode="auto">
            <a:xfrm>
              <a:off x="3016" y="6742"/>
              <a:ext cx="6039" cy="59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Add Elections</a:t>
              </a: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6" name="Oval 82"/>
            <p:cNvSpPr>
              <a:spLocks noChangeArrowheads="1"/>
            </p:cNvSpPr>
            <p:nvPr/>
          </p:nvSpPr>
          <p:spPr bwMode="auto">
            <a:xfrm>
              <a:off x="3016" y="5827"/>
              <a:ext cx="6039" cy="59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Get Voter ID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7" name="Oval 83"/>
            <p:cNvSpPr>
              <a:spLocks noChangeArrowheads="1"/>
            </p:cNvSpPr>
            <p:nvPr/>
          </p:nvSpPr>
          <p:spPr bwMode="auto">
            <a:xfrm>
              <a:off x="3016" y="4858"/>
              <a:ext cx="6049" cy="59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Send Voter ID</a:t>
              </a: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8" name="Oval 84"/>
            <p:cNvSpPr>
              <a:spLocks noChangeArrowheads="1"/>
            </p:cNvSpPr>
            <p:nvPr/>
          </p:nvSpPr>
          <p:spPr bwMode="auto">
            <a:xfrm>
              <a:off x="3119" y="4029"/>
              <a:ext cx="5936" cy="59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Approve User</a:t>
              </a: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9" name="Oval 85"/>
            <p:cNvSpPr>
              <a:spLocks noChangeArrowheads="1"/>
            </p:cNvSpPr>
            <p:nvPr/>
          </p:nvSpPr>
          <p:spPr bwMode="auto">
            <a:xfrm>
              <a:off x="3016" y="8281"/>
              <a:ext cx="6039" cy="59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Login Using Voter ID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0" name="Oval 86"/>
            <p:cNvSpPr>
              <a:spLocks noChangeArrowheads="1"/>
            </p:cNvSpPr>
            <p:nvPr/>
          </p:nvSpPr>
          <p:spPr bwMode="auto">
            <a:xfrm>
              <a:off x="3016" y="7514"/>
              <a:ext cx="6039" cy="59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Add Candidates</a:t>
              </a: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111" name="Group 87"/>
            <p:cNvGrpSpPr>
              <a:grpSpLocks/>
            </p:cNvGrpSpPr>
            <p:nvPr/>
          </p:nvGrpSpPr>
          <p:grpSpPr bwMode="auto">
            <a:xfrm>
              <a:off x="485" y="5454"/>
              <a:ext cx="1451" cy="1825"/>
              <a:chOff x="1055" y="3927"/>
              <a:chExt cx="1451" cy="1825"/>
            </a:xfrm>
          </p:grpSpPr>
          <p:grpSp>
            <p:nvGrpSpPr>
              <p:cNvPr id="1112" name="Group 88"/>
              <p:cNvGrpSpPr>
                <a:grpSpLocks/>
              </p:cNvGrpSpPr>
              <p:nvPr/>
            </p:nvGrpSpPr>
            <p:grpSpPr bwMode="auto">
              <a:xfrm>
                <a:off x="1404" y="3927"/>
                <a:ext cx="855" cy="1440"/>
                <a:chOff x="2115" y="3135"/>
                <a:chExt cx="1005" cy="1860"/>
              </a:xfrm>
            </p:grpSpPr>
            <p:sp>
              <p:nvSpPr>
                <p:cNvPr id="1113" name="Oval 89"/>
                <p:cNvSpPr>
                  <a:spLocks noChangeArrowheads="1"/>
                </p:cNvSpPr>
                <p:nvPr/>
              </p:nvSpPr>
              <p:spPr bwMode="auto">
                <a:xfrm>
                  <a:off x="2430" y="3135"/>
                  <a:ext cx="345" cy="3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114" name="AutoShape 90"/>
                <p:cNvCxnSpPr>
                  <a:cxnSpLocks noChangeShapeType="1"/>
                </p:cNvCxnSpPr>
                <p:nvPr/>
              </p:nvCxnSpPr>
              <p:spPr bwMode="auto">
                <a:xfrm>
                  <a:off x="2595" y="3435"/>
                  <a:ext cx="0" cy="960"/>
                </a:xfrm>
                <a:prstGeom prst="straightConnector1">
                  <a:avLst/>
                </a:prstGeom>
                <a:noFill/>
                <a:ln w="9525">
                  <a:solidFill>
                    <a:srgbClr val="000000"/>
                  </a:solidFill>
                  <a:round/>
                  <a:headEnd/>
                  <a:tailEnd/>
                </a:ln>
              </p:spPr>
            </p:cxnSp>
            <p:cxnSp>
              <p:nvCxnSpPr>
                <p:cNvPr id="1115" name="AutoShape 91"/>
                <p:cNvCxnSpPr>
                  <a:cxnSpLocks noChangeShapeType="1"/>
                </p:cNvCxnSpPr>
                <p:nvPr/>
              </p:nvCxnSpPr>
              <p:spPr bwMode="auto">
                <a:xfrm>
                  <a:off x="2115" y="3690"/>
                  <a:ext cx="1005" cy="0"/>
                </a:xfrm>
                <a:prstGeom prst="straightConnector1">
                  <a:avLst/>
                </a:prstGeom>
                <a:noFill/>
                <a:ln w="9525">
                  <a:solidFill>
                    <a:srgbClr val="000000"/>
                  </a:solidFill>
                  <a:round/>
                  <a:headEnd/>
                  <a:tailEnd/>
                </a:ln>
              </p:spPr>
            </p:cxnSp>
            <p:cxnSp>
              <p:nvCxnSpPr>
                <p:cNvPr id="1116" name="AutoShape 92"/>
                <p:cNvCxnSpPr>
                  <a:cxnSpLocks noChangeShapeType="1"/>
                </p:cNvCxnSpPr>
                <p:nvPr/>
              </p:nvCxnSpPr>
              <p:spPr bwMode="auto">
                <a:xfrm flipH="1">
                  <a:off x="2220" y="4395"/>
                  <a:ext cx="375" cy="600"/>
                </a:xfrm>
                <a:prstGeom prst="straightConnector1">
                  <a:avLst/>
                </a:prstGeom>
                <a:noFill/>
                <a:ln w="9525">
                  <a:solidFill>
                    <a:srgbClr val="000000"/>
                  </a:solidFill>
                  <a:round/>
                  <a:headEnd/>
                  <a:tailEnd/>
                </a:ln>
              </p:spPr>
            </p:cxnSp>
            <p:cxnSp>
              <p:nvCxnSpPr>
                <p:cNvPr id="1117" name="AutoShape 93"/>
                <p:cNvCxnSpPr>
                  <a:cxnSpLocks noChangeShapeType="1"/>
                </p:cNvCxnSpPr>
                <p:nvPr/>
              </p:nvCxnSpPr>
              <p:spPr bwMode="auto">
                <a:xfrm>
                  <a:off x="2595" y="4395"/>
                  <a:ext cx="525" cy="600"/>
                </a:xfrm>
                <a:prstGeom prst="straightConnector1">
                  <a:avLst/>
                </a:prstGeom>
                <a:noFill/>
                <a:ln w="9525">
                  <a:solidFill>
                    <a:srgbClr val="000000"/>
                  </a:solidFill>
                  <a:round/>
                  <a:headEnd/>
                  <a:tailEnd/>
                </a:ln>
              </p:spPr>
            </p:cxnSp>
          </p:grpSp>
          <p:sp>
            <p:nvSpPr>
              <p:cNvPr id="1118" name="Text Box 94"/>
              <p:cNvSpPr txBox="1">
                <a:spLocks noChangeArrowheads="1"/>
              </p:cNvSpPr>
              <p:nvPr/>
            </p:nvSpPr>
            <p:spPr bwMode="auto">
              <a:xfrm>
                <a:off x="1055" y="5367"/>
                <a:ext cx="1451" cy="38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cxnSp>
          <p:nvCxnSpPr>
            <p:cNvPr id="1119" name="AutoShape 95"/>
            <p:cNvCxnSpPr>
              <a:cxnSpLocks noChangeShapeType="1"/>
            </p:cNvCxnSpPr>
            <p:nvPr/>
          </p:nvCxnSpPr>
          <p:spPr bwMode="auto">
            <a:xfrm flipH="1" flipV="1">
              <a:off x="8952" y="3415"/>
              <a:ext cx="897" cy="2747"/>
            </a:xfrm>
            <a:prstGeom prst="straightConnector1">
              <a:avLst/>
            </a:prstGeom>
            <a:noFill/>
            <a:ln w="9525">
              <a:solidFill>
                <a:srgbClr val="000000"/>
              </a:solidFill>
              <a:round/>
              <a:headEnd/>
              <a:tailEnd/>
            </a:ln>
          </p:spPr>
        </p:cxnSp>
        <p:sp>
          <p:nvSpPr>
            <p:cNvPr id="1120" name="Oval 96"/>
            <p:cNvSpPr>
              <a:spLocks noChangeArrowheads="1"/>
            </p:cNvSpPr>
            <p:nvPr/>
          </p:nvSpPr>
          <p:spPr bwMode="auto">
            <a:xfrm>
              <a:off x="3016" y="3118"/>
              <a:ext cx="5918" cy="59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Registration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121" name="AutoShape 97"/>
            <p:cNvCxnSpPr>
              <a:cxnSpLocks noChangeShapeType="1"/>
            </p:cNvCxnSpPr>
            <p:nvPr/>
          </p:nvCxnSpPr>
          <p:spPr bwMode="auto">
            <a:xfrm flipH="1" flipV="1">
              <a:off x="9055" y="4377"/>
              <a:ext cx="794" cy="1785"/>
            </a:xfrm>
            <a:prstGeom prst="straightConnector1">
              <a:avLst/>
            </a:prstGeom>
            <a:noFill/>
            <a:ln w="9525">
              <a:solidFill>
                <a:srgbClr val="000000"/>
              </a:solidFill>
              <a:round/>
              <a:headEnd/>
              <a:tailEnd/>
            </a:ln>
          </p:spPr>
        </p:cxnSp>
        <p:cxnSp>
          <p:nvCxnSpPr>
            <p:cNvPr id="1122" name="AutoShape 98"/>
            <p:cNvCxnSpPr>
              <a:cxnSpLocks noChangeShapeType="1"/>
            </p:cNvCxnSpPr>
            <p:nvPr/>
          </p:nvCxnSpPr>
          <p:spPr bwMode="auto">
            <a:xfrm flipH="1">
              <a:off x="1936" y="3415"/>
              <a:ext cx="1080" cy="3008"/>
            </a:xfrm>
            <a:prstGeom prst="straightConnector1">
              <a:avLst/>
            </a:prstGeom>
            <a:noFill/>
            <a:ln w="9525">
              <a:solidFill>
                <a:srgbClr val="000000"/>
              </a:solidFill>
              <a:round/>
              <a:headEnd/>
              <a:tailEnd/>
            </a:ln>
          </p:spPr>
        </p:cxnSp>
        <p:cxnSp>
          <p:nvCxnSpPr>
            <p:cNvPr id="1123" name="AutoShape 99"/>
            <p:cNvCxnSpPr>
              <a:cxnSpLocks noChangeShapeType="1"/>
            </p:cNvCxnSpPr>
            <p:nvPr/>
          </p:nvCxnSpPr>
          <p:spPr bwMode="auto">
            <a:xfrm flipH="1" flipV="1">
              <a:off x="9065" y="5147"/>
              <a:ext cx="761" cy="1012"/>
            </a:xfrm>
            <a:prstGeom prst="straightConnector1">
              <a:avLst/>
            </a:prstGeom>
            <a:noFill/>
            <a:ln w="9525">
              <a:solidFill>
                <a:srgbClr val="000000"/>
              </a:solidFill>
              <a:round/>
              <a:headEnd/>
              <a:tailEnd/>
            </a:ln>
          </p:spPr>
        </p:cxnSp>
      </p:grpSp>
      <p:cxnSp>
        <p:nvCxnSpPr>
          <p:cNvPr id="1124" name="AutoShape 100"/>
          <p:cNvCxnSpPr>
            <a:cxnSpLocks noChangeShapeType="1"/>
            <a:stCxn id="1100" idx="2"/>
          </p:cNvCxnSpPr>
          <p:nvPr/>
        </p:nvCxnSpPr>
        <p:spPr bwMode="auto">
          <a:xfrm rot="10800000">
            <a:off x="2563796" y="2887647"/>
            <a:ext cx="614840" cy="1616139"/>
          </a:xfrm>
          <a:prstGeom prst="straightConnector1">
            <a:avLst/>
          </a:prstGeom>
          <a:noFill/>
          <a:ln w="9525">
            <a:solidFill>
              <a:srgbClr val="000000"/>
            </a:solidFill>
            <a:round/>
            <a:headEnd/>
            <a:tailEn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0"/>
            <a:ext cx="3422144" cy="1143000"/>
          </a:xfrm>
        </p:spPr>
        <p:txBody>
          <a:bodyPr/>
          <a:lstStyle/>
          <a:p>
            <a:pPr algn="ctr"/>
            <a:r>
              <a:rPr lang="en-IN" dirty="0" smtClean="0"/>
              <a:t>Class Diagram</a:t>
            </a:r>
            <a:endParaRPr lang="en-US" dirty="0"/>
          </a:p>
        </p:txBody>
      </p:sp>
      <p:sp>
        <p:nvSpPr>
          <p:cNvPr id="4" name="Rectangle 3"/>
          <p:cNvSpPr/>
          <p:nvPr/>
        </p:nvSpPr>
        <p:spPr>
          <a:xfrm>
            <a:off x="1000100" y="1214422"/>
            <a:ext cx="8143900" cy="1428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00100" y="6643710"/>
            <a:ext cx="8143900" cy="14287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0" name="Group 2"/>
          <p:cNvGrpSpPr>
            <a:grpSpLocks/>
          </p:cNvGrpSpPr>
          <p:nvPr/>
        </p:nvGrpSpPr>
        <p:grpSpPr bwMode="auto">
          <a:xfrm>
            <a:off x="2643174" y="1928802"/>
            <a:ext cx="5770563" cy="3959225"/>
            <a:chOff x="1636" y="2458"/>
            <a:chExt cx="9087" cy="6236"/>
          </a:xfrm>
        </p:grpSpPr>
        <p:cxnSp>
          <p:nvCxnSpPr>
            <p:cNvPr id="2051" name="AutoShape 3"/>
            <p:cNvCxnSpPr>
              <a:cxnSpLocks noChangeShapeType="1"/>
            </p:cNvCxnSpPr>
            <p:nvPr/>
          </p:nvCxnSpPr>
          <p:spPr bwMode="auto">
            <a:xfrm>
              <a:off x="1636" y="4153"/>
              <a:ext cx="3795" cy="0"/>
            </a:xfrm>
            <a:prstGeom prst="straightConnector1">
              <a:avLst/>
            </a:prstGeom>
            <a:noFill/>
            <a:ln w="9525">
              <a:solidFill>
                <a:srgbClr val="000000"/>
              </a:solidFill>
              <a:round/>
              <a:headEnd/>
              <a:tailEnd/>
            </a:ln>
          </p:spPr>
        </p:cxnSp>
        <p:cxnSp>
          <p:nvCxnSpPr>
            <p:cNvPr id="2052" name="AutoShape 4"/>
            <p:cNvCxnSpPr>
              <a:cxnSpLocks noChangeShapeType="1"/>
            </p:cNvCxnSpPr>
            <p:nvPr/>
          </p:nvCxnSpPr>
          <p:spPr bwMode="auto">
            <a:xfrm>
              <a:off x="6928" y="3292"/>
              <a:ext cx="3795" cy="0"/>
            </a:xfrm>
            <a:prstGeom prst="straightConnector1">
              <a:avLst/>
            </a:prstGeom>
            <a:noFill/>
            <a:ln w="9525">
              <a:solidFill>
                <a:srgbClr val="000000"/>
              </a:solidFill>
              <a:round/>
              <a:headEnd/>
              <a:tailEnd/>
            </a:ln>
          </p:spPr>
        </p:cxnSp>
        <p:cxnSp>
          <p:nvCxnSpPr>
            <p:cNvPr id="2053" name="AutoShape 5"/>
            <p:cNvCxnSpPr>
              <a:cxnSpLocks noChangeShapeType="1"/>
            </p:cNvCxnSpPr>
            <p:nvPr/>
          </p:nvCxnSpPr>
          <p:spPr bwMode="auto">
            <a:xfrm>
              <a:off x="6928" y="4096"/>
              <a:ext cx="3795" cy="0"/>
            </a:xfrm>
            <a:prstGeom prst="straightConnector1">
              <a:avLst/>
            </a:prstGeom>
            <a:noFill/>
            <a:ln w="9525">
              <a:solidFill>
                <a:srgbClr val="000000"/>
              </a:solidFill>
              <a:round/>
              <a:headEnd/>
              <a:tailEnd/>
            </a:ln>
          </p:spPr>
        </p:cxnSp>
        <p:cxnSp>
          <p:nvCxnSpPr>
            <p:cNvPr id="2054" name="AutoShape 6"/>
            <p:cNvCxnSpPr>
              <a:cxnSpLocks noChangeShapeType="1"/>
            </p:cNvCxnSpPr>
            <p:nvPr/>
          </p:nvCxnSpPr>
          <p:spPr bwMode="auto">
            <a:xfrm>
              <a:off x="1636" y="4096"/>
              <a:ext cx="3795" cy="0"/>
            </a:xfrm>
            <a:prstGeom prst="straightConnector1">
              <a:avLst/>
            </a:prstGeom>
            <a:noFill/>
            <a:ln w="9525">
              <a:solidFill>
                <a:srgbClr val="000000"/>
              </a:solidFill>
              <a:round/>
              <a:headEnd/>
              <a:tailEnd/>
            </a:ln>
          </p:spPr>
        </p:cxnSp>
        <p:cxnSp>
          <p:nvCxnSpPr>
            <p:cNvPr id="2055" name="AutoShape 7"/>
            <p:cNvCxnSpPr>
              <a:cxnSpLocks noChangeShapeType="1"/>
            </p:cNvCxnSpPr>
            <p:nvPr/>
          </p:nvCxnSpPr>
          <p:spPr bwMode="auto">
            <a:xfrm>
              <a:off x="6928" y="4096"/>
              <a:ext cx="3795" cy="0"/>
            </a:xfrm>
            <a:prstGeom prst="straightConnector1">
              <a:avLst/>
            </a:prstGeom>
            <a:noFill/>
            <a:ln w="9525">
              <a:solidFill>
                <a:srgbClr val="000000"/>
              </a:solidFill>
              <a:round/>
              <a:headEnd/>
              <a:tailEnd/>
            </a:ln>
          </p:spPr>
        </p:cxnSp>
        <p:cxnSp>
          <p:nvCxnSpPr>
            <p:cNvPr id="2056" name="AutoShape 8"/>
            <p:cNvCxnSpPr>
              <a:cxnSpLocks noChangeShapeType="1"/>
            </p:cNvCxnSpPr>
            <p:nvPr/>
          </p:nvCxnSpPr>
          <p:spPr bwMode="auto">
            <a:xfrm>
              <a:off x="1636" y="4096"/>
              <a:ext cx="3795" cy="0"/>
            </a:xfrm>
            <a:prstGeom prst="straightConnector1">
              <a:avLst/>
            </a:prstGeom>
            <a:noFill/>
            <a:ln w="9525">
              <a:solidFill>
                <a:srgbClr val="000000"/>
              </a:solidFill>
              <a:round/>
              <a:headEnd/>
              <a:tailEnd/>
            </a:ln>
          </p:spPr>
        </p:cxnSp>
        <p:cxnSp>
          <p:nvCxnSpPr>
            <p:cNvPr id="2057" name="AutoShape 9"/>
            <p:cNvCxnSpPr>
              <a:cxnSpLocks noChangeShapeType="1"/>
            </p:cNvCxnSpPr>
            <p:nvPr/>
          </p:nvCxnSpPr>
          <p:spPr bwMode="auto">
            <a:xfrm>
              <a:off x="6928" y="3293"/>
              <a:ext cx="3795" cy="0"/>
            </a:xfrm>
            <a:prstGeom prst="straightConnector1">
              <a:avLst/>
            </a:prstGeom>
            <a:noFill/>
            <a:ln w="9525">
              <a:solidFill>
                <a:srgbClr val="000000"/>
              </a:solidFill>
              <a:round/>
              <a:headEnd/>
              <a:tailEnd/>
            </a:ln>
          </p:spPr>
        </p:cxnSp>
        <p:sp>
          <p:nvSpPr>
            <p:cNvPr id="2058" name="Rectangle 10"/>
            <p:cNvSpPr>
              <a:spLocks noChangeArrowheads="1"/>
            </p:cNvSpPr>
            <p:nvPr/>
          </p:nvSpPr>
          <p:spPr bwMode="auto">
            <a:xfrm>
              <a:off x="1636" y="2643"/>
              <a:ext cx="3795" cy="586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9" name="Text Box 11"/>
            <p:cNvSpPr txBox="1">
              <a:spLocks noChangeArrowheads="1"/>
            </p:cNvSpPr>
            <p:nvPr/>
          </p:nvSpPr>
          <p:spPr bwMode="auto">
            <a:xfrm>
              <a:off x="1796" y="4365"/>
              <a:ext cx="3305" cy="355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Get Voter ID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View Election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View Candidate Details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Vote ()</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0" name="Text Box 12"/>
            <p:cNvSpPr txBox="1">
              <a:spLocks noChangeArrowheads="1"/>
            </p:cNvSpPr>
            <p:nvPr/>
          </p:nvSpPr>
          <p:spPr bwMode="auto">
            <a:xfrm>
              <a:off x="2605" y="2830"/>
              <a:ext cx="1831" cy="462"/>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200" b="0" i="0" u="none" strike="noStrike" cap="none" normalizeH="0" baseline="0" smtClean="0">
                  <a:ln>
                    <a:noFill/>
                  </a:ln>
                  <a:solidFill>
                    <a:schemeClr val="tx1"/>
                  </a:solidFill>
                  <a:effectLst/>
                  <a:latin typeface="Calibri" pitchFamily="34" charset="0"/>
                  <a:cs typeface="Arial" pitchFamily="34" charset="0"/>
                </a:rPr>
                <a:t>User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1" name="Text Box 13"/>
            <p:cNvSpPr txBox="1">
              <a:spLocks noChangeArrowheads="1"/>
            </p:cNvSpPr>
            <p:nvPr/>
          </p:nvSpPr>
          <p:spPr bwMode="auto">
            <a:xfrm>
              <a:off x="2446" y="3451"/>
              <a:ext cx="2413" cy="64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62" name="AutoShape 14"/>
            <p:cNvCxnSpPr>
              <a:cxnSpLocks noChangeShapeType="1"/>
            </p:cNvCxnSpPr>
            <p:nvPr/>
          </p:nvCxnSpPr>
          <p:spPr bwMode="auto">
            <a:xfrm>
              <a:off x="1636" y="3451"/>
              <a:ext cx="3795" cy="0"/>
            </a:xfrm>
            <a:prstGeom prst="straightConnector1">
              <a:avLst/>
            </a:prstGeom>
            <a:noFill/>
            <a:ln w="9525">
              <a:solidFill>
                <a:srgbClr val="000000"/>
              </a:solidFill>
              <a:round/>
              <a:headEnd/>
              <a:tailEnd/>
            </a:ln>
          </p:spPr>
        </p:cxnSp>
        <p:sp>
          <p:nvSpPr>
            <p:cNvPr id="2063" name="Rectangle 15"/>
            <p:cNvSpPr>
              <a:spLocks noChangeArrowheads="1"/>
            </p:cNvSpPr>
            <p:nvPr/>
          </p:nvSpPr>
          <p:spPr bwMode="auto">
            <a:xfrm>
              <a:off x="6928" y="2458"/>
              <a:ext cx="3795" cy="623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64" name="Text Box 16"/>
            <p:cNvSpPr txBox="1">
              <a:spLocks noChangeArrowheads="1"/>
            </p:cNvSpPr>
            <p:nvPr/>
          </p:nvSpPr>
          <p:spPr bwMode="auto">
            <a:xfrm>
              <a:off x="7088" y="4211"/>
              <a:ext cx="3412" cy="4293"/>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View Voter Details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Approve Voter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Send Voter ID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Add Election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Add Candidates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View Election Results ()</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5" name="Text Box 17"/>
            <p:cNvSpPr txBox="1">
              <a:spLocks noChangeArrowheads="1"/>
            </p:cNvSpPr>
            <p:nvPr/>
          </p:nvSpPr>
          <p:spPr bwMode="auto">
            <a:xfrm>
              <a:off x="7696" y="2643"/>
              <a:ext cx="2038" cy="56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Admin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6" name="Text Box 18"/>
            <p:cNvSpPr txBox="1">
              <a:spLocks noChangeArrowheads="1"/>
            </p:cNvSpPr>
            <p:nvPr/>
          </p:nvSpPr>
          <p:spPr bwMode="auto">
            <a:xfrm>
              <a:off x="7669" y="3292"/>
              <a:ext cx="2394" cy="656"/>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67" name="AutoShape 19"/>
            <p:cNvCxnSpPr>
              <a:cxnSpLocks noChangeShapeType="1"/>
            </p:cNvCxnSpPr>
            <p:nvPr/>
          </p:nvCxnSpPr>
          <p:spPr bwMode="auto">
            <a:xfrm>
              <a:off x="1636" y="4096"/>
              <a:ext cx="3795" cy="0"/>
            </a:xfrm>
            <a:prstGeom prst="straightConnector1">
              <a:avLst/>
            </a:prstGeom>
            <a:noFill/>
            <a:ln w="9525">
              <a:solidFill>
                <a:srgbClr val="000000"/>
              </a:solidFill>
              <a:round/>
              <a:headEnd/>
              <a:tailEnd/>
            </a:ln>
          </p:spPr>
        </p:cxnSp>
        <p:cxnSp>
          <p:nvCxnSpPr>
            <p:cNvPr id="2068" name="AutoShape 20"/>
            <p:cNvCxnSpPr>
              <a:cxnSpLocks noChangeShapeType="1"/>
            </p:cNvCxnSpPr>
            <p:nvPr/>
          </p:nvCxnSpPr>
          <p:spPr bwMode="auto">
            <a:xfrm>
              <a:off x="6928" y="3210"/>
              <a:ext cx="3795" cy="0"/>
            </a:xfrm>
            <a:prstGeom prst="straightConnector1">
              <a:avLst/>
            </a:prstGeom>
            <a:noFill/>
            <a:ln w="9525">
              <a:solidFill>
                <a:srgbClr val="000000"/>
              </a:solidFill>
              <a:round/>
              <a:headEnd/>
              <a:tailEnd/>
            </a:ln>
          </p:spPr>
        </p:cxnSp>
        <p:cxnSp>
          <p:nvCxnSpPr>
            <p:cNvPr id="2069" name="AutoShape 21"/>
            <p:cNvCxnSpPr>
              <a:cxnSpLocks noChangeShapeType="1"/>
            </p:cNvCxnSpPr>
            <p:nvPr/>
          </p:nvCxnSpPr>
          <p:spPr bwMode="auto">
            <a:xfrm>
              <a:off x="6928" y="3948"/>
              <a:ext cx="3795" cy="0"/>
            </a:xfrm>
            <a:prstGeom prst="straightConnector1">
              <a:avLst/>
            </a:prstGeom>
            <a:noFill/>
            <a:ln w="9525">
              <a:solidFill>
                <a:srgbClr val="000000"/>
              </a:solidFill>
              <a:round/>
              <a:headEnd/>
              <a:tailEnd/>
            </a:ln>
          </p:spPr>
        </p:cxnSp>
      </p:grpSp>
      <p:cxnSp>
        <p:nvCxnSpPr>
          <p:cNvPr id="2070" name="AutoShape 22"/>
          <p:cNvCxnSpPr>
            <a:cxnSpLocks noChangeShapeType="1"/>
          </p:cNvCxnSpPr>
          <p:nvPr/>
        </p:nvCxnSpPr>
        <p:spPr bwMode="auto">
          <a:xfrm>
            <a:off x="5072066" y="3857628"/>
            <a:ext cx="950913" cy="0"/>
          </a:xfrm>
          <a:prstGeom prst="straightConnector1">
            <a:avLst/>
          </a:prstGeom>
          <a:noFill/>
          <a:ln w="9525">
            <a:solidFill>
              <a:srgbClr val="000000"/>
            </a:solidFill>
            <a:round/>
            <a:headEnd/>
            <a:tailEnd type="triangle" w="med" len="med"/>
          </a:ln>
        </p:spPr>
      </p:cxnSp>
      <p:cxnSp>
        <p:nvCxnSpPr>
          <p:cNvPr id="2071" name="AutoShape 23"/>
          <p:cNvCxnSpPr>
            <a:cxnSpLocks noChangeShapeType="1"/>
          </p:cNvCxnSpPr>
          <p:nvPr/>
        </p:nvCxnSpPr>
        <p:spPr bwMode="auto">
          <a:xfrm flipH="1">
            <a:off x="5072066" y="4286256"/>
            <a:ext cx="950913" cy="0"/>
          </a:xfrm>
          <a:prstGeom prst="straightConnector1">
            <a:avLst/>
          </a:prstGeom>
          <a:noFill/>
          <a:ln w="9525">
            <a:solidFill>
              <a:srgbClr val="000000"/>
            </a:solidFill>
            <a:round/>
            <a:headEnd/>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0"/>
            <a:ext cx="7498080" cy="1143000"/>
          </a:xfrm>
        </p:spPr>
        <p:txBody>
          <a:bodyPr/>
          <a:lstStyle/>
          <a:p>
            <a:r>
              <a:rPr lang="en-US" b="1" u="sng" dirty="0" smtClean="0"/>
              <a:t>SEQUENCE DIAGRAM</a:t>
            </a:r>
            <a:endParaRPr lang="en-US" dirty="0"/>
          </a:p>
        </p:txBody>
      </p:sp>
      <p:sp>
        <p:nvSpPr>
          <p:cNvPr id="4" name="Rectangle 3"/>
          <p:cNvSpPr/>
          <p:nvPr/>
        </p:nvSpPr>
        <p:spPr>
          <a:xfrm>
            <a:off x="1000100" y="1214422"/>
            <a:ext cx="8143900" cy="1428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00100" y="6643710"/>
            <a:ext cx="8143900" cy="14287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Grp="1" noChangeAspect="1" noChangeArrowheads="1"/>
          </p:cNvPicPr>
          <p:nvPr>
            <p:ph idx="1"/>
          </p:nvPr>
        </p:nvPicPr>
        <p:blipFill>
          <a:blip r:embed="rId2"/>
          <a:srcRect l="24682" t="19756" r="24831" b="3140"/>
          <a:stretch>
            <a:fillRect/>
          </a:stretch>
        </p:blipFill>
        <p:spPr bwMode="auto">
          <a:xfrm>
            <a:off x="1071538" y="2214554"/>
            <a:ext cx="6858048" cy="4429156"/>
          </a:xfrm>
          <a:prstGeom prst="rect">
            <a:avLst/>
          </a:prstGeom>
          <a:noFill/>
          <a:ln w="9525">
            <a:noFill/>
            <a:miter lim="800000"/>
            <a:headEnd/>
            <a:tailEnd/>
          </a:ln>
          <a:effectLst/>
        </p:spPr>
      </p:pic>
      <p:sp>
        <p:nvSpPr>
          <p:cNvPr id="7" name="Rounded Rectangle 6"/>
          <p:cNvSpPr/>
          <p:nvPr/>
        </p:nvSpPr>
        <p:spPr>
          <a:xfrm>
            <a:off x="6572264" y="1714488"/>
            <a:ext cx="1143008" cy="5000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Service</a:t>
            </a:r>
            <a:endParaRPr lang="en-US" dirty="0">
              <a:solidFill>
                <a:schemeClr val="tx1"/>
              </a:solidFill>
            </a:endParaRPr>
          </a:p>
        </p:txBody>
      </p:sp>
      <p:cxnSp>
        <p:nvCxnSpPr>
          <p:cNvPr id="10" name="Straight Connector 9"/>
          <p:cNvCxnSpPr/>
          <p:nvPr/>
        </p:nvCxnSpPr>
        <p:spPr>
          <a:xfrm rot="5400000">
            <a:off x="1732340" y="2125257"/>
            <a:ext cx="428628" cy="35719"/>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0"/>
            <a:ext cx="7498080" cy="1143000"/>
          </a:xfrm>
        </p:spPr>
        <p:txBody>
          <a:bodyPr/>
          <a:lstStyle/>
          <a:p>
            <a:r>
              <a:rPr lang="en-IN" dirty="0" smtClean="0"/>
              <a:t>Activity Diagram</a:t>
            </a:r>
            <a:endParaRPr lang="en-US" dirty="0"/>
          </a:p>
        </p:txBody>
      </p:sp>
      <p:sp>
        <p:nvSpPr>
          <p:cNvPr id="4" name="Rectangle 3"/>
          <p:cNvSpPr/>
          <p:nvPr/>
        </p:nvSpPr>
        <p:spPr>
          <a:xfrm>
            <a:off x="1000100" y="1214422"/>
            <a:ext cx="8143900" cy="1428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00100" y="6643710"/>
            <a:ext cx="8143900" cy="14287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Grp="1" noChangeAspect="1" noChangeArrowheads="1"/>
          </p:cNvPicPr>
          <p:nvPr>
            <p:ph idx="1"/>
          </p:nvPr>
        </p:nvPicPr>
        <p:blipFill>
          <a:blip r:embed="rId2"/>
          <a:srcRect l="25635" t="7205" r="24830" b="3140"/>
          <a:stretch>
            <a:fillRect/>
          </a:stretch>
        </p:blipFill>
        <p:spPr bwMode="auto">
          <a:xfrm>
            <a:off x="2143108" y="1500174"/>
            <a:ext cx="5572164" cy="5143536"/>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marR="0" algn="just">
              <a:lnSpc>
                <a:spcPts val="2197"/>
              </a:lnSpc>
              <a:spcBef>
                <a:spcPts val="0"/>
              </a:spcBef>
              <a:spcAft>
                <a:spcPts val="0"/>
              </a:spcAft>
            </a:pPr>
            <a:r>
              <a:rPr lang="en-US" sz="2400" dirty="0" smtClean="0">
                <a:solidFill>
                  <a:srgbClr val="000000"/>
                </a:solidFill>
                <a:latin typeface="Arial" pitchFamily="34" charset="0"/>
                <a:cs typeface="Arial" pitchFamily="34" charset="0"/>
              </a:rPr>
              <a:t>The</a:t>
            </a:r>
            <a:r>
              <a:rPr lang="en-US" sz="2400" spc="889" dirty="0" smtClean="0">
                <a:solidFill>
                  <a:srgbClr val="000000"/>
                </a:solidFill>
                <a:latin typeface="Arial" pitchFamily="34" charset="0"/>
                <a:cs typeface="Arial" pitchFamily="34" charset="0"/>
              </a:rPr>
              <a:t> </a:t>
            </a:r>
            <a:r>
              <a:rPr lang="en-US" sz="2800" dirty="0" smtClean="0">
                <a:solidFill>
                  <a:srgbClr val="000000"/>
                </a:solidFill>
                <a:latin typeface="Arial" pitchFamily="34" charset="0"/>
                <a:cs typeface="Arial" pitchFamily="34" charset="0"/>
              </a:rPr>
              <a:t>“</a:t>
            </a:r>
            <a:r>
              <a:rPr lang="en-US" sz="2400" dirty="0" smtClean="0">
                <a:solidFill>
                  <a:srgbClr val="000000"/>
                </a:solidFill>
                <a:latin typeface="Arial" pitchFamily="34" charset="0"/>
                <a:cs typeface="Arial" pitchFamily="34" charset="0"/>
              </a:rPr>
              <a:t>Smart Online Voting System</a:t>
            </a:r>
            <a:r>
              <a:rPr lang="en-US" sz="2800" dirty="0" smtClean="0">
                <a:solidFill>
                  <a:srgbClr val="000000"/>
                </a:solidFill>
                <a:latin typeface="Arial" pitchFamily="34" charset="0"/>
                <a:cs typeface="Arial" pitchFamily="34" charset="0"/>
              </a:rPr>
              <a:t>”</a:t>
            </a:r>
            <a:r>
              <a:rPr lang="en-US" sz="2400" spc="891"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is</a:t>
            </a:r>
            <a:r>
              <a:rPr lang="en-US" sz="2400" spc="893"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successfully designed</a:t>
            </a:r>
            <a:r>
              <a:rPr lang="en-US" sz="2400" spc="787"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and</a:t>
            </a:r>
            <a:r>
              <a:rPr lang="en-US" sz="2400" spc="787"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developed</a:t>
            </a:r>
            <a:r>
              <a:rPr lang="en-US" sz="2400" spc="785"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to</a:t>
            </a:r>
            <a:r>
              <a:rPr lang="en-US" sz="2400" spc="787"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full</a:t>
            </a:r>
            <a:r>
              <a:rPr lang="en-US" sz="2400" spc="788"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fill</a:t>
            </a:r>
            <a:r>
              <a:rPr lang="en-US" sz="2400" spc="787"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the</a:t>
            </a:r>
            <a:r>
              <a:rPr lang="en-US" sz="2400" spc="788"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necessary requirements</a:t>
            </a:r>
            <a:r>
              <a:rPr lang="en-US" sz="2400" spc="23"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as</a:t>
            </a:r>
            <a:r>
              <a:rPr lang="en-US" sz="2400" spc="23"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identified</a:t>
            </a:r>
            <a:r>
              <a:rPr lang="en-US" sz="2400" spc="24"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in</a:t>
            </a:r>
            <a:r>
              <a:rPr lang="en-US" sz="2400" spc="25"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the</a:t>
            </a:r>
            <a:r>
              <a:rPr lang="en-US" sz="2400" spc="24"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requirements</a:t>
            </a:r>
            <a:r>
              <a:rPr lang="en-US" sz="2400" spc="25"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analysis phase,</a:t>
            </a:r>
            <a:r>
              <a:rPr lang="en-US" sz="2400" spc="238"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such</a:t>
            </a:r>
            <a:r>
              <a:rPr lang="en-US" sz="2400" spc="235"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as</a:t>
            </a:r>
            <a:r>
              <a:rPr lang="en-US" sz="2400" spc="234"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the</a:t>
            </a:r>
            <a:r>
              <a:rPr lang="en-US" sz="2400" spc="235"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system</a:t>
            </a:r>
            <a:r>
              <a:rPr lang="en-US" sz="2400" spc="236"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is</a:t>
            </a:r>
            <a:r>
              <a:rPr lang="en-US" sz="2400" spc="236"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very</a:t>
            </a:r>
            <a:r>
              <a:rPr lang="en-US" sz="2400" spc="235"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much</a:t>
            </a:r>
            <a:r>
              <a:rPr lang="en-US" sz="2400" spc="238"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user</a:t>
            </a:r>
            <a:r>
              <a:rPr lang="en-US" sz="2400" spc="236"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friendly, and performing very efficiently.</a:t>
            </a:r>
          </a:p>
          <a:p>
            <a:pPr marL="0" marR="0" algn="just">
              <a:lnSpc>
                <a:spcPts val="2197"/>
              </a:lnSpc>
              <a:spcBef>
                <a:spcPts val="0"/>
              </a:spcBef>
              <a:spcAft>
                <a:spcPts val="0"/>
              </a:spcAft>
              <a:buNone/>
            </a:pPr>
            <a:r>
              <a:rPr lang="en-US" sz="2400" dirty="0" smtClean="0">
                <a:solidFill>
                  <a:srgbClr val="000000"/>
                </a:solidFill>
                <a:latin typeface="Arial" pitchFamily="34" charset="0"/>
                <a:cs typeface="Arial" pitchFamily="34" charset="0"/>
              </a:rPr>
              <a:t>                                                                                  The</a:t>
            </a:r>
            <a:r>
              <a:rPr lang="en-US" sz="2400" spc="206"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old</a:t>
            </a:r>
            <a:r>
              <a:rPr lang="en-US" sz="2400" spc="206"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manual</a:t>
            </a:r>
            <a:r>
              <a:rPr lang="en-US" sz="2400" spc="206"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system</a:t>
            </a:r>
            <a:r>
              <a:rPr lang="en-US" sz="2400" spc="206"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was</a:t>
            </a:r>
            <a:r>
              <a:rPr lang="en-US" sz="2400" spc="208"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suffering</a:t>
            </a:r>
            <a:r>
              <a:rPr lang="en-US" sz="2400" spc="207"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from</a:t>
            </a:r>
            <a:r>
              <a:rPr lang="en-US" sz="2400" spc="206"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a</a:t>
            </a:r>
            <a:r>
              <a:rPr lang="en-US" sz="2400" spc="207"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series</a:t>
            </a:r>
            <a:r>
              <a:rPr lang="en-US" sz="2400" spc="207"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of drawbacks.</a:t>
            </a:r>
            <a:r>
              <a:rPr lang="en-US" sz="2400" spc="120"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The</a:t>
            </a:r>
            <a:r>
              <a:rPr lang="en-US" sz="2400" spc="119"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a:t>
            </a:r>
            <a:r>
              <a:rPr lang="en-US" sz="2400" dirty="0" smtClean="0">
                <a:latin typeface="Arial" pitchFamily="34" charset="0"/>
                <a:cs typeface="Arial" pitchFamily="34" charset="0"/>
              </a:rPr>
              <a:t>Smart Online Voting System</a:t>
            </a:r>
            <a:r>
              <a:rPr lang="en-US" sz="2400" dirty="0" smtClean="0">
                <a:solidFill>
                  <a:srgbClr val="000000"/>
                </a:solidFill>
                <a:latin typeface="Arial" pitchFamily="34" charset="0"/>
                <a:cs typeface="Arial" pitchFamily="34" charset="0"/>
              </a:rPr>
              <a:t>”</a:t>
            </a:r>
            <a:r>
              <a:rPr lang="en-US" sz="2400" spc="120"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project has</a:t>
            </a:r>
            <a:r>
              <a:rPr lang="en-US" sz="2400" spc="24"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been</a:t>
            </a:r>
            <a:r>
              <a:rPr lang="en-US" sz="2400" spc="22"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developed</a:t>
            </a:r>
            <a:r>
              <a:rPr lang="en-US" sz="2400" spc="24"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to</a:t>
            </a:r>
            <a:r>
              <a:rPr lang="en-US" sz="2400" spc="22"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meet</a:t>
            </a:r>
            <a:r>
              <a:rPr lang="en-US" sz="2400" spc="22"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the</a:t>
            </a:r>
            <a:r>
              <a:rPr lang="en-US" sz="2400" spc="22"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aspiration</a:t>
            </a:r>
            <a:r>
              <a:rPr lang="en-US" sz="2400" spc="24"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indicated</a:t>
            </a:r>
            <a:r>
              <a:rPr lang="en-US" sz="2400" spc="24" dirty="0" smtClean="0">
                <a:solidFill>
                  <a:srgbClr val="00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in the modern age.</a:t>
            </a:r>
          </a:p>
          <a:p>
            <a:pPr marL="0" marR="0" algn="just">
              <a:lnSpc>
                <a:spcPts val="2197"/>
              </a:lnSpc>
              <a:spcBef>
                <a:spcPts val="0"/>
              </a:spcBef>
              <a:spcAft>
                <a:spcPts val="0"/>
              </a:spcAft>
            </a:pPr>
            <a:endParaRPr lang="en-US" sz="2000" dirty="0" smtClean="0">
              <a:solidFill>
                <a:srgbClr val="000000"/>
              </a:solidFill>
              <a:latin typeface="Arial" pitchFamily="34" charset="0"/>
              <a:cs typeface="Arial" pitchFamily="34" charset="0"/>
            </a:endParaRPr>
          </a:p>
          <a:p>
            <a:pPr algn="just">
              <a:buNone/>
            </a:pPr>
            <a:endParaRPr lang="en-US" sz="2400" dirty="0" smtClean="0">
              <a:latin typeface="Arial" pitchFamily="34" charset="0"/>
              <a:cs typeface="Arial" pitchFamily="34" charset="0"/>
            </a:endParaRPr>
          </a:p>
          <a:p>
            <a:pPr algn="just"/>
            <a:endParaRPr lang="en-US" sz="2400" dirty="0">
              <a:latin typeface="Arial" pitchFamily="34" charset="0"/>
              <a:cs typeface="Arial" pitchFamily="34" charset="0"/>
            </a:endParaRPr>
          </a:p>
        </p:txBody>
      </p:sp>
      <p:sp>
        <p:nvSpPr>
          <p:cNvPr id="4" name="Flowchart: Terminator 3"/>
          <p:cNvSpPr/>
          <p:nvPr/>
        </p:nvSpPr>
        <p:spPr>
          <a:xfrm>
            <a:off x="1500166" y="214290"/>
            <a:ext cx="6786610" cy="714380"/>
          </a:xfrm>
          <a:prstGeom prst="flowChartTermina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600" b="1" dirty="0" smtClean="0">
                <a:ln/>
                <a:solidFill>
                  <a:schemeClr val="accent3"/>
                </a:solidFill>
              </a:rPr>
              <a:t>CONCLUSION</a:t>
            </a:r>
            <a:endParaRPr lang="en-US" sz="3600" b="1" dirty="0">
              <a:ln/>
              <a:solidFill>
                <a:schemeClr val="accent3"/>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Terminator 3"/>
          <p:cNvSpPr/>
          <p:nvPr/>
        </p:nvSpPr>
        <p:spPr>
          <a:xfrm>
            <a:off x="1500166" y="0"/>
            <a:ext cx="6786610" cy="714380"/>
          </a:xfrm>
          <a:prstGeom prst="flowChartTermina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600" b="1" dirty="0" smtClean="0">
                <a:ln/>
                <a:solidFill>
                  <a:schemeClr val="accent3"/>
                </a:solidFill>
              </a:rPr>
              <a:t>SCREENSHORT</a:t>
            </a:r>
            <a:endParaRPr lang="en-US" sz="3600" b="1" dirty="0">
              <a:ln/>
              <a:solidFill>
                <a:schemeClr val="accent3"/>
              </a:solidFill>
            </a:endParaRPr>
          </a:p>
        </p:txBody>
      </p:sp>
      <p:pic>
        <p:nvPicPr>
          <p:cNvPr id="6" name="Picture 5" descr="Screenshot_2021-03-20 Online Election System.png"/>
          <p:cNvPicPr/>
          <p:nvPr/>
        </p:nvPicPr>
        <p:blipFill>
          <a:blip r:embed="rId2"/>
          <a:stretch>
            <a:fillRect/>
          </a:stretch>
        </p:blipFill>
        <p:spPr>
          <a:xfrm>
            <a:off x="2143108" y="785794"/>
            <a:ext cx="5943600" cy="619887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dirty="0" smtClean="0"/>
              <a:t>[1]. </a:t>
            </a:r>
            <a:r>
              <a:rPr lang="en-US" dirty="0" err="1" smtClean="0"/>
              <a:t>Malwade</a:t>
            </a:r>
            <a:r>
              <a:rPr lang="en-US" dirty="0" smtClean="0"/>
              <a:t> Nikita, </a:t>
            </a:r>
            <a:r>
              <a:rPr lang="en-US" dirty="0" err="1" smtClean="0"/>
              <a:t>PatilChetan</a:t>
            </a:r>
            <a:r>
              <a:rPr lang="en-US" dirty="0" smtClean="0"/>
              <a:t>, </a:t>
            </a:r>
            <a:r>
              <a:rPr lang="en-US" dirty="0" err="1" smtClean="0"/>
              <a:t>ChavanSuruchi</a:t>
            </a:r>
            <a:r>
              <a:rPr lang="en-US" dirty="0" smtClean="0"/>
              <a:t>, Prof. </a:t>
            </a:r>
            <a:r>
              <a:rPr lang="en-US" dirty="0" err="1" smtClean="0"/>
              <a:t>Raut</a:t>
            </a:r>
            <a:r>
              <a:rPr lang="en-US" dirty="0" smtClean="0"/>
              <a:t> S. Y, Secure Online </a:t>
            </a:r>
            <a:r>
              <a:rPr lang="en-US" dirty="0" err="1" smtClean="0"/>
              <a:t>VotingSystem</a:t>
            </a:r>
            <a:r>
              <a:rPr lang="en-US" dirty="0" smtClean="0"/>
              <a:t> Proposed By Biometrics </a:t>
            </a:r>
            <a:r>
              <a:rPr lang="en-US" dirty="0" err="1" smtClean="0"/>
              <a:t>AndSteganography</a:t>
            </a:r>
            <a:r>
              <a:rPr lang="en-US" dirty="0" smtClean="0"/>
              <a:t>, Vol. 3, Issue 5, May 2017.</a:t>
            </a:r>
          </a:p>
          <a:p>
            <a:r>
              <a:rPr lang="en-US" dirty="0" smtClean="0"/>
              <a:t> </a:t>
            </a:r>
          </a:p>
          <a:p>
            <a:r>
              <a:rPr lang="en-US" dirty="0" smtClean="0"/>
              <a:t>[2]. </a:t>
            </a:r>
            <a:r>
              <a:rPr lang="en-US" dirty="0" err="1" smtClean="0"/>
              <a:t>AnkitAnand</a:t>
            </a:r>
            <a:r>
              <a:rPr lang="en-US" dirty="0" smtClean="0"/>
              <a:t>, </a:t>
            </a:r>
            <a:r>
              <a:rPr lang="en-US" dirty="0" err="1" smtClean="0"/>
              <a:t>PallaviDivya</a:t>
            </a:r>
            <a:r>
              <a:rPr lang="en-US" dirty="0" smtClean="0"/>
              <a:t>, </a:t>
            </a:r>
            <a:r>
              <a:rPr lang="en-US" dirty="0" err="1" smtClean="0"/>
              <a:t>AnEfficient</a:t>
            </a:r>
            <a:r>
              <a:rPr lang="en-US" dirty="0" smtClean="0"/>
              <a:t> Online Voting System, Vol.2,Issue.4, July-Aug. 2019, pp- 2631-2634.</a:t>
            </a:r>
          </a:p>
          <a:p>
            <a:r>
              <a:rPr lang="en-US" dirty="0" smtClean="0"/>
              <a:t> </a:t>
            </a:r>
          </a:p>
          <a:p>
            <a:r>
              <a:rPr lang="en-US" dirty="0" smtClean="0"/>
              <a:t>[3]. </a:t>
            </a:r>
            <a:r>
              <a:rPr lang="en-US" dirty="0" err="1" smtClean="0"/>
              <a:t>Alaguvel.R</a:t>
            </a:r>
            <a:r>
              <a:rPr lang="en-US" dirty="0" smtClean="0"/>
              <a:t>, </a:t>
            </a:r>
            <a:r>
              <a:rPr lang="en-US" dirty="0" err="1" smtClean="0"/>
              <a:t>Gnanavel.G</a:t>
            </a:r>
            <a:r>
              <a:rPr lang="en-US" dirty="0" smtClean="0"/>
              <a:t>, </a:t>
            </a:r>
            <a:r>
              <a:rPr lang="en-US" dirty="0" err="1" smtClean="0"/>
              <a:t>Jagadhambal.K,Biometrics</a:t>
            </a:r>
            <a:r>
              <a:rPr lang="en-US" dirty="0" smtClean="0"/>
              <a:t> Using Electronic Voting System </a:t>
            </a:r>
            <a:r>
              <a:rPr lang="en-US" dirty="0" err="1" smtClean="0"/>
              <a:t>withEmbedded</a:t>
            </a:r>
            <a:r>
              <a:rPr lang="en-US" dirty="0" smtClean="0"/>
              <a:t> Security, Vol. 2, Issue. 3, March2018.</a:t>
            </a:r>
          </a:p>
          <a:p>
            <a:r>
              <a:rPr lang="en-US" dirty="0" smtClean="0"/>
              <a:t> </a:t>
            </a:r>
          </a:p>
          <a:p>
            <a:r>
              <a:rPr lang="en-US" dirty="0" smtClean="0"/>
              <a:t>[4]. </a:t>
            </a:r>
            <a:r>
              <a:rPr lang="en-US" dirty="0" err="1" smtClean="0"/>
              <a:t>Firas</a:t>
            </a:r>
            <a:r>
              <a:rPr lang="en-US" dirty="0" smtClean="0"/>
              <a:t> I. </a:t>
            </a:r>
            <a:r>
              <a:rPr lang="en-US" dirty="0" err="1" smtClean="0"/>
              <a:t>Hazzaa</a:t>
            </a:r>
            <a:r>
              <a:rPr lang="en-US" dirty="0" smtClean="0"/>
              <a:t>, </a:t>
            </a:r>
            <a:r>
              <a:rPr lang="en-US" dirty="0" err="1" smtClean="0"/>
              <a:t>SeifedineKadry</a:t>
            </a:r>
            <a:r>
              <a:rPr lang="en-US" dirty="0" smtClean="0"/>
              <a:t>, </a:t>
            </a:r>
            <a:r>
              <a:rPr lang="en-US" dirty="0" err="1" smtClean="0"/>
              <a:t>OussamaKassemZein</a:t>
            </a:r>
            <a:r>
              <a:rPr lang="en-US" dirty="0" smtClean="0"/>
              <a:t>, Web-Based Voting System </a:t>
            </a:r>
            <a:r>
              <a:rPr lang="en-US" dirty="0" err="1" smtClean="0"/>
              <a:t>UsingFingerprint</a:t>
            </a:r>
            <a:r>
              <a:rPr lang="en-US" dirty="0" smtClean="0"/>
              <a:t>: Design and Implementation, Vol.2, Issue.4, Dec 2019.</a:t>
            </a:r>
          </a:p>
          <a:p>
            <a:r>
              <a:rPr lang="en-US" dirty="0" smtClean="0"/>
              <a:t> </a:t>
            </a:r>
          </a:p>
          <a:p>
            <a:r>
              <a:rPr lang="en-US" dirty="0" smtClean="0"/>
              <a:t>[5] Alexander. Stakeholders: Who is </a:t>
            </a:r>
            <a:r>
              <a:rPr lang="en-US" dirty="0" err="1" smtClean="0"/>
              <a:t>yoursystem</a:t>
            </a:r>
            <a:r>
              <a:rPr lang="en-US" dirty="0" smtClean="0"/>
              <a:t> for? IEEE: Computing and </a:t>
            </a:r>
            <a:r>
              <a:rPr lang="en-US" dirty="0" err="1" smtClean="0"/>
              <a:t>ControlEngineering</a:t>
            </a:r>
            <a:r>
              <a:rPr lang="en-US" dirty="0" smtClean="0"/>
              <a:t>, 14(1):22{26,April 2003}.</a:t>
            </a:r>
          </a:p>
          <a:p>
            <a:endParaRPr lang="en-US" dirty="0"/>
          </a:p>
        </p:txBody>
      </p:sp>
      <p:sp>
        <p:nvSpPr>
          <p:cNvPr id="4" name="Flowchart: Terminator 3"/>
          <p:cNvSpPr/>
          <p:nvPr/>
        </p:nvSpPr>
        <p:spPr>
          <a:xfrm>
            <a:off x="1643042" y="214290"/>
            <a:ext cx="6786610" cy="714380"/>
          </a:xfrm>
          <a:prstGeom prst="flowChartTermina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600" b="1" dirty="0" smtClean="0">
                <a:ln/>
                <a:solidFill>
                  <a:schemeClr val="accent3"/>
                </a:solidFill>
              </a:rPr>
              <a:t>REFERENCES</a:t>
            </a:r>
            <a:endParaRPr lang="en-US" sz="3600" b="1" dirty="0">
              <a:ln/>
              <a:solidFill>
                <a:schemeClr val="accent3"/>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8992" y="2643182"/>
            <a:ext cx="3357586" cy="1143000"/>
          </a:xfrm>
        </p:spPr>
        <p:txBody>
          <a:bodyPr/>
          <a:lstStyle/>
          <a:p>
            <a:r>
              <a:rPr lang="en-US" u="sng" dirty="0" smtClean="0"/>
              <a:t>THANK YOU</a:t>
            </a:r>
            <a:endParaRPr lang="en-US" u="sng" dirty="0"/>
          </a:p>
        </p:txBody>
      </p:sp>
      <p:sp>
        <p:nvSpPr>
          <p:cNvPr id="3" name="Rectangle 2"/>
          <p:cNvSpPr/>
          <p:nvPr/>
        </p:nvSpPr>
        <p:spPr>
          <a:xfrm>
            <a:off x="1000100" y="0"/>
            <a:ext cx="8143900" cy="1428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000100" y="6715124"/>
            <a:ext cx="8143900" cy="14287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algn="just"/>
            <a:r>
              <a:rPr lang="en-IN" dirty="0" smtClean="0"/>
              <a:t>Before days and also till now there was voting system with papers. For conduction one simple village level election government have to spend so much rupees that is a biggest breaker of developing any country. And also voting with ballot papers are not good for perfect selection of leader  or anything. Manual voting may lead to malpractices sometimes. so there is a need to implement online voting system. This is for expand the technology from manual voting system to digital voting system.  </a:t>
            </a:r>
            <a:endParaRPr lang="en-US" dirty="0" smtClean="0"/>
          </a:p>
          <a:p>
            <a:pPr algn="just"/>
            <a:r>
              <a:rPr lang="en-IN" dirty="0" smtClean="0"/>
              <a:t>In this specific project my idea is to implement online voting system with features like the schemes that the specific party has implemented, based on the features we are going to vote. The main reason we need to shift from normal voting system to online voting system is that we can consume our time and can vote from anywhere through online. I am going to  implemented this by using java as a programming language, Microsoft SQL  and cloud.</a:t>
            </a:r>
            <a:endParaRPr lang="en-US" dirty="0" smtClean="0"/>
          </a:p>
          <a:p>
            <a:pPr algn="just"/>
            <a:r>
              <a:rPr lang="en-IN" dirty="0" smtClean="0"/>
              <a:t>. All the authorized and eligible persons can register through online and can vote by logging into their own systems. There is no time consuming for the users. The major advantage in this system is that the user has no need of coming to the voting halls, as they can vote from anywhere. It has more features as compared to the normal voting system. By this way most the people can cast their votes without missing.</a:t>
            </a:r>
            <a:endParaRPr lang="en-US" dirty="0" smtClean="0"/>
          </a:p>
          <a:p>
            <a:pPr algn="just"/>
            <a:endParaRPr lang="en-US" dirty="0"/>
          </a:p>
        </p:txBody>
      </p:sp>
      <p:sp>
        <p:nvSpPr>
          <p:cNvPr id="4" name="Rectangle 3"/>
          <p:cNvSpPr/>
          <p:nvPr/>
        </p:nvSpPr>
        <p:spPr>
          <a:xfrm>
            <a:off x="1000100" y="1214422"/>
            <a:ext cx="8143900" cy="1428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00100" y="6643710"/>
            <a:ext cx="8143900" cy="14287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285852" y="214290"/>
            <a:ext cx="7500990" cy="7857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600" b="1" u="sng" dirty="0" smtClean="0">
                <a:ln/>
                <a:solidFill>
                  <a:schemeClr val="accent3"/>
                </a:solidFill>
                <a:latin typeface="Arial" pitchFamily="34" charset="0"/>
                <a:cs typeface="Arial" pitchFamily="34" charset="0"/>
              </a:rPr>
              <a:t>Introduction</a:t>
            </a:r>
            <a:endParaRPr lang="en-US" sz="3600" b="1" dirty="0">
              <a:ln/>
              <a:solidFill>
                <a:schemeClr val="accent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142852"/>
            <a:ext cx="7498080" cy="1143000"/>
          </a:xfrm>
        </p:spPr>
        <p:txBody>
          <a:bodyPr/>
          <a:lstStyle/>
          <a:p>
            <a:r>
              <a:rPr lang="en-US" sz="4400" b="1" u="sng" dirty="0" smtClean="0">
                <a:solidFill>
                  <a:schemeClr val="accent1"/>
                </a:solidFill>
              </a:rPr>
              <a:t>Front end and Back end</a:t>
            </a:r>
            <a:endParaRPr lang="en-US" dirty="0"/>
          </a:p>
        </p:txBody>
      </p:sp>
      <p:sp>
        <p:nvSpPr>
          <p:cNvPr id="3" name="Content Placeholder 2"/>
          <p:cNvSpPr>
            <a:spLocks noGrp="1"/>
          </p:cNvSpPr>
          <p:nvPr>
            <p:ph idx="1"/>
          </p:nvPr>
        </p:nvSpPr>
        <p:spPr/>
        <p:txBody>
          <a:bodyPr>
            <a:normAutofit fontScale="70000" lnSpcReduction="20000"/>
          </a:bodyPr>
          <a:lstStyle/>
          <a:p>
            <a:r>
              <a:rPr lang="en-US" sz="2800" b="1" dirty="0" smtClean="0"/>
              <a:t>Front end-&gt;</a:t>
            </a:r>
            <a:r>
              <a:rPr lang="en-US" sz="2400" dirty="0" smtClean="0"/>
              <a:t> HTML, </a:t>
            </a:r>
            <a:r>
              <a:rPr lang="en-US" sz="2400" dirty="0" smtClean="0"/>
              <a:t>CSS, JavaScript</a:t>
            </a:r>
            <a:endParaRPr lang="en-US" sz="2400" dirty="0" smtClean="0"/>
          </a:p>
          <a:p>
            <a:r>
              <a:rPr lang="en-US" sz="2800" b="1" dirty="0" smtClean="0"/>
              <a:t>Back end-&gt;</a:t>
            </a:r>
            <a:r>
              <a:rPr lang="en-US" sz="2400" dirty="0" smtClean="0"/>
              <a:t>Java and </a:t>
            </a:r>
            <a:r>
              <a:rPr lang="en-US" sz="2400" dirty="0" err="1" smtClean="0"/>
              <a:t>MySql</a:t>
            </a:r>
            <a:endParaRPr lang="en-US" sz="2400" dirty="0" smtClean="0"/>
          </a:p>
          <a:p>
            <a:pPr algn="just"/>
            <a:r>
              <a:rPr lang="en-US" dirty="0" smtClean="0"/>
              <a:t>In this Project for Front end we used HTML and CSS because these two languages are so good and well for designing any website and also easy to use and easy to implement these concept.</a:t>
            </a:r>
          </a:p>
          <a:p>
            <a:pPr algn="just"/>
            <a:r>
              <a:rPr lang="en-US" dirty="0" smtClean="0"/>
              <a:t>For Back end I will used Java and </a:t>
            </a:r>
            <a:r>
              <a:rPr lang="en-US" dirty="0" err="1" smtClean="0"/>
              <a:t>MySql</a:t>
            </a:r>
            <a:r>
              <a:rPr lang="en-US" dirty="0" smtClean="0"/>
              <a:t> because these languages are easily integrated with another language.</a:t>
            </a:r>
          </a:p>
          <a:p>
            <a:pPr algn="just"/>
            <a:r>
              <a:rPr lang="en-IN" dirty="0" smtClean="0"/>
              <a:t> HTML stands for Hyper Text </a:t>
            </a:r>
            <a:r>
              <a:rPr lang="en-IN" dirty="0" err="1" smtClean="0"/>
              <a:t>Markup</a:t>
            </a:r>
            <a:r>
              <a:rPr lang="en-IN" dirty="0" smtClean="0"/>
              <a:t> Language and CSS stands for cascade style sheet. For learn and understand these language is so easy. Any one can easily understand because all things used in this is similar to normal English. And for learning this language no need to prior knowledge about any programming language. So we used these language.</a:t>
            </a:r>
            <a:r>
              <a:rPr lang="en-IN" sz="2400" dirty="0" smtClean="0"/>
              <a:t> </a:t>
            </a:r>
          </a:p>
          <a:p>
            <a:endParaRPr lang="en-US" dirty="0"/>
          </a:p>
        </p:txBody>
      </p:sp>
      <p:sp>
        <p:nvSpPr>
          <p:cNvPr id="4" name="Rectangle 3"/>
          <p:cNvSpPr/>
          <p:nvPr/>
        </p:nvSpPr>
        <p:spPr>
          <a:xfrm>
            <a:off x="1000100" y="6643710"/>
            <a:ext cx="8143900" cy="14287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00100" y="1214422"/>
            <a:ext cx="8143900" cy="1428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142852"/>
            <a:ext cx="7498080" cy="1143000"/>
          </a:xfrm>
        </p:spPr>
        <p:txBody>
          <a:bodyPr>
            <a:normAutofit/>
          </a:bodyPr>
          <a:lstStyle/>
          <a:p>
            <a:r>
              <a:rPr lang="en-US" sz="4000" b="1" u="sng" dirty="0" smtClean="0"/>
              <a:t>ABSTRACT:</a:t>
            </a:r>
            <a:endParaRPr lang="en-US" sz="4000" b="1" u="sng" dirty="0"/>
          </a:p>
        </p:txBody>
      </p:sp>
      <p:sp>
        <p:nvSpPr>
          <p:cNvPr id="3" name="Content Placeholder 2"/>
          <p:cNvSpPr>
            <a:spLocks noGrp="1"/>
          </p:cNvSpPr>
          <p:nvPr>
            <p:ph idx="1"/>
          </p:nvPr>
        </p:nvSpPr>
        <p:spPr/>
        <p:txBody>
          <a:bodyPr>
            <a:noAutofit/>
          </a:bodyPr>
          <a:lstStyle/>
          <a:p>
            <a:pPr algn="just"/>
            <a:r>
              <a:rPr lang="en-US" sz="2000" dirty="0" smtClean="0">
                <a:latin typeface="Arial" pitchFamily="34" charset="0"/>
                <a:cs typeface="Arial" pitchFamily="34" charset="0"/>
              </a:rPr>
              <a:t>The project </a:t>
            </a:r>
            <a:r>
              <a:rPr lang="en-US" sz="2000" dirty="0" smtClean="0">
                <a:latin typeface="Arial" pitchFamily="34" charset="0"/>
                <a:cs typeface="Arial" pitchFamily="34" charset="0"/>
              </a:rPr>
              <a:t>“Smart Online </a:t>
            </a:r>
            <a:r>
              <a:rPr lang="en-US" sz="2000" dirty="0" smtClean="0">
                <a:latin typeface="Arial" pitchFamily="34" charset="0"/>
                <a:cs typeface="Arial" pitchFamily="34" charset="0"/>
              </a:rPr>
              <a:t>Voting</a:t>
            </a:r>
            <a:r>
              <a:rPr lang="en-US" sz="2000" dirty="0" smtClean="0">
                <a:latin typeface="Arial" pitchFamily="34" charset="0"/>
                <a:cs typeface="Arial" pitchFamily="34" charset="0"/>
              </a:rPr>
              <a:t> </a:t>
            </a:r>
            <a:r>
              <a:rPr lang="en-US" sz="2000" dirty="0" smtClean="0">
                <a:latin typeface="Arial" pitchFamily="34" charset="0"/>
                <a:cs typeface="Arial" pitchFamily="34" charset="0"/>
              </a:rPr>
              <a:t>System” </a:t>
            </a:r>
            <a:r>
              <a:rPr lang="en-US" sz="2000" dirty="0" smtClean="0">
                <a:latin typeface="Arial" pitchFamily="34" charset="0"/>
                <a:cs typeface="Arial" pitchFamily="34" charset="0"/>
              </a:rPr>
              <a:t> </a:t>
            </a:r>
            <a:r>
              <a:rPr lang="en-US" sz="2000" dirty="0" smtClean="0">
                <a:latin typeface="Arial" pitchFamily="34" charset="0"/>
                <a:cs typeface="Arial" pitchFamily="34" charset="0"/>
              </a:rPr>
              <a:t>aims at making the voting process easy in any type of elections. </a:t>
            </a:r>
            <a:endParaRPr lang="en-US" sz="2000" dirty="0" smtClean="0">
              <a:latin typeface="Arial" pitchFamily="34" charset="0"/>
              <a:cs typeface="Arial" pitchFamily="34" charset="0"/>
            </a:endParaRPr>
          </a:p>
          <a:p>
            <a:pPr algn="just"/>
            <a:r>
              <a:rPr lang="en-US" sz="2000" dirty="0" smtClean="0">
                <a:latin typeface="Arial" pitchFamily="34" charset="0"/>
                <a:cs typeface="Arial" pitchFamily="34" charset="0"/>
              </a:rPr>
              <a:t>Presently </a:t>
            </a:r>
            <a:r>
              <a:rPr lang="en-US" sz="2000" dirty="0" smtClean="0">
                <a:latin typeface="Arial" pitchFamily="34" charset="0"/>
                <a:cs typeface="Arial" pitchFamily="34" charset="0"/>
              </a:rPr>
              <a:t>voting is performed using ballot paper and the counting is done manually, hence it consumes a lot of time. </a:t>
            </a:r>
            <a:endParaRPr lang="en-US" sz="2000" dirty="0" smtClean="0">
              <a:latin typeface="Arial" pitchFamily="34" charset="0"/>
              <a:cs typeface="Arial" pitchFamily="34" charset="0"/>
            </a:endParaRPr>
          </a:p>
          <a:p>
            <a:pPr algn="just">
              <a:buNone/>
            </a:pPr>
            <a:r>
              <a:rPr lang="en-US" sz="2000" dirty="0" smtClean="0">
                <a:latin typeface="Arial" pitchFamily="34" charset="0"/>
                <a:cs typeface="Arial" pitchFamily="34" charset="0"/>
              </a:rPr>
              <a:t> </a:t>
            </a:r>
            <a:r>
              <a:rPr lang="en-US" sz="2000" dirty="0" smtClean="0">
                <a:latin typeface="Arial" pitchFamily="34" charset="0"/>
                <a:cs typeface="Arial" pitchFamily="34" charset="0"/>
              </a:rPr>
              <a:t>                                   </a:t>
            </a:r>
            <a:r>
              <a:rPr lang="en-US" sz="2000" dirty="0" smtClean="0">
                <a:latin typeface="Arial" pitchFamily="34" charset="0"/>
                <a:cs typeface="Arial" pitchFamily="34" charset="0"/>
              </a:rPr>
              <a:t>There </a:t>
            </a:r>
            <a:r>
              <a:rPr lang="en-US" sz="2000" dirty="0" smtClean="0">
                <a:latin typeface="Arial" pitchFamily="34" charset="0"/>
                <a:cs typeface="Arial" pitchFamily="34" charset="0"/>
              </a:rPr>
              <a:t>can be possibility of invalid votes. All these make election a tedious task. In recent times in India, due to elections the second wave of COVID transmission also made huge loss of human lives. </a:t>
            </a:r>
            <a:endParaRPr lang="en-US" sz="2000" dirty="0" smtClean="0">
              <a:latin typeface="Arial" pitchFamily="34" charset="0"/>
              <a:cs typeface="Arial" pitchFamily="34" charset="0"/>
            </a:endParaRPr>
          </a:p>
          <a:p>
            <a:pPr algn="just">
              <a:buFont typeface="Arial" pitchFamily="34" charset="0"/>
              <a:buChar char="•"/>
            </a:pPr>
            <a:r>
              <a:rPr lang="en-US" sz="2000" dirty="0" smtClean="0">
                <a:latin typeface="Arial" pitchFamily="34" charset="0"/>
                <a:cs typeface="Arial" pitchFamily="34" charset="0"/>
              </a:rPr>
              <a:t>In </a:t>
            </a:r>
            <a:r>
              <a:rPr lang="en-US" sz="2000" dirty="0" smtClean="0">
                <a:latin typeface="Arial" pitchFamily="34" charset="0"/>
                <a:cs typeface="Arial" pitchFamily="34" charset="0"/>
              </a:rPr>
              <a:t>our proposed system voting and counting is done with the help of computer in Online. It saves time, avoid error in counting and there will be no invalid votes. It makes the election process easy. </a:t>
            </a:r>
          </a:p>
          <a:p>
            <a:pPr algn="just"/>
            <a:endParaRPr lang="en-US" sz="2000" dirty="0"/>
          </a:p>
        </p:txBody>
      </p:sp>
      <p:sp>
        <p:nvSpPr>
          <p:cNvPr id="4" name="Rectangle 3"/>
          <p:cNvSpPr/>
          <p:nvPr/>
        </p:nvSpPr>
        <p:spPr>
          <a:xfrm>
            <a:off x="1000100" y="1214422"/>
            <a:ext cx="8143900" cy="1428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00100" y="6643710"/>
            <a:ext cx="8143900" cy="14287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142852"/>
            <a:ext cx="7498080" cy="1143000"/>
          </a:xfrm>
        </p:spPr>
        <p:txBody>
          <a:bodyPr/>
          <a:lstStyle/>
          <a:p>
            <a:r>
              <a:rPr lang="en-US" u="sng" dirty="0" smtClean="0"/>
              <a:t>EXISTING SYSTEM</a:t>
            </a:r>
            <a:endParaRPr lang="en-US" u="sng" dirty="0"/>
          </a:p>
        </p:txBody>
      </p:sp>
      <p:sp>
        <p:nvSpPr>
          <p:cNvPr id="3" name="Content Placeholder 2"/>
          <p:cNvSpPr>
            <a:spLocks noGrp="1"/>
          </p:cNvSpPr>
          <p:nvPr>
            <p:ph idx="1"/>
          </p:nvPr>
        </p:nvSpPr>
        <p:spPr/>
        <p:txBody>
          <a:bodyPr>
            <a:normAutofit fontScale="85000" lnSpcReduction="20000"/>
          </a:bodyPr>
          <a:lstStyle/>
          <a:p>
            <a:pPr lvl="0" algn="just"/>
            <a:r>
              <a:rPr lang="en-US" dirty="0" smtClean="0">
                <a:latin typeface="Arial" pitchFamily="34" charset="0"/>
                <a:cs typeface="Arial" pitchFamily="34" charset="0"/>
              </a:rPr>
              <a:t>Existing system is a manual one in which users and the details of the candidates are stored in </a:t>
            </a:r>
            <a:r>
              <a:rPr lang="en-US" dirty="0" smtClean="0">
                <a:latin typeface="Arial" pitchFamily="34" charset="0"/>
                <a:cs typeface="Arial" pitchFamily="34" charset="0"/>
              </a:rPr>
              <a:t>books.</a:t>
            </a:r>
          </a:p>
          <a:p>
            <a:pPr lvl="0" algn="just"/>
            <a:r>
              <a:rPr lang="en-US" dirty="0" smtClean="0">
                <a:latin typeface="Arial" pitchFamily="34" charset="0"/>
                <a:cs typeface="Arial" pitchFamily="34" charset="0"/>
              </a:rPr>
              <a:t> </a:t>
            </a:r>
            <a:r>
              <a:rPr lang="en-US" dirty="0" smtClean="0">
                <a:latin typeface="Arial" pitchFamily="34" charset="0"/>
                <a:cs typeface="Arial" pitchFamily="34" charset="0"/>
              </a:rPr>
              <a:t>The users have to wait a long time in queues for voting. </a:t>
            </a:r>
            <a:endParaRPr lang="en-US" dirty="0" smtClean="0">
              <a:latin typeface="Arial" pitchFamily="34" charset="0"/>
              <a:cs typeface="Arial" pitchFamily="34" charset="0"/>
            </a:endParaRPr>
          </a:p>
          <a:p>
            <a:pPr lvl="0" algn="just"/>
            <a:r>
              <a:rPr lang="en-US" dirty="0" smtClean="0">
                <a:latin typeface="Arial" pitchFamily="34" charset="0"/>
                <a:cs typeface="Arial" pitchFamily="34" charset="0"/>
              </a:rPr>
              <a:t>Wrong </a:t>
            </a:r>
            <a:r>
              <a:rPr lang="en-US" dirty="0" smtClean="0">
                <a:latin typeface="Arial" pitchFamily="34" charset="0"/>
                <a:cs typeface="Arial" pitchFamily="34" charset="0"/>
              </a:rPr>
              <a:t>and unwanted votes are given. </a:t>
            </a:r>
            <a:endParaRPr lang="en-US" dirty="0" smtClean="0">
              <a:latin typeface="Arial" pitchFamily="34" charset="0"/>
              <a:cs typeface="Arial" pitchFamily="34" charset="0"/>
            </a:endParaRPr>
          </a:p>
          <a:p>
            <a:pPr lvl="0" algn="just"/>
            <a:r>
              <a:rPr lang="en-US" dirty="0" smtClean="0">
                <a:latin typeface="Arial" pitchFamily="34" charset="0"/>
                <a:cs typeface="Arial" pitchFamily="34" charset="0"/>
              </a:rPr>
              <a:t>Counting </a:t>
            </a:r>
            <a:r>
              <a:rPr lang="en-US" dirty="0" smtClean="0">
                <a:latin typeface="Arial" pitchFamily="34" charset="0"/>
                <a:cs typeface="Arial" pitchFamily="34" charset="0"/>
              </a:rPr>
              <a:t>of votes are done manually which takes lots of time and inaccurate counting is done. It is very difficult to maintain historical data.</a:t>
            </a:r>
            <a:endParaRPr lang="en-IN" dirty="0" smtClean="0">
              <a:latin typeface="Arial" pitchFamily="34" charset="0"/>
              <a:cs typeface="Arial" pitchFamily="34" charset="0"/>
            </a:endParaRPr>
          </a:p>
          <a:p>
            <a:pPr lvl="0" algn="just"/>
            <a:r>
              <a:rPr lang="en-US" dirty="0" smtClean="0">
                <a:latin typeface="Arial" pitchFamily="34" charset="0"/>
                <a:cs typeface="Arial" pitchFamily="34" charset="0"/>
              </a:rPr>
              <a:t>In the existing system, there is compulsory need in physical presence in the time of election polling or vote counting. </a:t>
            </a:r>
            <a:endParaRPr lang="en-IN" dirty="0" smtClean="0">
              <a:latin typeface="Arial" pitchFamily="34" charset="0"/>
              <a:cs typeface="Arial" pitchFamily="34" charset="0"/>
            </a:endParaRPr>
          </a:p>
          <a:p>
            <a:pPr algn="just"/>
            <a:endParaRPr lang="en-US" dirty="0" smtClean="0">
              <a:latin typeface="Arial" pitchFamily="34" charset="0"/>
              <a:cs typeface="Arial" pitchFamily="34" charset="0"/>
            </a:endParaRPr>
          </a:p>
          <a:p>
            <a:endParaRPr lang="en-US" dirty="0">
              <a:latin typeface="Arial" pitchFamily="34" charset="0"/>
              <a:cs typeface="Arial" pitchFamily="34" charset="0"/>
            </a:endParaRPr>
          </a:p>
        </p:txBody>
      </p:sp>
      <p:sp>
        <p:nvSpPr>
          <p:cNvPr id="4" name="Rectangle 3"/>
          <p:cNvSpPr/>
          <p:nvPr/>
        </p:nvSpPr>
        <p:spPr>
          <a:xfrm>
            <a:off x="1000100" y="1214422"/>
            <a:ext cx="8143900" cy="1428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00100" y="6643710"/>
            <a:ext cx="8143900" cy="14287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0"/>
            <a:ext cx="7498080" cy="1143000"/>
          </a:xfrm>
        </p:spPr>
        <p:txBody>
          <a:bodyPr>
            <a:noAutofit/>
          </a:bodyPr>
          <a:lstStyle/>
          <a:p>
            <a:r>
              <a:rPr lang="en-US" sz="3200" dirty="0" smtClean="0"/>
              <a:t>DISADVANTAGES OF EXISTING SYSTEM</a:t>
            </a:r>
            <a:endParaRPr lang="en-US" sz="3200" dirty="0"/>
          </a:p>
        </p:txBody>
      </p:sp>
      <p:sp>
        <p:nvSpPr>
          <p:cNvPr id="3" name="Content Placeholder 2"/>
          <p:cNvSpPr>
            <a:spLocks noGrp="1"/>
          </p:cNvSpPr>
          <p:nvPr>
            <p:ph idx="1"/>
          </p:nvPr>
        </p:nvSpPr>
        <p:spPr/>
        <p:txBody>
          <a:bodyPr>
            <a:normAutofit fontScale="85000" lnSpcReduction="20000"/>
          </a:bodyPr>
          <a:lstStyle/>
          <a:p>
            <a:pPr lvl="0" algn="just"/>
            <a:r>
              <a:rPr lang="en-US" dirty="0" smtClean="0"/>
              <a:t>If elections are conducted in existing system model in the pandemic time, then there is sure spread of disease like COVID, which happened in the recent elections in India.</a:t>
            </a:r>
            <a:endParaRPr lang="en-IN" dirty="0" smtClean="0"/>
          </a:p>
          <a:p>
            <a:pPr lvl="0" algn="just"/>
            <a:r>
              <a:rPr lang="en-US" dirty="0" smtClean="0"/>
              <a:t>It is difficult to maintain important information in books.</a:t>
            </a:r>
            <a:endParaRPr lang="en-IN" dirty="0" smtClean="0"/>
          </a:p>
          <a:p>
            <a:pPr lvl="0" algn="just"/>
            <a:r>
              <a:rPr lang="en-US" dirty="0" smtClean="0"/>
              <a:t>More manual hours are needed for counting of votes.</a:t>
            </a:r>
            <a:endParaRPr lang="en-IN" dirty="0" smtClean="0"/>
          </a:p>
          <a:p>
            <a:pPr lvl="0" algn="just"/>
            <a:r>
              <a:rPr lang="en-US" dirty="0" smtClean="0"/>
              <a:t>It is tedious to manage historical data which needs much space to keep all the information regarding the voters and the candidates.</a:t>
            </a:r>
            <a:endParaRPr lang="en-IN" dirty="0" smtClean="0"/>
          </a:p>
          <a:p>
            <a:pPr lvl="0" algn="just"/>
            <a:r>
              <a:rPr lang="en-US" dirty="0" smtClean="0"/>
              <a:t>Voters have to wait in long queues for voting they have to travel long distances. </a:t>
            </a:r>
            <a:endParaRPr lang="en-IN" dirty="0" smtClean="0"/>
          </a:p>
          <a:p>
            <a:pPr algn="just"/>
            <a:endParaRPr lang="en-US" dirty="0" smtClean="0"/>
          </a:p>
          <a:p>
            <a:endParaRPr lang="en-US" dirty="0"/>
          </a:p>
        </p:txBody>
      </p:sp>
      <p:sp>
        <p:nvSpPr>
          <p:cNvPr id="4" name="Rectangle 3"/>
          <p:cNvSpPr/>
          <p:nvPr/>
        </p:nvSpPr>
        <p:spPr>
          <a:xfrm>
            <a:off x="1000100" y="1214422"/>
            <a:ext cx="8143900" cy="1428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00100" y="6643710"/>
            <a:ext cx="8143900" cy="14287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142852"/>
            <a:ext cx="7498080" cy="1143000"/>
          </a:xfrm>
        </p:spPr>
        <p:txBody>
          <a:bodyPr/>
          <a:lstStyle/>
          <a:p>
            <a:r>
              <a:rPr lang="en-US" dirty="0" smtClean="0"/>
              <a:t>PROPOSED SYSTEM</a:t>
            </a:r>
            <a:endParaRPr lang="en-US" dirty="0"/>
          </a:p>
        </p:txBody>
      </p:sp>
      <p:sp>
        <p:nvSpPr>
          <p:cNvPr id="3" name="Content Placeholder 2"/>
          <p:cNvSpPr>
            <a:spLocks noGrp="1"/>
          </p:cNvSpPr>
          <p:nvPr>
            <p:ph idx="1"/>
          </p:nvPr>
        </p:nvSpPr>
        <p:spPr/>
        <p:txBody>
          <a:bodyPr>
            <a:normAutofit fontScale="85000" lnSpcReduction="10000"/>
          </a:bodyPr>
          <a:lstStyle/>
          <a:p>
            <a:pPr lvl="0" algn="just"/>
            <a:r>
              <a:rPr lang="en-US" dirty="0" smtClean="0"/>
              <a:t>The Online Voting System is a software application which avoids more manual hours that need to spend in record keeping and calculating votes. </a:t>
            </a:r>
            <a:endParaRPr lang="en-US" dirty="0" smtClean="0"/>
          </a:p>
          <a:p>
            <a:pPr lvl="0" algn="just"/>
            <a:r>
              <a:rPr lang="en-US" dirty="0" smtClean="0"/>
              <a:t>Through </a:t>
            </a:r>
            <a:r>
              <a:rPr lang="en-US" dirty="0" smtClean="0"/>
              <a:t>this the users and the candidates are registered online. Their information is stored in the database the admin can easily access the details of the voters and the candidates.</a:t>
            </a:r>
            <a:endParaRPr lang="en-IN" dirty="0" smtClean="0"/>
          </a:p>
          <a:p>
            <a:pPr lvl="0" algn="just"/>
            <a:r>
              <a:rPr lang="en-US" dirty="0" smtClean="0"/>
              <a:t>The voters are allowed to vote online they can even vote by sitting at home. Every User allowed to vote only once so there is no chance of duplicated votes. </a:t>
            </a:r>
            <a:endParaRPr lang="en-IN" dirty="0" smtClean="0"/>
          </a:p>
          <a:p>
            <a:pPr algn="just"/>
            <a:endParaRPr lang="en-US" dirty="0" smtClean="0"/>
          </a:p>
          <a:p>
            <a:endParaRPr lang="en-US" dirty="0"/>
          </a:p>
        </p:txBody>
      </p:sp>
      <p:sp>
        <p:nvSpPr>
          <p:cNvPr id="4" name="Rectangle 3"/>
          <p:cNvSpPr/>
          <p:nvPr/>
        </p:nvSpPr>
        <p:spPr>
          <a:xfrm>
            <a:off x="1000100" y="1214422"/>
            <a:ext cx="8143900" cy="1428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00100" y="6643710"/>
            <a:ext cx="8143900" cy="14287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0"/>
            <a:ext cx="7498080" cy="1143000"/>
          </a:xfrm>
        </p:spPr>
        <p:txBody>
          <a:bodyPr>
            <a:noAutofit/>
          </a:bodyPr>
          <a:lstStyle/>
          <a:p>
            <a:r>
              <a:rPr lang="en-US" sz="3200" dirty="0" smtClean="0"/>
              <a:t>ADVANTAGES OF PROPOSED SYSTEM</a:t>
            </a:r>
            <a:endParaRPr lang="en-US" sz="3200" dirty="0"/>
          </a:p>
        </p:txBody>
      </p:sp>
      <p:sp>
        <p:nvSpPr>
          <p:cNvPr id="3" name="Content Placeholder 2"/>
          <p:cNvSpPr>
            <a:spLocks noGrp="1"/>
          </p:cNvSpPr>
          <p:nvPr>
            <p:ph idx="1"/>
          </p:nvPr>
        </p:nvSpPr>
        <p:spPr/>
        <p:txBody>
          <a:bodyPr>
            <a:normAutofit fontScale="77500" lnSpcReduction="20000"/>
          </a:bodyPr>
          <a:lstStyle/>
          <a:p>
            <a:pPr lvl="0" algn="just"/>
            <a:r>
              <a:rPr lang="en-US" dirty="0" smtClean="0"/>
              <a:t>The objective of the VOTING SOFTWARE is to provide better information for the users of this system easily they can vote from anywhere without facing any difficulty.</a:t>
            </a:r>
            <a:endParaRPr lang="en-IN" dirty="0" smtClean="0"/>
          </a:p>
          <a:p>
            <a:pPr lvl="0" algn="just"/>
            <a:r>
              <a:rPr lang="en-US" dirty="0" smtClean="0"/>
              <a:t>The proposed system does not require any physical presence during vote polling or counting. So it is very easy to conduct elections even during the pandemic situations without any spread of disease or human live losses.</a:t>
            </a:r>
            <a:endParaRPr lang="en-IN" dirty="0" smtClean="0"/>
          </a:p>
          <a:p>
            <a:pPr lvl="0" algn="just"/>
            <a:r>
              <a:rPr lang="en-US" dirty="0" smtClean="0"/>
              <a:t>The proposed system has good authentication so only authorized person can able to vote and also cannot vote multiple types.</a:t>
            </a:r>
            <a:endParaRPr lang="en-IN" dirty="0" smtClean="0"/>
          </a:p>
          <a:p>
            <a:pPr lvl="0" algn="just"/>
            <a:r>
              <a:rPr lang="en-US" dirty="0" smtClean="0"/>
              <a:t>Vote Counting can be made very quickly and results will be displayed in few minutes.</a:t>
            </a:r>
            <a:endParaRPr lang="en-IN" dirty="0" smtClean="0"/>
          </a:p>
          <a:p>
            <a:pPr algn="just"/>
            <a:endParaRPr lang="en-US" dirty="0" smtClean="0"/>
          </a:p>
          <a:p>
            <a:endParaRPr lang="en-US" dirty="0"/>
          </a:p>
        </p:txBody>
      </p:sp>
      <p:sp>
        <p:nvSpPr>
          <p:cNvPr id="4" name="Rectangle 3"/>
          <p:cNvSpPr/>
          <p:nvPr/>
        </p:nvSpPr>
        <p:spPr>
          <a:xfrm>
            <a:off x="1000100" y="1214422"/>
            <a:ext cx="8143900" cy="1428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00100" y="6643710"/>
            <a:ext cx="8143900" cy="14287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304</TotalTime>
  <Words>1678</Words>
  <Application>Microsoft Office PowerPoint</Application>
  <PresentationFormat>On-screen Show (4:3)</PresentationFormat>
  <Paragraphs>199</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Solstice</vt:lpstr>
      <vt:lpstr> Cochin University of Science &amp; Technology Cochin University College Of Engineering Kuttanad </vt:lpstr>
      <vt:lpstr>Slide 2</vt:lpstr>
      <vt:lpstr>Slide 3</vt:lpstr>
      <vt:lpstr>Front end and Back end</vt:lpstr>
      <vt:lpstr>ABSTRACT:</vt:lpstr>
      <vt:lpstr>EXISTING SYSTEM</vt:lpstr>
      <vt:lpstr>DISADVANTAGES OF EXISTING SYSTEM</vt:lpstr>
      <vt:lpstr>PROPOSED SYSTEM</vt:lpstr>
      <vt:lpstr>ADVANTAGES OF PROPOSED SYSTEM</vt:lpstr>
      <vt:lpstr>HARDWARE REQUIREMENTS</vt:lpstr>
      <vt:lpstr>SOFTWARE REQUIREMENTS</vt:lpstr>
      <vt:lpstr>MODULES: </vt:lpstr>
      <vt:lpstr>MODULES DESCSRIPTION: </vt:lpstr>
      <vt:lpstr>MODULES DESCSRIPTION: </vt:lpstr>
      <vt:lpstr>MODULES DESCSRIPTION: </vt:lpstr>
      <vt:lpstr>SYSTEM DESIGN </vt:lpstr>
      <vt:lpstr>DATA FLOW DIAGRAM: </vt:lpstr>
      <vt:lpstr>Slide 18</vt:lpstr>
      <vt:lpstr>Slide 19</vt:lpstr>
      <vt:lpstr>UML DIAGRAMS </vt:lpstr>
      <vt:lpstr>Slide 21</vt:lpstr>
      <vt:lpstr>Class Diagram</vt:lpstr>
      <vt:lpstr>SEQUENCE DIAGRAM</vt:lpstr>
      <vt:lpstr>Activity Diagram</vt:lpstr>
      <vt:lpstr>Slide 25</vt:lpstr>
      <vt:lpstr>Slide 26</vt:lpstr>
      <vt:lpstr>Slide 27</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Cochin University of Science &amp; Technology Cochin University College Of Engineering Kuttanad</dc:title>
  <dc:creator>for study purpose kumar</dc:creator>
  <cp:lastModifiedBy>AMAN JEE</cp:lastModifiedBy>
  <cp:revision>36</cp:revision>
  <dcterms:created xsi:type="dcterms:W3CDTF">2022-02-28T18:35:56Z</dcterms:created>
  <dcterms:modified xsi:type="dcterms:W3CDTF">2022-05-14T18:46:56Z</dcterms:modified>
</cp:coreProperties>
</file>