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0" r:id="rId4"/>
    <p:sldId id="268" r:id="rId5"/>
    <p:sldId id="271" r:id="rId6"/>
    <p:sldId id="269" r:id="rId7"/>
    <p:sldId id="261" r:id="rId8"/>
    <p:sldId id="262" r:id="rId9"/>
    <p:sldId id="267" r:id="rId10"/>
    <p:sldId id="266" r:id="rId11"/>
    <p:sldId id="27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7" autoAdjust="0"/>
    <p:restoredTop sz="94660"/>
  </p:normalViewPr>
  <p:slideViewPr>
    <p:cSldViewPr>
      <p:cViewPr>
        <p:scale>
          <a:sx n="75" d="100"/>
          <a:sy n="75" d="100"/>
        </p:scale>
        <p:origin x="-1685" y="-25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EF11D3-0C09-4682-ACDE-190AE8BB821C}" type="datetimeFigureOut">
              <a:rPr lang="en-IN" smtClean="0"/>
              <a:t>11-11-2019</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168F5E7-C072-4655-AF96-9F9380D173C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EF11D3-0C09-4682-ACDE-190AE8BB821C}" type="datetimeFigureOut">
              <a:rPr lang="en-IN" smtClean="0"/>
              <a:t>11-11-2019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68F5E7-C072-4655-AF96-9F9380D173C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EF11D3-0C09-4682-ACDE-190AE8BB821C}" type="datetimeFigureOut">
              <a:rPr lang="en-IN" smtClean="0"/>
              <a:t>11-11-2019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68F5E7-C072-4655-AF96-9F9380D173C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EF11D3-0C09-4682-ACDE-190AE8BB821C}" type="datetimeFigureOut">
              <a:rPr lang="en-IN" smtClean="0"/>
              <a:t>11-11-2019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68F5E7-C072-4655-AF96-9F9380D173C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2EF11D3-0C09-4682-ACDE-190AE8BB821C}" type="datetimeFigureOut">
              <a:rPr lang="en-IN" smtClean="0"/>
              <a:t>11-11-2019</a:t>
            </a:fld>
            <a:endParaRPr lang="en-IN"/>
          </a:p>
        </p:txBody>
      </p:sp>
      <p:sp>
        <p:nvSpPr>
          <p:cNvPr id="8" name="Slide Number Placeholder 7"/>
          <p:cNvSpPr>
            <a:spLocks noGrp="1"/>
          </p:cNvSpPr>
          <p:nvPr>
            <p:ph type="sldNum" sz="quarter" idx="11"/>
          </p:nvPr>
        </p:nvSpPr>
        <p:spPr/>
        <p:txBody>
          <a:bodyPr/>
          <a:lstStyle/>
          <a:p>
            <a:fld id="{D168F5E7-C072-4655-AF96-9F9380D173C2}"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EF11D3-0C09-4682-ACDE-190AE8BB821C}" type="datetimeFigureOut">
              <a:rPr lang="en-IN" smtClean="0"/>
              <a:t>11-11-2019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68F5E7-C072-4655-AF96-9F9380D173C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EF11D3-0C09-4682-ACDE-190AE8BB821C}" type="datetimeFigureOut">
              <a:rPr lang="en-IN" smtClean="0"/>
              <a:t>11-11-2019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68F5E7-C072-4655-AF96-9F9380D173C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EF11D3-0C09-4682-ACDE-190AE8BB821C}" type="datetimeFigureOut">
              <a:rPr lang="en-IN" smtClean="0"/>
              <a:t>11-11-2019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68F5E7-C072-4655-AF96-9F9380D173C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EF11D3-0C09-4682-ACDE-190AE8BB821C}" type="datetimeFigureOut">
              <a:rPr lang="en-IN" smtClean="0"/>
              <a:t>11-11-2019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68F5E7-C072-4655-AF96-9F9380D173C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EF11D3-0C09-4682-ACDE-190AE8BB821C}" type="datetimeFigureOut">
              <a:rPr lang="en-IN" smtClean="0"/>
              <a:t>11-11-2019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68F5E7-C072-4655-AF96-9F9380D173C2}"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EF11D3-0C09-4682-ACDE-190AE8BB821C}" type="datetimeFigureOut">
              <a:rPr lang="en-IN" smtClean="0"/>
              <a:t>11-11-2019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168F5E7-C072-4655-AF96-9F9380D173C2}" type="slidenum">
              <a:rPr lang="en-IN" smtClean="0"/>
              <a:t>‹#›</a:t>
            </a:fld>
            <a:endParaRPr lang="en-IN"/>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22EF11D3-0C09-4682-ACDE-190AE8BB821C}" type="datetimeFigureOut">
              <a:rPr lang="en-IN" smtClean="0"/>
              <a:t>11-11-2019</a:t>
            </a:fld>
            <a:endParaRPr lang="en-IN"/>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D168F5E7-C072-4655-AF96-9F9380D173C2}" type="slidenum">
              <a:rPr lang="en-IN" smtClean="0"/>
              <a:t>‹#›</a:t>
            </a:fld>
            <a:endParaRPr lang="en-IN"/>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23728" y="1196752"/>
            <a:ext cx="4896544" cy="1754326"/>
          </a:xfrm>
          <a:prstGeom prst="rect">
            <a:avLst/>
          </a:prstGeom>
          <a:noFill/>
        </p:spPr>
        <p:txBody>
          <a:bodyPr wrap="square" lIns="91440" tIns="45720" rIns="91440" bIns="45720">
            <a:spAutoFit/>
          </a:bodyPr>
          <a:lstStyle/>
          <a:p>
            <a:pPr algn="ctr"/>
            <a:r>
              <a:rPr lang="en-US" sz="3600" b="1" cap="none" spc="0" dirty="0" smtClean="0">
                <a:ln w="10541" cmpd="sng">
                  <a:solidFill>
                    <a:srgbClr val="7D7D7D">
                      <a:tint val="100000"/>
                      <a:shade val="100000"/>
                      <a:satMod val="110000"/>
                    </a:srgbClr>
                  </a:solidFill>
                  <a:prstDash val="solid"/>
                </a:ln>
                <a:effectLst/>
                <a:latin typeface="Adobe Caslon Pro Bold" pitchFamily="18" charset="0"/>
              </a:rPr>
              <a:t>Quicksort Implementation by Serial and Parallel </a:t>
            </a:r>
            <a:endParaRPr lang="en-US" sz="3600" b="1" cap="none" spc="0" dirty="0">
              <a:ln w="10541" cmpd="sng">
                <a:solidFill>
                  <a:srgbClr val="7D7D7D">
                    <a:tint val="100000"/>
                    <a:shade val="100000"/>
                    <a:satMod val="110000"/>
                  </a:srgbClr>
                </a:solidFill>
                <a:prstDash val="solid"/>
              </a:ln>
              <a:effectLst/>
              <a:latin typeface="Adobe Caslon Pro Bold" pitchFamily="18" charset="0"/>
            </a:endParaRPr>
          </a:p>
        </p:txBody>
      </p:sp>
      <p:sp>
        <p:nvSpPr>
          <p:cNvPr id="5" name="TextBox 4"/>
          <p:cNvSpPr txBox="1"/>
          <p:nvPr/>
        </p:nvSpPr>
        <p:spPr>
          <a:xfrm>
            <a:off x="6444208" y="6119728"/>
            <a:ext cx="4176464" cy="584775"/>
          </a:xfrm>
          <a:prstGeom prst="rect">
            <a:avLst/>
          </a:prstGeom>
          <a:noFill/>
        </p:spPr>
        <p:txBody>
          <a:bodyPr wrap="square" rtlCol="0">
            <a:spAutoFit/>
          </a:bodyPr>
          <a:lstStyle/>
          <a:p>
            <a:r>
              <a:rPr lang="en-IN" sz="1600" dirty="0" smtClean="0">
                <a:latin typeface="Baskerville Old Face" pitchFamily="18" charset="0"/>
              </a:rPr>
              <a:t>Aman</a:t>
            </a:r>
            <a:r>
              <a:rPr lang="en-IN" sz="1600" dirty="0">
                <a:latin typeface="Baskerville Old Face" pitchFamily="18" charset="0"/>
              </a:rPr>
              <a:t> </a:t>
            </a:r>
            <a:r>
              <a:rPr lang="en-IN" sz="1600" dirty="0" smtClean="0">
                <a:latin typeface="Baskerville Old Face" pitchFamily="18" charset="0"/>
              </a:rPr>
              <a:t>Kumar    - 201911018 </a:t>
            </a:r>
          </a:p>
          <a:p>
            <a:r>
              <a:rPr lang="en-IN" sz="1600" dirty="0" smtClean="0">
                <a:latin typeface="Baskerville Old Face" pitchFamily="18" charset="0"/>
              </a:rPr>
              <a:t>Harsh Vardhan - 201911022</a:t>
            </a:r>
            <a:endParaRPr lang="en-IN" sz="1600" dirty="0">
              <a:latin typeface="Baskerville Old Face" pitchFamily="18" charset="0"/>
            </a:endParaRPr>
          </a:p>
        </p:txBody>
      </p:sp>
    </p:spTree>
    <p:extLst>
      <p:ext uri="{BB962C8B-B14F-4D97-AF65-F5344CB8AC3E}">
        <p14:creationId xmlns:p14="http://schemas.microsoft.com/office/powerpoint/2010/main" val="4193089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71400"/>
            <a:ext cx="8229600" cy="1143000"/>
          </a:xfrm>
        </p:spPr>
        <p:txBody>
          <a:bodyPr>
            <a:normAutofit/>
          </a:bodyPr>
          <a:lstStyle/>
          <a:p>
            <a:pPr algn="ctr"/>
            <a:r>
              <a:rPr lang="en-IN" sz="2400" dirty="0" smtClean="0">
                <a:solidFill>
                  <a:schemeClr val="tx1"/>
                </a:solidFill>
                <a:latin typeface="Adobe Caslon Pro Bold" pitchFamily="18" charset="0"/>
              </a:rPr>
              <a:t>Speedup </a:t>
            </a:r>
            <a:endParaRPr lang="en-IN" sz="3200" dirty="0">
              <a:solidFill>
                <a:schemeClr val="tx1"/>
              </a:solidFill>
              <a:latin typeface="Adobe Caslon Pro Bold"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69291745"/>
              </p:ext>
            </p:extLst>
          </p:nvPr>
        </p:nvGraphicFramePr>
        <p:xfrm>
          <a:off x="179512" y="1196752"/>
          <a:ext cx="3888432" cy="4490791"/>
        </p:xfrm>
        <a:graphic>
          <a:graphicData uri="http://schemas.openxmlformats.org/drawingml/2006/table">
            <a:tbl>
              <a:tblPr firstRow="1" bandRow="1">
                <a:tableStyleId>{5C22544A-7EE6-4342-B048-85BDC9FD1C3A}</a:tableStyleId>
              </a:tblPr>
              <a:tblGrid>
                <a:gridCol w="1271218"/>
                <a:gridCol w="1271218"/>
                <a:gridCol w="1345996"/>
              </a:tblGrid>
              <a:tr h="792088">
                <a:tc>
                  <a:txBody>
                    <a:bodyPr/>
                    <a:lstStyle/>
                    <a:p>
                      <a:r>
                        <a:rPr lang="en-IN" dirty="0" smtClean="0"/>
                        <a:t>Input Size (2^n)</a:t>
                      </a:r>
                      <a:endParaRPr lang="en-IN" dirty="0"/>
                    </a:p>
                  </a:txBody>
                  <a:tcPr/>
                </a:tc>
                <a:tc>
                  <a:txBody>
                    <a:bodyPr/>
                    <a:lstStyle/>
                    <a:p>
                      <a:r>
                        <a:rPr lang="en-IN" dirty="0" smtClean="0"/>
                        <a:t>Time</a:t>
                      </a:r>
                    </a:p>
                    <a:p>
                      <a:r>
                        <a:rPr lang="en-IN" dirty="0" smtClean="0"/>
                        <a:t>Serial</a:t>
                      </a:r>
                      <a:endParaRPr lang="en-IN" dirty="0"/>
                    </a:p>
                  </a:txBody>
                  <a:tcPr/>
                </a:tc>
                <a:tc>
                  <a:txBody>
                    <a:bodyPr/>
                    <a:lstStyle/>
                    <a:p>
                      <a:r>
                        <a:rPr lang="en-IN" dirty="0" smtClean="0"/>
                        <a:t>Time </a:t>
                      </a:r>
                    </a:p>
                    <a:p>
                      <a:r>
                        <a:rPr lang="en-IN" dirty="0" smtClean="0"/>
                        <a:t>Parallel</a:t>
                      </a:r>
                      <a:endParaRPr lang="en-IN" dirty="0"/>
                    </a:p>
                  </a:txBody>
                  <a:tcPr/>
                </a:tc>
              </a:tr>
              <a:tr h="370327">
                <a:tc>
                  <a:txBody>
                    <a:bodyPr/>
                    <a:lstStyle/>
                    <a:p>
                      <a:r>
                        <a:rPr lang="en-IN" dirty="0" smtClean="0"/>
                        <a:t>10</a:t>
                      </a:r>
                      <a:endParaRPr lang="en-IN" dirty="0"/>
                    </a:p>
                  </a:txBody>
                  <a:tcPr/>
                </a:tc>
                <a:tc>
                  <a:txBody>
                    <a:bodyPr/>
                    <a:lstStyle/>
                    <a:p>
                      <a:r>
                        <a:rPr lang="en-IN" dirty="0" smtClean="0"/>
                        <a:t>0.000295</a:t>
                      </a:r>
                      <a:endParaRPr lang="en-IN" dirty="0"/>
                    </a:p>
                  </a:txBody>
                  <a:tcPr/>
                </a:tc>
                <a:tc>
                  <a:txBody>
                    <a:bodyPr/>
                    <a:lstStyle/>
                    <a:p>
                      <a:r>
                        <a:rPr lang="en-IN" dirty="0" smtClean="0"/>
                        <a:t> 0.002095</a:t>
                      </a:r>
                      <a:endParaRPr lang="en-IN" dirty="0"/>
                    </a:p>
                  </a:txBody>
                  <a:tcPr/>
                </a:tc>
              </a:tr>
              <a:tr h="370327">
                <a:tc>
                  <a:txBody>
                    <a:bodyPr/>
                    <a:lstStyle/>
                    <a:p>
                      <a:r>
                        <a:rPr lang="en-IN" dirty="0" smtClean="0"/>
                        <a:t>11</a:t>
                      </a:r>
                      <a:endParaRPr lang="en-IN" dirty="0"/>
                    </a:p>
                  </a:txBody>
                  <a:tcPr/>
                </a:tc>
                <a:tc>
                  <a:txBody>
                    <a:bodyPr/>
                    <a:lstStyle/>
                    <a:p>
                      <a:r>
                        <a:rPr lang="en-IN" dirty="0" smtClean="0"/>
                        <a:t>0.000839</a:t>
                      </a:r>
                      <a:endParaRPr lang="en-IN" dirty="0"/>
                    </a:p>
                  </a:txBody>
                  <a:tcPr/>
                </a:tc>
                <a:tc>
                  <a:txBody>
                    <a:bodyPr/>
                    <a:lstStyle/>
                    <a:p>
                      <a:r>
                        <a:rPr lang="en-IN" dirty="0" smtClean="0"/>
                        <a:t> 0.004144</a:t>
                      </a:r>
                      <a:endParaRPr lang="en-IN" dirty="0"/>
                    </a:p>
                  </a:txBody>
                  <a:tcPr/>
                </a:tc>
              </a:tr>
              <a:tr h="370327">
                <a:tc>
                  <a:txBody>
                    <a:bodyPr/>
                    <a:lstStyle/>
                    <a:p>
                      <a:r>
                        <a:rPr lang="en-IN" dirty="0" smtClean="0"/>
                        <a:t>12</a:t>
                      </a:r>
                      <a:endParaRPr lang="en-IN" dirty="0"/>
                    </a:p>
                  </a:txBody>
                  <a:tcPr/>
                </a:tc>
                <a:tc>
                  <a:txBody>
                    <a:bodyPr/>
                    <a:lstStyle/>
                    <a:p>
                      <a:r>
                        <a:rPr lang="en-IN" dirty="0" smtClean="0"/>
                        <a:t>0.002943</a:t>
                      </a:r>
                      <a:endParaRPr lang="en-IN" dirty="0"/>
                    </a:p>
                  </a:txBody>
                  <a:tcPr/>
                </a:tc>
                <a:tc>
                  <a:txBody>
                    <a:bodyPr/>
                    <a:lstStyle/>
                    <a:p>
                      <a:r>
                        <a:rPr lang="en-IN" dirty="0" smtClean="0"/>
                        <a:t> 0.007616</a:t>
                      </a:r>
                      <a:endParaRPr lang="en-IN" dirty="0"/>
                    </a:p>
                  </a:txBody>
                  <a:tcPr/>
                </a:tc>
              </a:tr>
              <a:tr h="350883">
                <a:tc>
                  <a:txBody>
                    <a:bodyPr/>
                    <a:lstStyle/>
                    <a:p>
                      <a:r>
                        <a:rPr lang="en-IN" dirty="0" smtClean="0"/>
                        <a:t>13</a:t>
                      </a:r>
                      <a:endParaRPr lang="en-IN" dirty="0"/>
                    </a:p>
                  </a:txBody>
                  <a:tcPr/>
                </a:tc>
                <a:tc>
                  <a:txBody>
                    <a:bodyPr/>
                    <a:lstStyle/>
                    <a:p>
                      <a:r>
                        <a:rPr lang="en-IN" dirty="0" smtClean="0"/>
                        <a:t>0.015218 </a:t>
                      </a:r>
                      <a:endParaRPr lang="en-IN" dirty="0"/>
                    </a:p>
                  </a:txBody>
                  <a:tcPr/>
                </a:tc>
                <a:tc>
                  <a:txBody>
                    <a:bodyPr/>
                    <a:lstStyle/>
                    <a:p>
                      <a:r>
                        <a:rPr lang="en-IN" dirty="0" smtClean="0"/>
                        <a:t> 0.009131</a:t>
                      </a:r>
                      <a:endParaRPr lang="en-IN" dirty="0"/>
                    </a:p>
                  </a:txBody>
                  <a:tcPr/>
                </a:tc>
              </a:tr>
              <a:tr h="370327">
                <a:tc>
                  <a:txBody>
                    <a:bodyPr/>
                    <a:lstStyle/>
                    <a:p>
                      <a:r>
                        <a:rPr lang="en-IN" dirty="0" smtClean="0"/>
                        <a:t>14</a:t>
                      </a:r>
                      <a:endParaRPr lang="en-IN" dirty="0"/>
                    </a:p>
                  </a:txBody>
                  <a:tcPr/>
                </a:tc>
                <a:tc>
                  <a:txBody>
                    <a:bodyPr/>
                    <a:lstStyle/>
                    <a:p>
                      <a:r>
                        <a:rPr lang="en-IN" dirty="0" smtClean="0"/>
                        <a:t>0.045432</a:t>
                      </a:r>
                      <a:endParaRPr lang="en-IN" dirty="0"/>
                    </a:p>
                  </a:txBody>
                  <a:tcPr/>
                </a:tc>
                <a:tc>
                  <a:txBody>
                    <a:bodyPr/>
                    <a:lstStyle/>
                    <a:p>
                      <a:r>
                        <a:rPr lang="en-IN" dirty="0" smtClean="0"/>
                        <a:t> 0.016168</a:t>
                      </a:r>
                      <a:endParaRPr lang="en-IN" dirty="0"/>
                    </a:p>
                  </a:txBody>
                  <a:tcPr/>
                </a:tc>
              </a:tr>
              <a:tr h="370327">
                <a:tc>
                  <a:txBody>
                    <a:bodyPr/>
                    <a:lstStyle/>
                    <a:p>
                      <a:r>
                        <a:rPr lang="en-IN" dirty="0" smtClean="0"/>
                        <a:t>15</a:t>
                      </a:r>
                      <a:endParaRPr lang="en-IN" dirty="0"/>
                    </a:p>
                  </a:txBody>
                  <a:tcPr/>
                </a:tc>
                <a:tc>
                  <a:txBody>
                    <a:bodyPr/>
                    <a:lstStyle/>
                    <a:p>
                      <a:r>
                        <a:rPr lang="en-IN" dirty="0" smtClean="0"/>
                        <a:t>0.151952</a:t>
                      </a:r>
                      <a:endParaRPr lang="en-IN" dirty="0"/>
                    </a:p>
                  </a:txBody>
                  <a:tcPr/>
                </a:tc>
                <a:tc>
                  <a:txBody>
                    <a:bodyPr/>
                    <a:lstStyle/>
                    <a:p>
                      <a:r>
                        <a:rPr lang="en-IN" dirty="0" smtClean="0"/>
                        <a:t> 0.034294</a:t>
                      </a:r>
                      <a:endParaRPr lang="en-IN" dirty="0"/>
                    </a:p>
                  </a:txBody>
                  <a:tcPr/>
                </a:tc>
              </a:tr>
              <a:tr h="370327">
                <a:tc>
                  <a:txBody>
                    <a:bodyPr/>
                    <a:lstStyle/>
                    <a:p>
                      <a:r>
                        <a:rPr lang="en-IN" dirty="0" smtClean="0"/>
                        <a:t>16</a:t>
                      </a:r>
                      <a:endParaRPr lang="en-IN" dirty="0"/>
                    </a:p>
                  </a:txBody>
                  <a:tcPr/>
                </a:tc>
                <a:tc>
                  <a:txBody>
                    <a:bodyPr/>
                    <a:lstStyle/>
                    <a:p>
                      <a:r>
                        <a:rPr lang="en-IN" dirty="0" smtClean="0"/>
                        <a:t>0.682315</a:t>
                      </a:r>
                    </a:p>
                  </a:txBody>
                  <a:tcPr/>
                </a:tc>
                <a:tc>
                  <a:txBody>
                    <a:bodyPr/>
                    <a:lstStyle/>
                    <a:p>
                      <a:r>
                        <a:rPr lang="en-IN" dirty="0" smtClean="0"/>
                        <a:t> 0.072944</a:t>
                      </a:r>
                    </a:p>
                  </a:txBody>
                  <a:tcPr/>
                </a:tc>
              </a:tr>
              <a:tr h="370327">
                <a:tc>
                  <a:txBody>
                    <a:bodyPr/>
                    <a:lstStyle/>
                    <a:p>
                      <a:r>
                        <a:rPr lang="en-IN" dirty="0" smtClean="0"/>
                        <a:t>17</a:t>
                      </a:r>
                      <a:endParaRPr lang="en-IN" dirty="0"/>
                    </a:p>
                  </a:txBody>
                  <a:tcPr/>
                </a:tc>
                <a:tc>
                  <a:txBody>
                    <a:bodyPr/>
                    <a:lstStyle/>
                    <a:p>
                      <a:r>
                        <a:rPr lang="en-IN" dirty="0" smtClean="0"/>
                        <a:t>2.496395</a:t>
                      </a:r>
                    </a:p>
                  </a:txBody>
                  <a:tcPr/>
                </a:tc>
                <a:tc>
                  <a:txBody>
                    <a:bodyPr/>
                    <a:lstStyle/>
                    <a:p>
                      <a:r>
                        <a:rPr lang="en-IN" dirty="0" smtClean="0"/>
                        <a:t> 0.126581</a:t>
                      </a:r>
                    </a:p>
                  </a:txBody>
                  <a:tcPr/>
                </a:tc>
              </a:tr>
              <a:tr h="370327">
                <a:tc>
                  <a:txBody>
                    <a:bodyPr/>
                    <a:lstStyle/>
                    <a:p>
                      <a:r>
                        <a:rPr lang="en-IN" dirty="0" smtClean="0"/>
                        <a:t>18</a:t>
                      </a:r>
                      <a:endParaRPr lang="en-IN" dirty="0"/>
                    </a:p>
                  </a:txBody>
                  <a:tcPr/>
                </a:tc>
                <a:tc>
                  <a:txBody>
                    <a:bodyPr/>
                    <a:lstStyle/>
                    <a:p>
                      <a:r>
                        <a:rPr lang="en-IN" dirty="0" smtClean="0"/>
                        <a:t>9.932307</a:t>
                      </a:r>
                    </a:p>
                  </a:txBody>
                  <a:tcPr/>
                </a:tc>
                <a:tc>
                  <a:txBody>
                    <a:bodyPr/>
                    <a:lstStyle/>
                    <a:p>
                      <a:r>
                        <a:rPr lang="en-IN" dirty="0" smtClean="0"/>
                        <a:t> 0.233966</a:t>
                      </a:r>
                    </a:p>
                  </a:txBody>
                  <a:tcPr/>
                </a:tc>
              </a:tr>
              <a:tr h="370327">
                <a:tc>
                  <a:txBody>
                    <a:bodyPr/>
                    <a:lstStyle/>
                    <a:p>
                      <a:r>
                        <a:rPr lang="en-IN" dirty="0" smtClean="0"/>
                        <a:t>19</a:t>
                      </a:r>
                      <a:endParaRPr lang="en-IN" dirty="0"/>
                    </a:p>
                  </a:txBody>
                  <a:tcPr/>
                </a:tc>
                <a:tc>
                  <a:txBody>
                    <a:bodyPr/>
                    <a:lstStyle/>
                    <a:p>
                      <a:r>
                        <a:rPr lang="en-IN" dirty="0" smtClean="0"/>
                        <a:t>38.378501</a:t>
                      </a:r>
                    </a:p>
                  </a:txBody>
                  <a:tcPr/>
                </a:tc>
                <a:tc>
                  <a:txBody>
                    <a:bodyPr/>
                    <a:lstStyle/>
                    <a:p>
                      <a:r>
                        <a:rPr lang="en-IN" dirty="0" smtClean="0"/>
                        <a:t> 0.454057</a:t>
                      </a:r>
                    </a:p>
                  </a:txBody>
                  <a:tcPr/>
                </a:tc>
              </a:tr>
            </a:tbl>
          </a:graphicData>
        </a:graphic>
      </p:graphicFrame>
      <p:sp>
        <p:nvSpPr>
          <p:cNvPr id="5" name="TextBox 4"/>
          <p:cNvSpPr txBox="1"/>
          <p:nvPr/>
        </p:nvSpPr>
        <p:spPr>
          <a:xfrm>
            <a:off x="2699792" y="5750314"/>
            <a:ext cx="1440160" cy="276999"/>
          </a:xfrm>
          <a:prstGeom prst="rect">
            <a:avLst/>
          </a:prstGeom>
          <a:noFill/>
        </p:spPr>
        <p:txBody>
          <a:bodyPr wrap="square" rtlCol="0">
            <a:spAutoFit/>
          </a:bodyPr>
          <a:lstStyle/>
          <a:p>
            <a:r>
              <a:rPr lang="en-IN" sz="1050" dirty="0" smtClean="0"/>
              <a:t>*</a:t>
            </a:r>
            <a:r>
              <a:rPr lang="en-IN" sz="1200" dirty="0" smtClean="0"/>
              <a:t>Time in Seconds   </a:t>
            </a:r>
            <a:endParaRPr lang="en-IN" sz="12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3936" y="2033408"/>
            <a:ext cx="4793688" cy="3195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4623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39752" y="2636912"/>
            <a:ext cx="3660169" cy="923330"/>
          </a:xfrm>
          <a:prstGeom prst="rect">
            <a:avLst/>
          </a:prstGeom>
          <a:noFill/>
        </p:spPr>
        <p:txBody>
          <a:bodyPr wrap="none" lIns="91440" tIns="45720" rIns="91440" bIns="45720">
            <a:spAutoFit/>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Thank You</a:t>
            </a:r>
            <a:endParaRPr lang="en-IN"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extLst>
      <p:ext uri="{BB962C8B-B14F-4D97-AF65-F5344CB8AC3E}">
        <p14:creationId xmlns:p14="http://schemas.microsoft.com/office/powerpoint/2010/main" val="4221698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116632"/>
            <a:ext cx="4999112" cy="663456"/>
          </a:xfrm>
        </p:spPr>
        <p:txBody>
          <a:bodyPr>
            <a:normAutofit/>
          </a:bodyPr>
          <a:lstStyle/>
          <a:p>
            <a:pPr algn="ctr"/>
            <a:r>
              <a:rPr lang="en-IN" sz="2400" dirty="0" smtClean="0">
                <a:solidFill>
                  <a:schemeClr val="tx1"/>
                </a:solidFill>
                <a:latin typeface="Adobe Caslon Pro Bold" pitchFamily="18" charset="0"/>
              </a:rPr>
              <a:t>What is Quicksort ? </a:t>
            </a:r>
            <a:endParaRPr lang="en-IN" sz="2400" dirty="0">
              <a:solidFill>
                <a:schemeClr val="tx1"/>
              </a:solidFill>
              <a:latin typeface="Adobe Caslon Pro Bold" pitchFamily="18" charset="0"/>
            </a:endParaRPr>
          </a:p>
        </p:txBody>
      </p:sp>
      <p:sp>
        <p:nvSpPr>
          <p:cNvPr id="3" name="Content Placeholder 2"/>
          <p:cNvSpPr>
            <a:spLocks noGrp="1"/>
          </p:cNvSpPr>
          <p:nvPr>
            <p:ph idx="1"/>
          </p:nvPr>
        </p:nvSpPr>
        <p:spPr>
          <a:xfrm>
            <a:off x="370658" y="764704"/>
            <a:ext cx="8229600" cy="4525963"/>
          </a:xfrm>
        </p:spPr>
        <p:txBody>
          <a:bodyPr>
            <a:normAutofit/>
          </a:bodyPr>
          <a:lstStyle/>
          <a:p>
            <a:pPr algn="just"/>
            <a:r>
              <a:rPr lang="en-IN" sz="1800" b="0" dirty="0" smtClean="0"/>
              <a:t>Quicksort </a:t>
            </a:r>
            <a:r>
              <a:rPr lang="en-IN" sz="1800" b="0" dirty="0"/>
              <a:t>is a Divide and Conquer algorithm. It picks an element as pivot and partitions the given array around the picked </a:t>
            </a:r>
            <a:r>
              <a:rPr lang="en-IN" sz="1800" b="0" dirty="0" smtClean="0"/>
              <a:t>pivot</a:t>
            </a:r>
            <a:r>
              <a:rPr lang="en-IN" sz="1800" b="0" dirty="0"/>
              <a:t>.</a:t>
            </a:r>
            <a:endParaRPr lang="en-IN" sz="1800" b="0" dirty="0" smtClean="0"/>
          </a:p>
        </p:txBody>
      </p:sp>
      <p:sp>
        <p:nvSpPr>
          <p:cNvPr id="4" name="Rectangle 3"/>
          <p:cNvSpPr/>
          <p:nvPr/>
        </p:nvSpPr>
        <p:spPr>
          <a:xfrm>
            <a:off x="2267744" y="1556792"/>
            <a:ext cx="3859367" cy="461665"/>
          </a:xfrm>
          <a:prstGeom prst="rect">
            <a:avLst/>
          </a:prstGeom>
        </p:spPr>
        <p:txBody>
          <a:bodyPr wrap="square">
            <a:spAutoFit/>
          </a:bodyPr>
          <a:lstStyle/>
          <a:p>
            <a:pPr algn="ctr"/>
            <a:r>
              <a:rPr lang="en-IN" sz="2400" dirty="0">
                <a:latin typeface="Adobe Caslon Pro Bold" pitchFamily="18" charset="0"/>
              </a:rPr>
              <a:t>How Quicksort Works ?</a:t>
            </a:r>
            <a:endParaRPr lang="en-IN" sz="2400" dirty="0"/>
          </a:p>
        </p:txBody>
      </p:sp>
      <p:sp>
        <p:nvSpPr>
          <p:cNvPr id="5" name="TextBox 4"/>
          <p:cNvSpPr txBox="1"/>
          <p:nvPr/>
        </p:nvSpPr>
        <p:spPr>
          <a:xfrm>
            <a:off x="417007" y="2018457"/>
            <a:ext cx="7560840" cy="707886"/>
          </a:xfrm>
          <a:prstGeom prst="rect">
            <a:avLst/>
          </a:prstGeom>
          <a:noFill/>
        </p:spPr>
        <p:txBody>
          <a:bodyPr wrap="square" rtlCol="0">
            <a:spAutoFit/>
          </a:bodyPr>
          <a:lstStyle/>
          <a:p>
            <a:pPr algn="just"/>
            <a:r>
              <a:rPr lang="en-IN" sz="2000" b="1" dirty="0" smtClean="0"/>
              <a:t>Pivot Selection </a:t>
            </a:r>
            <a:r>
              <a:rPr lang="en-IN" sz="2000" dirty="0" smtClean="0"/>
              <a:t>- Pick </a:t>
            </a:r>
            <a:r>
              <a:rPr lang="en-IN" sz="2000" dirty="0"/>
              <a:t>an element, called a pivot, from the array (usually the leftmost or the rightmost element of the partition).</a:t>
            </a:r>
          </a:p>
        </p:txBody>
      </p:sp>
      <p:sp>
        <p:nvSpPr>
          <p:cNvPr id="6" name="TextBox 5"/>
          <p:cNvSpPr txBox="1"/>
          <p:nvPr/>
        </p:nvSpPr>
        <p:spPr>
          <a:xfrm>
            <a:off x="417007" y="2803217"/>
            <a:ext cx="7560840" cy="1015663"/>
          </a:xfrm>
          <a:prstGeom prst="rect">
            <a:avLst/>
          </a:prstGeom>
          <a:noFill/>
        </p:spPr>
        <p:txBody>
          <a:bodyPr wrap="square" rtlCol="0">
            <a:spAutoFit/>
          </a:bodyPr>
          <a:lstStyle/>
          <a:p>
            <a:pPr algn="just"/>
            <a:r>
              <a:rPr lang="en-IN" sz="2000" b="1" dirty="0" smtClean="0"/>
              <a:t>Partitioning</a:t>
            </a:r>
            <a:r>
              <a:rPr lang="en-IN" sz="2000" dirty="0" smtClean="0"/>
              <a:t>- </a:t>
            </a:r>
            <a:r>
              <a:rPr lang="en-IN" sz="2000" dirty="0"/>
              <a:t>Reorder the array so that all elements with values less than the pivot come before the pivot, while all elements with values greater than the pivot come after it (equal values can go either way</a:t>
            </a:r>
            <a:r>
              <a:rPr lang="en-IN" sz="2000" dirty="0" smtClean="0"/>
              <a:t>).</a:t>
            </a:r>
            <a:endParaRPr lang="en-IN" sz="2000" dirty="0"/>
          </a:p>
        </p:txBody>
      </p:sp>
      <p:sp>
        <p:nvSpPr>
          <p:cNvPr id="7" name="TextBox 6"/>
          <p:cNvSpPr txBox="1"/>
          <p:nvPr/>
        </p:nvSpPr>
        <p:spPr>
          <a:xfrm>
            <a:off x="417007" y="4149080"/>
            <a:ext cx="7560840" cy="1015663"/>
          </a:xfrm>
          <a:prstGeom prst="rect">
            <a:avLst/>
          </a:prstGeom>
          <a:noFill/>
        </p:spPr>
        <p:txBody>
          <a:bodyPr wrap="square" rtlCol="0">
            <a:spAutoFit/>
          </a:bodyPr>
          <a:lstStyle/>
          <a:p>
            <a:pPr algn="just"/>
            <a:r>
              <a:rPr lang="en-IN" sz="2000" b="1" dirty="0" smtClean="0"/>
              <a:t>Recursion </a:t>
            </a:r>
            <a:r>
              <a:rPr lang="en-IN" sz="2000" dirty="0" smtClean="0"/>
              <a:t>- </a:t>
            </a:r>
            <a:r>
              <a:rPr lang="en-IN" sz="2000" dirty="0"/>
              <a:t>Recursively apply the above steps to the sub-array of elements with smaller values than pivot and separately to the sub-array of elements with greater values than pivot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5179983"/>
            <a:ext cx="3810000" cy="1524000"/>
          </a:xfrm>
          <a:prstGeom prst="rect">
            <a:avLst/>
          </a:prstGeom>
        </p:spPr>
      </p:pic>
    </p:spTree>
    <p:extLst>
      <p:ext uri="{BB962C8B-B14F-4D97-AF65-F5344CB8AC3E}">
        <p14:creationId xmlns:p14="http://schemas.microsoft.com/office/powerpoint/2010/main" val="1677064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0"/>
          </a:schemeClr>
        </a:solidFill>
        <a:effectLst/>
      </p:bgPr>
    </p:bg>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6632"/>
            <a:ext cx="8190432" cy="6696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987824" y="23890"/>
            <a:ext cx="3960440" cy="430887"/>
          </a:xfrm>
          <a:prstGeom prst="rect">
            <a:avLst/>
          </a:prstGeom>
          <a:noFill/>
        </p:spPr>
        <p:txBody>
          <a:bodyPr wrap="square" rtlCol="0">
            <a:spAutoFit/>
          </a:bodyPr>
          <a:lstStyle/>
          <a:p>
            <a:r>
              <a:rPr lang="en-IN" sz="2200" dirty="0" smtClean="0">
                <a:latin typeface="Adobe Caslon Pro Bold" pitchFamily="18" charset="0"/>
              </a:rPr>
              <a:t> </a:t>
            </a:r>
            <a:r>
              <a:rPr lang="en-IN" sz="2200" dirty="0">
                <a:latin typeface="Adobe Caslon Pro Bold" pitchFamily="18" charset="0"/>
              </a:rPr>
              <a:t> </a:t>
            </a:r>
            <a:r>
              <a:rPr lang="en-IN" sz="2200" dirty="0" smtClean="0">
                <a:latin typeface="Adobe Caslon Pro Bold" pitchFamily="18" charset="0"/>
              </a:rPr>
              <a:t>  Serial Execution </a:t>
            </a:r>
            <a:endParaRPr lang="en-IN" sz="2200" dirty="0">
              <a:latin typeface="Adobe Caslon Pro Bold" pitchFamily="18" charset="0"/>
            </a:endParaRPr>
          </a:p>
        </p:txBody>
      </p:sp>
    </p:spTree>
    <p:extLst>
      <p:ext uri="{BB962C8B-B14F-4D97-AF65-F5344CB8AC3E}">
        <p14:creationId xmlns:p14="http://schemas.microsoft.com/office/powerpoint/2010/main" val="1975475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003232" cy="1371600"/>
          </a:xfrm>
        </p:spPr>
        <p:txBody>
          <a:bodyPr>
            <a:normAutofit/>
          </a:bodyPr>
          <a:lstStyle/>
          <a:p>
            <a:pPr algn="ctr"/>
            <a:r>
              <a:rPr lang="en-IN" sz="2400" dirty="0" smtClean="0">
                <a:solidFill>
                  <a:schemeClr val="tx1"/>
                </a:solidFill>
                <a:latin typeface="Adobe Caslon Pro Bold" pitchFamily="18" charset="0"/>
              </a:rPr>
              <a:t>Challenges  </a:t>
            </a:r>
            <a:r>
              <a:rPr lang="en-IN" sz="2400" dirty="0" smtClean="0">
                <a:solidFill>
                  <a:schemeClr val="tx1"/>
                </a:solidFill>
                <a:latin typeface="Adobe Caslon Pro Bold" pitchFamily="18" charset="0"/>
              </a:rPr>
              <a:t>Faced</a:t>
            </a:r>
            <a:endParaRPr lang="en-IN" sz="2400" dirty="0">
              <a:solidFill>
                <a:schemeClr val="tx1"/>
              </a:solidFill>
              <a:latin typeface="Adobe Caslon Pro Bold" pitchFamily="18" charset="0"/>
            </a:endParaRPr>
          </a:p>
        </p:txBody>
      </p:sp>
      <p:sp>
        <p:nvSpPr>
          <p:cNvPr id="3" name="Content Placeholder 2"/>
          <p:cNvSpPr>
            <a:spLocks noGrp="1"/>
          </p:cNvSpPr>
          <p:nvPr>
            <p:ph idx="1"/>
          </p:nvPr>
        </p:nvSpPr>
        <p:spPr/>
        <p:txBody>
          <a:bodyPr>
            <a:normAutofit/>
          </a:bodyPr>
          <a:lstStyle/>
          <a:p>
            <a:pPr algn="just"/>
            <a:r>
              <a:rPr lang="en-IN" b="0" dirty="0" smtClean="0"/>
              <a:t>Recursion Not Supported</a:t>
            </a:r>
          </a:p>
          <a:p>
            <a:pPr algn="just"/>
            <a:r>
              <a:rPr lang="en-IN" b="0" dirty="0" smtClean="0"/>
              <a:t>Designing an Iterative Algorithm</a:t>
            </a:r>
          </a:p>
          <a:p>
            <a:pPr algn="just"/>
            <a:r>
              <a:rPr lang="en-IN" b="0" dirty="0" smtClean="0"/>
              <a:t>Parallelization of Iterative Algorithm </a:t>
            </a:r>
          </a:p>
          <a:p>
            <a:pPr algn="just"/>
            <a:r>
              <a:rPr lang="en-IN" b="0" dirty="0" smtClean="0"/>
              <a:t>Address Management with Stack</a:t>
            </a:r>
          </a:p>
          <a:p>
            <a:pPr algn="just"/>
            <a:r>
              <a:rPr lang="en-IN" b="0" dirty="0" smtClean="0"/>
              <a:t>Thread Synchronization to avoid multiple access of data.</a:t>
            </a:r>
          </a:p>
          <a:p>
            <a:pPr algn="just"/>
            <a:r>
              <a:rPr lang="en-IN" b="0" dirty="0" smtClean="0"/>
              <a:t>Dynamic Allocation of Number of threads and blocks.</a:t>
            </a:r>
          </a:p>
          <a:p>
            <a:pPr algn="just"/>
            <a:endParaRPr lang="en-IN" sz="2800" dirty="0" smtClean="0"/>
          </a:p>
          <a:p>
            <a:pPr marL="0" indent="0">
              <a:buNone/>
            </a:pPr>
            <a:endParaRPr lang="en-IN" sz="2000" dirty="0"/>
          </a:p>
        </p:txBody>
      </p:sp>
    </p:spTree>
    <p:extLst>
      <p:ext uri="{BB962C8B-B14F-4D97-AF65-F5344CB8AC3E}">
        <p14:creationId xmlns:p14="http://schemas.microsoft.com/office/powerpoint/2010/main" val="2243077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76672"/>
            <a:ext cx="6923112" cy="723528"/>
          </a:xfrm>
        </p:spPr>
        <p:txBody>
          <a:bodyPr>
            <a:normAutofit/>
          </a:bodyPr>
          <a:lstStyle/>
          <a:p>
            <a:pPr algn="ctr"/>
            <a:r>
              <a:rPr lang="en-IN" sz="2400" dirty="0" smtClean="0">
                <a:solidFill>
                  <a:schemeClr val="tx1"/>
                </a:solidFill>
                <a:latin typeface="Adobe Caslon Pro Bold" pitchFamily="18" charset="0"/>
              </a:rPr>
              <a:t>Optimization  Strategy</a:t>
            </a:r>
            <a:endParaRPr lang="en-IN" sz="2400" dirty="0">
              <a:solidFill>
                <a:schemeClr val="tx1"/>
              </a:solidFill>
              <a:latin typeface="Adobe Caslon Pro Bold" pitchFamily="18" charset="0"/>
            </a:endParaRPr>
          </a:p>
        </p:txBody>
      </p:sp>
      <p:sp>
        <p:nvSpPr>
          <p:cNvPr id="3" name="Content Placeholder 2"/>
          <p:cNvSpPr>
            <a:spLocks noGrp="1"/>
          </p:cNvSpPr>
          <p:nvPr>
            <p:ph idx="1"/>
          </p:nvPr>
        </p:nvSpPr>
        <p:spPr>
          <a:xfrm>
            <a:off x="467544" y="1412776"/>
            <a:ext cx="7620000" cy="4373563"/>
          </a:xfrm>
        </p:spPr>
        <p:txBody>
          <a:bodyPr>
            <a:normAutofit/>
          </a:bodyPr>
          <a:lstStyle/>
          <a:p>
            <a:pPr algn="just"/>
            <a:r>
              <a:rPr lang="en-IN" sz="2000" b="0" dirty="0"/>
              <a:t>The serial code is implemented by the help of the </a:t>
            </a:r>
            <a:r>
              <a:rPr lang="en-IN" sz="2000" b="0" dirty="0" smtClean="0"/>
              <a:t>one </a:t>
            </a:r>
            <a:r>
              <a:rPr lang="en-IN" sz="2000" b="0" dirty="0"/>
              <a:t>stack, hence the performance of this algorithm will fall with increase in input size</a:t>
            </a:r>
            <a:r>
              <a:rPr lang="en-IN" sz="2000" b="0" dirty="0" smtClean="0"/>
              <a:t>.</a:t>
            </a:r>
          </a:p>
          <a:p>
            <a:pPr algn="just"/>
            <a:r>
              <a:rPr lang="en-IN" sz="2000" b="0" dirty="0" smtClean="0"/>
              <a:t>To </a:t>
            </a:r>
            <a:r>
              <a:rPr lang="en-IN" sz="2000" b="0" dirty="0"/>
              <a:t>optimize the strategy into parallel execution use of </a:t>
            </a:r>
            <a:r>
              <a:rPr lang="en-IN" sz="2000" b="0" dirty="0" smtClean="0"/>
              <a:t>two </a:t>
            </a:r>
            <a:r>
              <a:rPr lang="en-IN" sz="2000" b="0" dirty="0"/>
              <a:t>stacks has been done in order to </a:t>
            </a:r>
            <a:r>
              <a:rPr lang="en-IN" sz="2000" b="0" dirty="0" smtClean="0"/>
              <a:t>separately and parallely </a:t>
            </a:r>
            <a:r>
              <a:rPr lang="en-IN" sz="2000" b="0" dirty="0"/>
              <a:t>perform the execution of partition. </a:t>
            </a:r>
            <a:endParaRPr lang="en-IN" sz="2000" b="0" dirty="0" smtClean="0"/>
          </a:p>
          <a:p>
            <a:pPr algn="just"/>
            <a:r>
              <a:rPr lang="en-IN" sz="2000" b="0" dirty="0"/>
              <a:t>L</a:t>
            </a:r>
            <a:r>
              <a:rPr lang="en-IN" sz="2000" b="0" dirty="0" smtClean="0"/>
              <a:t>eft </a:t>
            </a:r>
            <a:r>
              <a:rPr lang="en-IN" sz="2000" b="0" dirty="0"/>
              <a:t>and right </a:t>
            </a:r>
            <a:r>
              <a:rPr lang="en-IN" sz="2000" b="0" dirty="0" smtClean="0"/>
              <a:t>partition </a:t>
            </a:r>
            <a:r>
              <a:rPr lang="en-IN" sz="2000" b="0" dirty="0"/>
              <a:t>will each have a stack of their own so we can run these both partitions parallely to achieve better computational time</a:t>
            </a:r>
            <a:r>
              <a:rPr lang="en-IN" sz="2000" dirty="0"/>
              <a:t>. </a:t>
            </a:r>
          </a:p>
        </p:txBody>
      </p:sp>
    </p:spTree>
    <p:extLst>
      <p:ext uri="{BB962C8B-B14F-4D97-AF65-F5344CB8AC3E}">
        <p14:creationId xmlns:p14="http://schemas.microsoft.com/office/powerpoint/2010/main" val="3324118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0"/>
          </a:schemeClr>
        </a:solidFill>
        <a:effectLst/>
      </p:bgPr>
    </p:bg>
    <p:spTree>
      <p:nvGrpSpPr>
        <p:cNvPr id="1" name=""/>
        <p:cNvGrpSpPr/>
        <p:nvPr/>
      </p:nvGrpSpPr>
      <p:grpSpPr>
        <a:xfrm>
          <a:off x="0" y="0"/>
          <a:ext cx="0" cy="0"/>
          <a:chOff x="0" y="0"/>
          <a:chExt cx="0" cy="0"/>
        </a:xfrm>
      </p:grpSpPr>
      <p:sp>
        <p:nvSpPr>
          <p:cNvPr id="4" name="TextBox 3"/>
          <p:cNvSpPr txBox="1"/>
          <p:nvPr/>
        </p:nvSpPr>
        <p:spPr>
          <a:xfrm>
            <a:off x="3131840" y="189801"/>
            <a:ext cx="3096344" cy="430887"/>
          </a:xfrm>
          <a:prstGeom prst="rect">
            <a:avLst/>
          </a:prstGeom>
          <a:noFill/>
        </p:spPr>
        <p:txBody>
          <a:bodyPr wrap="square" rtlCol="0">
            <a:spAutoFit/>
          </a:bodyPr>
          <a:lstStyle/>
          <a:p>
            <a:r>
              <a:rPr lang="en-IN" sz="2200" dirty="0" smtClean="0">
                <a:latin typeface="Adobe Caslon Pro Bold" pitchFamily="18" charset="0"/>
              </a:rPr>
              <a:t>  Parallel Execution</a:t>
            </a:r>
            <a:endParaRPr lang="en-IN" sz="2200" dirty="0">
              <a:latin typeface="Adobe Caslon Pro Bold" pitchFamily="18" charset="0"/>
            </a:endParaRP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657" y="620688"/>
            <a:ext cx="8658068" cy="59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8968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71400"/>
            <a:ext cx="8229600" cy="1143000"/>
          </a:xfrm>
        </p:spPr>
        <p:txBody>
          <a:bodyPr>
            <a:normAutofit/>
          </a:bodyPr>
          <a:lstStyle/>
          <a:p>
            <a:pPr algn="ctr"/>
            <a:r>
              <a:rPr lang="en-IN" sz="2400" dirty="0" smtClean="0">
                <a:solidFill>
                  <a:schemeClr val="tx1"/>
                </a:solidFill>
                <a:latin typeface="Adobe Caslon Pro Bold" pitchFamily="18" charset="0"/>
              </a:rPr>
              <a:t>Serial  Execution  </a:t>
            </a:r>
            <a:r>
              <a:rPr lang="en-IN" sz="2400" dirty="0" smtClean="0">
                <a:solidFill>
                  <a:schemeClr val="tx1"/>
                </a:solidFill>
                <a:latin typeface="Adobe Caslon Pro Bold" pitchFamily="18" charset="0"/>
              </a:rPr>
              <a:t>Time</a:t>
            </a:r>
            <a:endParaRPr lang="en-IN" sz="2400" dirty="0">
              <a:solidFill>
                <a:schemeClr val="tx1"/>
              </a:solidFill>
              <a:latin typeface="Adobe Caslon Pro Bold"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12197352"/>
              </p:ext>
            </p:extLst>
          </p:nvPr>
        </p:nvGraphicFramePr>
        <p:xfrm>
          <a:off x="179512" y="1196752"/>
          <a:ext cx="3672408" cy="4495358"/>
        </p:xfrm>
        <a:graphic>
          <a:graphicData uri="http://schemas.openxmlformats.org/drawingml/2006/table">
            <a:tbl>
              <a:tblPr firstRow="1" bandRow="1">
                <a:tableStyleId>{5C22544A-7EE6-4342-B048-85BDC9FD1C3A}</a:tableStyleId>
              </a:tblPr>
              <a:tblGrid>
                <a:gridCol w="1836204"/>
                <a:gridCol w="1836204"/>
              </a:tblGrid>
              <a:tr h="792088">
                <a:tc>
                  <a:txBody>
                    <a:bodyPr/>
                    <a:lstStyle/>
                    <a:p>
                      <a:r>
                        <a:rPr lang="en-IN" dirty="0" smtClean="0"/>
                        <a:t>Input Size (2^n)</a:t>
                      </a:r>
                      <a:endParaRPr lang="en-IN" dirty="0"/>
                    </a:p>
                  </a:txBody>
                  <a:tcPr/>
                </a:tc>
                <a:tc>
                  <a:txBody>
                    <a:bodyPr/>
                    <a:lstStyle/>
                    <a:p>
                      <a:r>
                        <a:rPr lang="en-IN" dirty="0" smtClean="0"/>
                        <a:t>Time (second)</a:t>
                      </a:r>
                      <a:endParaRPr lang="en-IN" dirty="0"/>
                    </a:p>
                  </a:txBody>
                  <a:tcPr/>
                </a:tc>
              </a:tr>
              <a:tr h="370327">
                <a:tc>
                  <a:txBody>
                    <a:bodyPr/>
                    <a:lstStyle/>
                    <a:p>
                      <a:r>
                        <a:rPr lang="en-IN" dirty="0" smtClean="0"/>
                        <a:t>10</a:t>
                      </a:r>
                      <a:endParaRPr lang="en-IN" dirty="0"/>
                    </a:p>
                  </a:txBody>
                  <a:tcPr/>
                </a:tc>
                <a:tc>
                  <a:txBody>
                    <a:bodyPr/>
                    <a:lstStyle/>
                    <a:p>
                      <a:r>
                        <a:rPr lang="en-IN" dirty="0" smtClean="0"/>
                        <a:t>0.000295</a:t>
                      </a:r>
                      <a:endParaRPr lang="en-IN" dirty="0"/>
                    </a:p>
                  </a:txBody>
                  <a:tcPr/>
                </a:tc>
              </a:tr>
              <a:tr h="370327">
                <a:tc>
                  <a:txBody>
                    <a:bodyPr/>
                    <a:lstStyle/>
                    <a:p>
                      <a:r>
                        <a:rPr lang="en-IN" dirty="0" smtClean="0"/>
                        <a:t>11</a:t>
                      </a:r>
                      <a:endParaRPr lang="en-IN" dirty="0"/>
                    </a:p>
                  </a:txBody>
                  <a:tcPr/>
                </a:tc>
                <a:tc>
                  <a:txBody>
                    <a:bodyPr/>
                    <a:lstStyle/>
                    <a:p>
                      <a:r>
                        <a:rPr lang="en-IN" dirty="0" smtClean="0"/>
                        <a:t>0.000839</a:t>
                      </a:r>
                      <a:endParaRPr lang="en-IN" dirty="0"/>
                    </a:p>
                  </a:txBody>
                  <a:tcPr/>
                </a:tc>
              </a:tr>
              <a:tr h="370327">
                <a:tc>
                  <a:txBody>
                    <a:bodyPr/>
                    <a:lstStyle/>
                    <a:p>
                      <a:r>
                        <a:rPr lang="en-IN" dirty="0" smtClean="0"/>
                        <a:t>12</a:t>
                      </a:r>
                      <a:endParaRPr lang="en-IN" dirty="0"/>
                    </a:p>
                  </a:txBody>
                  <a:tcPr/>
                </a:tc>
                <a:tc>
                  <a:txBody>
                    <a:bodyPr/>
                    <a:lstStyle/>
                    <a:p>
                      <a:r>
                        <a:rPr lang="en-IN" dirty="0" smtClean="0"/>
                        <a:t>0.002943</a:t>
                      </a:r>
                      <a:endParaRPr lang="en-IN" dirty="0"/>
                    </a:p>
                  </a:txBody>
                  <a:tcPr/>
                </a:tc>
              </a:tr>
              <a:tr h="370327">
                <a:tc>
                  <a:txBody>
                    <a:bodyPr/>
                    <a:lstStyle/>
                    <a:p>
                      <a:r>
                        <a:rPr lang="en-IN" dirty="0" smtClean="0"/>
                        <a:t>13</a:t>
                      </a:r>
                      <a:endParaRPr lang="en-IN" dirty="0"/>
                    </a:p>
                  </a:txBody>
                  <a:tcPr/>
                </a:tc>
                <a:tc>
                  <a:txBody>
                    <a:bodyPr/>
                    <a:lstStyle/>
                    <a:p>
                      <a:r>
                        <a:rPr lang="en-IN" dirty="0" smtClean="0"/>
                        <a:t>0.015218 </a:t>
                      </a:r>
                      <a:endParaRPr lang="en-IN" dirty="0"/>
                    </a:p>
                  </a:txBody>
                  <a:tcPr/>
                </a:tc>
              </a:tr>
              <a:tr h="370327">
                <a:tc>
                  <a:txBody>
                    <a:bodyPr/>
                    <a:lstStyle/>
                    <a:p>
                      <a:r>
                        <a:rPr lang="en-IN" dirty="0" smtClean="0"/>
                        <a:t>14</a:t>
                      </a:r>
                      <a:endParaRPr lang="en-IN" dirty="0"/>
                    </a:p>
                  </a:txBody>
                  <a:tcPr/>
                </a:tc>
                <a:tc>
                  <a:txBody>
                    <a:bodyPr/>
                    <a:lstStyle/>
                    <a:p>
                      <a:r>
                        <a:rPr lang="en-IN" dirty="0" smtClean="0"/>
                        <a:t>0.045432</a:t>
                      </a:r>
                      <a:endParaRPr lang="en-IN" dirty="0"/>
                    </a:p>
                  </a:txBody>
                  <a:tcPr/>
                </a:tc>
              </a:tr>
              <a:tr h="370327">
                <a:tc>
                  <a:txBody>
                    <a:bodyPr/>
                    <a:lstStyle/>
                    <a:p>
                      <a:r>
                        <a:rPr lang="en-IN" dirty="0" smtClean="0"/>
                        <a:t>15</a:t>
                      </a:r>
                      <a:endParaRPr lang="en-IN" dirty="0"/>
                    </a:p>
                  </a:txBody>
                  <a:tcPr/>
                </a:tc>
                <a:tc>
                  <a:txBody>
                    <a:bodyPr/>
                    <a:lstStyle/>
                    <a:p>
                      <a:r>
                        <a:rPr lang="en-IN" dirty="0" smtClean="0"/>
                        <a:t>0.151952</a:t>
                      </a:r>
                      <a:endParaRPr lang="en-IN" dirty="0"/>
                    </a:p>
                  </a:txBody>
                  <a:tcPr/>
                </a:tc>
              </a:tr>
              <a:tr h="370327">
                <a:tc>
                  <a:txBody>
                    <a:bodyPr/>
                    <a:lstStyle/>
                    <a:p>
                      <a:r>
                        <a:rPr lang="en-IN" dirty="0" smtClean="0"/>
                        <a:t>16</a:t>
                      </a:r>
                      <a:endParaRPr lang="en-IN" dirty="0"/>
                    </a:p>
                  </a:txBody>
                  <a:tcPr/>
                </a:tc>
                <a:tc>
                  <a:txBody>
                    <a:bodyPr/>
                    <a:lstStyle/>
                    <a:p>
                      <a:r>
                        <a:rPr lang="en-IN" dirty="0" smtClean="0"/>
                        <a:t>0.682315</a:t>
                      </a:r>
                    </a:p>
                  </a:txBody>
                  <a:tcPr/>
                </a:tc>
              </a:tr>
              <a:tr h="370327">
                <a:tc>
                  <a:txBody>
                    <a:bodyPr/>
                    <a:lstStyle/>
                    <a:p>
                      <a:r>
                        <a:rPr lang="en-IN" dirty="0" smtClean="0"/>
                        <a:t>17</a:t>
                      </a:r>
                      <a:endParaRPr lang="en-IN" dirty="0"/>
                    </a:p>
                  </a:txBody>
                  <a:tcPr/>
                </a:tc>
                <a:tc>
                  <a:txBody>
                    <a:bodyPr/>
                    <a:lstStyle/>
                    <a:p>
                      <a:r>
                        <a:rPr lang="en-IN" dirty="0" smtClean="0"/>
                        <a:t>2.496395</a:t>
                      </a:r>
                    </a:p>
                  </a:txBody>
                  <a:tcPr/>
                </a:tc>
              </a:tr>
              <a:tr h="370327">
                <a:tc>
                  <a:txBody>
                    <a:bodyPr/>
                    <a:lstStyle/>
                    <a:p>
                      <a:r>
                        <a:rPr lang="en-IN" dirty="0" smtClean="0"/>
                        <a:t>18</a:t>
                      </a:r>
                      <a:endParaRPr lang="en-IN" dirty="0"/>
                    </a:p>
                  </a:txBody>
                  <a:tcPr/>
                </a:tc>
                <a:tc>
                  <a:txBody>
                    <a:bodyPr/>
                    <a:lstStyle/>
                    <a:p>
                      <a:r>
                        <a:rPr lang="en-IN" dirty="0" smtClean="0"/>
                        <a:t>9.932307</a:t>
                      </a:r>
                    </a:p>
                  </a:txBody>
                  <a:tcPr/>
                </a:tc>
              </a:tr>
              <a:tr h="370327">
                <a:tc>
                  <a:txBody>
                    <a:bodyPr/>
                    <a:lstStyle/>
                    <a:p>
                      <a:r>
                        <a:rPr lang="en-IN" dirty="0" smtClean="0"/>
                        <a:t>19</a:t>
                      </a:r>
                      <a:endParaRPr lang="en-IN" dirty="0"/>
                    </a:p>
                  </a:txBody>
                  <a:tcPr/>
                </a:tc>
                <a:tc>
                  <a:txBody>
                    <a:bodyPr/>
                    <a:lstStyle/>
                    <a:p>
                      <a:r>
                        <a:rPr lang="en-IN" dirty="0" smtClean="0"/>
                        <a:t>38.378501</a:t>
                      </a:r>
                    </a:p>
                  </a:txBody>
                  <a:tcPr/>
                </a:tc>
              </a:tr>
            </a:tbl>
          </a:graphicData>
        </a:graphic>
      </p:graphicFrame>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1916832"/>
            <a:ext cx="4968552"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904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pPr algn="ctr"/>
            <a:r>
              <a:rPr lang="en-IN" sz="2400" dirty="0" smtClean="0">
                <a:solidFill>
                  <a:schemeClr val="tx1"/>
                </a:solidFill>
                <a:latin typeface="Adobe Caslon Pro Bold" pitchFamily="18" charset="0"/>
              </a:rPr>
              <a:t>Parallel </a:t>
            </a:r>
            <a:r>
              <a:rPr lang="en-IN" sz="2400" dirty="0" smtClean="0">
                <a:solidFill>
                  <a:schemeClr val="tx1"/>
                </a:solidFill>
                <a:latin typeface="Adobe Caslon Pro Bold" pitchFamily="18" charset="0"/>
              </a:rPr>
              <a:t> Execution  Time</a:t>
            </a:r>
            <a:endParaRPr lang="en-IN" sz="2400" dirty="0">
              <a:solidFill>
                <a:schemeClr val="tx1"/>
              </a:solidFill>
              <a:latin typeface="Adobe Caslon Pro Bold"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025188942"/>
              </p:ext>
            </p:extLst>
          </p:nvPr>
        </p:nvGraphicFramePr>
        <p:xfrm>
          <a:off x="179512" y="1268760"/>
          <a:ext cx="3672408" cy="4487366"/>
        </p:xfrm>
        <a:graphic>
          <a:graphicData uri="http://schemas.openxmlformats.org/drawingml/2006/table">
            <a:tbl>
              <a:tblPr firstRow="1" bandRow="1">
                <a:tableStyleId>{5C22544A-7EE6-4342-B048-85BDC9FD1C3A}</a:tableStyleId>
              </a:tblPr>
              <a:tblGrid>
                <a:gridCol w="1836204"/>
                <a:gridCol w="1836204"/>
              </a:tblGrid>
              <a:tr h="784096">
                <a:tc>
                  <a:txBody>
                    <a:bodyPr/>
                    <a:lstStyle/>
                    <a:p>
                      <a:r>
                        <a:rPr lang="en-IN" dirty="0" smtClean="0"/>
                        <a:t>Input Size (2^n)</a:t>
                      </a:r>
                      <a:endParaRPr lang="en-IN" dirty="0"/>
                    </a:p>
                  </a:txBody>
                  <a:tcPr/>
                </a:tc>
                <a:tc>
                  <a:txBody>
                    <a:bodyPr/>
                    <a:lstStyle/>
                    <a:p>
                      <a:r>
                        <a:rPr lang="en-IN" dirty="0" smtClean="0"/>
                        <a:t>Time (seco</a:t>
                      </a:r>
                      <a:r>
                        <a:rPr lang="en-IN" baseline="0" dirty="0" smtClean="0"/>
                        <a:t>nd</a:t>
                      </a:r>
                      <a:r>
                        <a:rPr lang="en-IN" dirty="0" smtClean="0"/>
                        <a:t>)</a:t>
                      </a:r>
                      <a:endParaRPr lang="en-IN" dirty="0"/>
                    </a:p>
                  </a:txBody>
                  <a:tcPr/>
                </a:tc>
              </a:tr>
              <a:tr h="370327">
                <a:tc>
                  <a:txBody>
                    <a:bodyPr/>
                    <a:lstStyle/>
                    <a:p>
                      <a:r>
                        <a:rPr lang="en-IN" dirty="0" smtClean="0"/>
                        <a:t>10</a:t>
                      </a:r>
                      <a:endParaRPr lang="en-IN" dirty="0"/>
                    </a:p>
                  </a:txBody>
                  <a:tcPr/>
                </a:tc>
                <a:tc>
                  <a:txBody>
                    <a:bodyPr/>
                    <a:lstStyle/>
                    <a:p>
                      <a:r>
                        <a:rPr lang="en-IN" dirty="0" smtClean="0"/>
                        <a:t>0.002095</a:t>
                      </a:r>
                      <a:endParaRPr lang="en-IN" dirty="0"/>
                    </a:p>
                  </a:txBody>
                  <a:tcPr/>
                </a:tc>
              </a:tr>
              <a:tr h="370327">
                <a:tc>
                  <a:txBody>
                    <a:bodyPr/>
                    <a:lstStyle/>
                    <a:p>
                      <a:r>
                        <a:rPr lang="en-IN" dirty="0" smtClean="0"/>
                        <a:t>11</a:t>
                      </a:r>
                      <a:endParaRPr lang="en-IN" dirty="0"/>
                    </a:p>
                  </a:txBody>
                  <a:tcPr/>
                </a:tc>
                <a:tc>
                  <a:txBody>
                    <a:bodyPr/>
                    <a:lstStyle/>
                    <a:p>
                      <a:r>
                        <a:rPr lang="en-IN" dirty="0" smtClean="0"/>
                        <a:t>0.004144</a:t>
                      </a:r>
                      <a:endParaRPr lang="en-IN" dirty="0"/>
                    </a:p>
                  </a:txBody>
                  <a:tcPr/>
                </a:tc>
              </a:tr>
              <a:tr h="370327">
                <a:tc>
                  <a:txBody>
                    <a:bodyPr/>
                    <a:lstStyle/>
                    <a:p>
                      <a:r>
                        <a:rPr lang="en-IN" dirty="0" smtClean="0"/>
                        <a:t>12</a:t>
                      </a:r>
                      <a:endParaRPr lang="en-IN" dirty="0"/>
                    </a:p>
                  </a:txBody>
                  <a:tcPr/>
                </a:tc>
                <a:tc>
                  <a:txBody>
                    <a:bodyPr/>
                    <a:lstStyle/>
                    <a:p>
                      <a:r>
                        <a:rPr lang="en-IN" dirty="0" smtClean="0"/>
                        <a:t>0.007616</a:t>
                      </a:r>
                      <a:endParaRPr lang="en-IN" dirty="0"/>
                    </a:p>
                  </a:txBody>
                  <a:tcPr/>
                </a:tc>
              </a:tr>
              <a:tr h="370327">
                <a:tc>
                  <a:txBody>
                    <a:bodyPr/>
                    <a:lstStyle/>
                    <a:p>
                      <a:r>
                        <a:rPr lang="en-IN" dirty="0" smtClean="0"/>
                        <a:t>13</a:t>
                      </a:r>
                      <a:endParaRPr lang="en-IN" dirty="0"/>
                    </a:p>
                  </a:txBody>
                  <a:tcPr/>
                </a:tc>
                <a:tc>
                  <a:txBody>
                    <a:bodyPr/>
                    <a:lstStyle/>
                    <a:p>
                      <a:r>
                        <a:rPr lang="en-IN" dirty="0" smtClean="0"/>
                        <a:t>0.009131</a:t>
                      </a:r>
                      <a:endParaRPr lang="en-IN" dirty="0"/>
                    </a:p>
                  </a:txBody>
                  <a:tcPr/>
                </a:tc>
              </a:tr>
              <a:tr h="370327">
                <a:tc>
                  <a:txBody>
                    <a:bodyPr/>
                    <a:lstStyle/>
                    <a:p>
                      <a:r>
                        <a:rPr lang="en-IN" dirty="0" smtClean="0"/>
                        <a:t>14</a:t>
                      </a:r>
                      <a:endParaRPr lang="en-IN" dirty="0"/>
                    </a:p>
                  </a:txBody>
                  <a:tcPr/>
                </a:tc>
                <a:tc>
                  <a:txBody>
                    <a:bodyPr/>
                    <a:lstStyle/>
                    <a:p>
                      <a:r>
                        <a:rPr lang="en-IN" dirty="0" smtClean="0"/>
                        <a:t>0.016168</a:t>
                      </a:r>
                      <a:endParaRPr lang="en-IN" dirty="0"/>
                    </a:p>
                  </a:txBody>
                  <a:tcPr/>
                </a:tc>
              </a:tr>
              <a:tr h="370327">
                <a:tc>
                  <a:txBody>
                    <a:bodyPr/>
                    <a:lstStyle/>
                    <a:p>
                      <a:r>
                        <a:rPr lang="en-IN" dirty="0" smtClean="0"/>
                        <a:t>15</a:t>
                      </a:r>
                      <a:endParaRPr lang="en-IN" dirty="0"/>
                    </a:p>
                  </a:txBody>
                  <a:tcPr/>
                </a:tc>
                <a:tc>
                  <a:txBody>
                    <a:bodyPr/>
                    <a:lstStyle/>
                    <a:p>
                      <a:r>
                        <a:rPr lang="en-IN" dirty="0" smtClean="0"/>
                        <a:t>0.034294</a:t>
                      </a:r>
                      <a:endParaRPr lang="en-IN" dirty="0"/>
                    </a:p>
                  </a:txBody>
                  <a:tcPr/>
                </a:tc>
              </a:tr>
              <a:tr h="370327">
                <a:tc>
                  <a:txBody>
                    <a:bodyPr/>
                    <a:lstStyle/>
                    <a:p>
                      <a:r>
                        <a:rPr lang="en-IN" dirty="0" smtClean="0"/>
                        <a:t>16</a:t>
                      </a:r>
                      <a:endParaRPr lang="en-IN" dirty="0"/>
                    </a:p>
                  </a:txBody>
                  <a:tcPr/>
                </a:tc>
                <a:tc>
                  <a:txBody>
                    <a:bodyPr/>
                    <a:lstStyle/>
                    <a:p>
                      <a:r>
                        <a:rPr lang="en-IN" dirty="0" smtClean="0"/>
                        <a:t>0.072944</a:t>
                      </a:r>
                    </a:p>
                  </a:txBody>
                  <a:tcPr/>
                </a:tc>
              </a:tr>
              <a:tr h="370327">
                <a:tc>
                  <a:txBody>
                    <a:bodyPr/>
                    <a:lstStyle/>
                    <a:p>
                      <a:r>
                        <a:rPr lang="en-IN" dirty="0" smtClean="0"/>
                        <a:t>17</a:t>
                      </a:r>
                      <a:endParaRPr lang="en-IN" dirty="0"/>
                    </a:p>
                  </a:txBody>
                  <a:tcPr/>
                </a:tc>
                <a:tc>
                  <a:txBody>
                    <a:bodyPr/>
                    <a:lstStyle/>
                    <a:p>
                      <a:r>
                        <a:rPr lang="en-IN" dirty="0" smtClean="0"/>
                        <a:t>0.126581</a:t>
                      </a:r>
                    </a:p>
                  </a:txBody>
                  <a:tcPr/>
                </a:tc>
              </a:tr>
              <a:tr h="370327">
                <a:tc>
                  <a:txBody>
                    <a:bodyPr/>
                    <a:lstStyle/>
                    <a:p>
                      <a:r>
                        <a:rPr lang="en-IN" dirty="0" smtClean="0"/>
                        <a:t>18</a:t>
                      </a:r>
                      <a:endParaRPr lang="en-IN" dirty="0"/>
                    </a:p>
                  </a:txBody>
                  <a:tcPr/>
                </a:tc>
                <a:tc>
                  <a:txBody>
                    <a:bodyPr/>
                    <a:lstStyle/>
                    <a:p>
                      <a:r>
                        <a:rPr lang="en-IN" dirty="0" smtClean="0"/>
                        <a:t>0.233966</a:t>
                      </a:r>
                    </a:p>
                  </a:txBody>
                  <a:tcPr/>
                </a:tc>
              </a:tr>
              <a:tr h="370327">
                <a:tc>
                  <a:txBody>
                    <a:bodyPr/>
                    <a:lstStyle/>
                    <a:p>
                      <a:r>
                        <a:rPr lang="en-IN" dirty="0" smtClean="0"/>
                        <a:t>19</a:t>
                      </a:r>
                      <a:endParaRPr lang="en-IN" dirty="0"/>
                    </a:p>
                  </a:txBody>
                  <a:tcPr/>
                </a:tc>
                <a:tc>
                  <a:txBody>
                    <a:bodyPr/>
                    <a:lstStyle/>
                    <a:p>
                      <a:r>
                        <a:rPr lang="en-IN" dirty="0" smtClean="0"/>
                        <a:t>0.454057</a:t>
                      </a:r>
                    </a:p>
                  </a:txBody>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060848"/>
            <a:ext cx="4968552"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5988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620251944"/>
              </p:ext>
            </p:extLst>
          </p:nvPr>
        </p:nvGraphicFramePr>
        <p:xfrm>
          <a:off x="107504" y="1628800"/>
          <a:ext cx="3848432" cy="4551105"/>
        </p:xfrm>
        <a:graphic>
          <a:graphicData uri="http://schemas.openxmlformats.org/drawingml/2006/table">
            <a:tbl>
              <a:tblPr firstRow="1" bandRow="1">
                <a:tableStyleId>{5C22544A-7EE6-4342-B048-85BDC9FD1C3A}</a:tableStyleId>
              </a:tblPr>
              <a:tblGrid>
                <a:gridCol w="907114"/>
                <a:gridCol w="1327459"/>
                <a:gridCol w="1613859"/>
              </a:tblGrid>
              <a:tr h="893505">
                <a:tc>
                  <a:txBody>
                    <a:bodyPr/>
                    <a:lstStyle/>
                    <a:p>
                      <a:r>
                        <a:rPr lang="en-IN" sz="1400" dirty="0" smtClean="0"/>
                        <a:t>Input Size (2^n)</a:t>
                      </a:r>
                      <a:endParaRPr lang="en-IN" sz="1400" dirty="0"/>
                    </a:p>
                  </a:txBody>
                  <a:tcPr/>
                </a:tc>
                <a:tc>
                  <a:txBody>
                    <a:bodyPr/>
                    <a:lstStyle/>
                    <a:p>
                      <a:r>
                        <a:rPr lang="en-IN" sz="1400" dirty="0" smtClean="0"/>
                        <a:t>Memory</a:t>
                      </a:r>
                    </a:p>
                    <a:p>
                      <a:r>
                        <a:rPr lang="en-IN" sz="1400" dirty="0" smtClean="0"/>
                        <a:t>Allocation</a:t>
                      </a:r>
                    </a:p>
                    <a:p>
                      <a:r>
                        <a:rPr lang="en-IN" sz="1400" dirty="0" smtClean="0"/>
                        <a:t>(</a:t>
                      </a:r>
                      <a:r>
                        <a:rPr lang="en-IN" sz="1400" dirty="0" err="1" smtClean="0"/>
                        <a:t>CudaMalloc</a:t>
                      </a:r>
                      <a:r>
                        <a:rPr lang="en-IN" sz="1400" dirty="0" smtClean="0"/>
                        <a:t>)</a:t>
                      </a:r>
                      <a:endParaRPr lang="en-IN" sz="1400" dirty="0"/>
                    </a:p>
                  </a:txBody>
                  <a:tcPr/>
                </a:tc>
                <a:tc>
                  <a:txBody>
                    <a:bodyPr/>
                    <a:lstStyle/>
                    <a:p>
                      <a:r>
                        <a:rPr lang="en-IN" sz="1400" dirty="0" smtClean="0"/>
                        <a:t>Data</a:t>
                      </a:r>
                      <a:r>
                        <a:rPr lang="en-IN" sz="1400" baseline="0" dirty="0" smtClean="0"/>
                        <a:t> </a:t>
                      </a:r>
                    </a:p>
                    <a:p>
                      <a:r>
                        <a:rPr lang="en-IN" sz="1400" baseline="0" dirty="0" smtClean="0"/>
                        <a:t>Transfer</a:t>
                      </a:r>
                    </a:p>
                    <a:p>
                      <a:r>
                        <a:rPr lang="en-IN" sz="1400" baseline="0" dirty="0" smtClean="0"/>
                        <a:t>(</a:t>
                      </a:r>
                      <a:r>
                        <a:rPr lang="en-IN" sz="1400" baseline="0" dirty="0" err="1" smtClean="0"/>
                        <a:t>CudaMemCpy</a:t>
                      </a:r>
                      <a:r>
                        <a:rPr lang="en-IN" sz="1400" baseline="0" dirty="0" smtClean="0"/>
                        <a:t>)</a:t>
                      </a:r>
                      <a:endParaRPr lang="en-IN" sz="1400" dirty="0"/>
                    </a:p>
                  </a:txBody>
                  <a:tcPr/>
                </a:tc>
              </a:tr>
              <a:tr h="336735">
                <a:tc>
                  <a:txBody>
                    <a:bodyPr/>
                    <a:lstStyle/>
                    <a:p>
                      <a:r>
                        <a:rPr lang="en-IN" dirty="0" smtClean="0"/>
                        <a:t>10</a:t>
                      </a:r>
                      <a:endParaRPr lang="en-IN" dirty="0"/>
                    </a:p>
                  </a:txBody>
                  <a:tcPr/>
                </a:tc>
                <a:tc>
                  <a:txBody>
                    <a:bodyPr/>
                    <a:lstStyle/>
                    <a:p>
                      <a:r>
                        <a:rPr lang="en-IN" dirty="0" smtClean="0"/>
                        <a:t>0.000111</a:t>
                      </a:r>
                      <a:endParaRPr lang="en-IN" dirty="0"/>
                    </a:p>
                  </a:txBody>
                  <a:tcPr/>
                </a:tc>
                <a:tc>
                  <a:txBody>
                    <a:bodyPr/>
                    <a:lstStyle/>
                    <a:p>
                      <a:r>
                        <a:rPr lang="en-IN" dirty="0" smtClean="0"/>
                        <a:t> </a:t>
                      </a:r>
                      <a:r>
                        <a:rPr lang="en-IN" dirty="0" smtClean="0"/>
                        <a:t>0.000030</a:t>
                      </a:r>
                      <a:endParaRPr lang="en-IN" dirty="0"/>
                    </a:p>
                  </a:txBody>
                  <a:tcPr/>
                </a:tc>
              </a:tr>
              <a:tr h="336735">
                <a:tc>
                  <a:txBody>
                    <a:bodyPr/>
                    <a:lstStyle/>
                    <a:p>
                      <a:r>
                        <a:rPr lang="en-IN" dirty="0" smtClean="0"/>
                        <a:t>11</a:t>
                      </a:r>
                      <a:endParaRPr lang="en-IN" dirty="0"/>
                    </a:p>
                  </a:txBody>
                  <a:tcPr/>
                </a:tc>
                <a:tc>
                  <a:txBody>
                    <a:bodyPr/>
                    <a:lstStyle/>
                    <a:p>
                      <a:r>
                        <a:rPr lang="en-IN" dirty="0" smtClean="0"/>
                        <a:t>0.000113</a:t>
                      </a:r>
                      <a:endParaRPr lang="en-IN" dirty="0"/>
                    </a:p>
                  </a:txBody>
                  <a:tcPr/>
                </a:tc>
                <a:tc>
                  <a:txBody>
                    <a:bodyPr/>
                    <a:lstStyle/>
                    <a:p>
                      <a:r>
                        <a:rPr lang="en-IN" dirty="0" smtClean="0"/>
                        <a:t> </a:t>
                      </a:r>
                      <a:r>
                        <a:rPr lang="en-IN" dirty="0" smtClean="0"/>
                        <a:t>0.000035</a:t>
                      </a:r>
                      <a:endParaRPr lang="en-IN" dirty="0"/>
                    </a:p>
                  </a:txBody>
                  <a:tcPr/>
                </a:tc>
              </a:tr>
              <a:tr h="336735">
                <a:tc>
                  <a:txBody>
                    <a:bodyPr/>
                    <a:lstStyle/>
                    <a:p>
                      <a:r>
                        <a:rPr lang="en-IN" dirty="0" smtClean="0"/>
                        <a:t>12</a:t>
                      </a:r>
                      <a:endParaRPr lang="en-IN" dirty="0"/>
                    </a:p>
                  </a:txBody>
                  <a:tcPr/>
                </a:tc>
                <a:tc>
                  <a:txBody>
                    <a:bodyPr/>
                    <a:lstStyle/>
                    <a:p>
                      <a:r>
                        <a:rPr lang="en-IN" dirty="0" smtClean="0"/>
                        <a:t>0.000104</a:t>
                      </a:r>
                      <a:endParaRPr lang="en-IN" dirty="0"/>
                    </a:p>
                  </a:txBody>
                  <a:tcPr/>
                </a:tc>
                <a:tc>
                  <a:txBody>
                    <a:bodyPr/>
                    <a:lstStyle/>
                    <a:p>
                      <a:r>
                        <a:rPr lang="en-IN" dirty="0" smtClean="0"/>
                        <a:t> 0.000049</a:t>
                      </a:r>
                      <a:endParaRPr lang="en-IN" dirty="0"/>
                    </a:p>
                  </a:txBody>
                  <a:tcPr/>
                </a:tc>
              </a:tr>
              <a:tr h="336735">
                <a:tc>
                  <a:txBody>
                    <a:bodyPr/>
                    <a:lstStyle/>
                    <a:p>
                      <a:r>
                        <a:rPr lang="en-IN" dirty="0" smtClean="0"/>
                        <a:t>13</a:t>
                      </a:r>
                      <a:endParaRPr lang="en-IN" dirty="0"/>
                    </a:p>
                  </a:txBody>
                  <a:tcPr/>
                </a:tc>
                <a:tc>
                  <a:txBody>
                    <a:bodyPr/>
                    <a:lstStyle/>
                    <a:p>
                      <a:r>
                        <a:rPr lang="en-IN" dirty="0" smtClean="0"/>
                        <a:t>0.000099</a:t>
                      </a:r>
                      <a:endParaRPr lang="en-IN" dirty="0"/>
                    </a:p>
                  </a:txBody>
                  <a:tcPr/>
                </a:tc>
                <a:tc>
                  <a:txBody>
                    <a:bodyPr/>
                    <a:lstStyle/>
                    <a:p>
                      <a:r>
                        <a:rPr lang="en-IN" dirty="0" smtClean="0"/>
                        <a:t> </a:t>
                      </a:r>
                      <a:r>
                        <a:rPr lang="en-IN" dirty="0" smtClean="0"/>
                        <a:t>0.000079</a:t>
                      </a:r>
                      <a:endParaRPr lang="en-IN" dirty="0"/>
                    </a:p>
                  </a:txBody>
                  <a:tcPr/>
                </a:tc>
              </a:tr>
              <a:tr h="336735">
                <a:tc>
                  <a:txBody>
                    <a:bodyPr/>
                    <a:lstStyle/>
                    <a:p>
                      <a:r>
                        <a:rPr lang="en-IN" dirty="0" smtClean="0"/>
                        <a:t>14</a:t>
                      </a:r>
                      <a:endParaRPr lang="en-IN" dirty="0"/>
                    </a:p>
                  </a:txBody>
                  <a:tcPr/>
                </a:tc>
                <a:tc>
                  <a:txBody>
                    <a:bodyPr/>
                    <a:lstStyle/>
                    <a:p>
                      <a:r>
                        <a:rPr lang="en-IN" dirty="0" smtClean="0"/>
                        <a:t>0.000102</a:t>
                      </a:r>
                      <a:endParaRPr lang="en-IN" dirty="0"/>
                    </a:p>
                  </a:txBody>
                  <a:tcPr/>
                </a:tc>
                <a:tc>
                  <a:txBody>
                    <a:bodyPr/>
                    <a:lstStyle/>
                    <a:p>
                      <a:r>
                        <a:rPr lang="en-IN" dirty="0" smtClean="0"/>
                        <a:t> 0.000131</a:t>
                      </a:r>
                      <a:endParaRPr lang="en-IN" dirty="0"/>
                    </a:p>
                  </a:txBody>
                  <a:tcPr/>
                </a:tc>
              </a:tr>
              <a:tr h="336735">
                <a:tc>
                  <a:txBody>
                    <a:bodyPr/>
                    <a:lstStyle/>
                    <a:p>
                      <a:r>
                        <a:rPr lang="en-IN" dirty="0" smtClean="0"/>
                        <a:t>15</a:t>
                      </a:r>
                      <a:endParaRPr lang="en-IN" dirty="0"/>
                    </a:p>
                  </a:txBody>
                  <a:tcPr/>
                </a:tc>
                <a:tc>
                  <a:txBody>
                    <a:bodyPr/>
                    <a:lstStyle/>
                    <a:p>
                      <a:r>
                        <a:rPr lang="en-IN" dirty="0" smtClean="0"/>
                        <a:t>0.000098</a:t>
                      </a:r>
                      <a:endParaRPr lang="en-IN" dirty="0"/>
                    </a:p>
                  </a:txBody>
                  <a:tcPr/>
                </a:tc>
                <a:tc>
                  <a:txBody>
                    <a:bodyPr/>
                    <a:lstStyle/>
                    <a:p>
                      <a:r>
                        <a:rPr lang="en-IN" dirty="0" smtClean="0"/>
                        <a:t> </a:t>
                      </a:r>
                      <a:r>
                        <a:rPr lang="en-IN" dirty="0" smtClean="0"/>
                        <a:t>0.000155</a:t>
                      </a:r>
                      <a:endParaRPr lang="en-IN" dirty="0"/>
                    </a:p>
                  </a:txBody>
                  <a:tcPr/>
                </a:tc>
              </a:tr>
              <a:tr h="336735">
                <a:tc>
                  <a:txBody>
                    <a:bodyPr/>
                    <a:lstStyle/>
                    <a:p>
                      <a:r>
                        <a:rPr lang="en-IN" dirty="0" smtClean="0"/>
                        <a:t>16</a:t>
                      </a:r>
                      <a:endParaRPr lang="en-IN" dirty="0"/>
                    </a:p>
                  </a:txBody>
                  <a:tcPr/>
                </a:tc>
                <a:tc>
                  <a:txBody>
                    <a:bodyPr/>
                    <a:lstStyle/>
                    <a:p>
                      <a:r>
                        <a:rPr lang="en-IN" dirty="0" smtClean="0"/>
                        <a:t>0.000118</a:t>
                      </a:r>
                      <a:endParaRPr lang="en-IN" dirty="0" smtClean="0"/>
                    </a:p>
                  </a:txBody>
                  <a:tcPr/>
                </a:tc>
                <a:tc>
                  <a:txBody>
                    <a:bodyPr/>
                    <a:lstStyle/>
                    <a:p>
                      <a:r>
                        <a:rPr lang="en-IN" dirty="0" smtClean="0"/>
                        <a:t> </a:t>
                      </a:r>
                      <a:r>
                        <a:rPr lang="en-IN" dirty="0" smtClean="0"/>
                        <a:t>0.000283</a:t>
                      </a:r>
                      <a:endParaRPr lang="en-IN" dirty="0" smtClean="0"/>
                    </a:p>
                  </a:txBody>
                  <a:tcPr/>
                </a:tc>
              </a:tr>
              <a:tr h="336735">
                <a:tc>
                  <a:txBody>
                    <a:bodyPr/>
                    <a:lstStyle/>
                    <a:p>
                      <a:r>
                        <a:rPr lang="en-IN" dirty="0" smtClean="0"/>
                        <a:t>17</a:t>
                      </a:r>
                      <a:endParaRPr lang="en-IN" dirty="0"/>
                    </a:p>
                  </a:txBody>
                  <a:tcPr/>
                </a:tc>
                <a:tc>
                  <a:txBody>
                    <a:bodyPr/>
                    <a:lstStyle/>
                    <a:p>
                      <a:r>
                        <a:rPr lang="en-IN" dirty="0" smtClean="0"/>
                        <a:t> 0.000100</a:t>
                      </a:r>
                      <a:endParaRPr lang="en-IN" dirty="0" smtClean="0"/>
                    </a:p>
                  </a:txBody>
                  <a:tcPr/>
                </a:tc>
                <a:tc>
                  <a:txBody>
                    <a:bodyPr/>
                    <a:lstStyle/>
                    <a:p>
                      <a:r>
                        <a:rPr lang="en-IN" dirty="0" smtClean="0"/>
                        <a:t> </a:t>
                      </a:r>
                      <a:r>
                        <a:rPr lang="en-IN" dirty="0" smtClean="0"/>
                        <a:t>0.000538</a:t>
                      </a:r>
                      <a:endParaRPr lang="en-IN" dirty="0" smtClean="0"/>
                    </a:p>
                  </a:txBody>
                  <a:tcPr/>
                </a:tc>
              </a:tr>
              <a:tr h="336735">
                <a:tc>
                  <a:txBody>
                    <a:bodyPr/>
                    <a:lstStyle/>
                    <a:p>
                      <a:r>
                        <a:rPr lang="en-IN" dirty="0" smtClean="0"/>
                        <a:t>18</a:t>
                      </a:r>
                      <a:endParaRPr lang="en-IN" dirty="0"/>
                    </a:p>
                  </a:txBody>
                  <a:tcPr/>
                </a:tc>
                <a:tc>
                  <a:txBody>
                    <a:bodyPr/>
                    <a:lstStyle/>
                    <a:p>
                      <a:r>
                        <a:rPr lang="en-IN" dirty="0" smtClean="0"/>
                        <a:t>0.000174</a:t>
                      </a:r>
                      <a:endParaRPr lang="en-IN" dirty="0" smtClean="0"/>
                    </a:p>
                  </a:txBody>
                  <a:tcPr/>
                </a:tc>
                <a:tc>
                  <a:txBody>
                    <a:bodyPr/>
                    <a:lstStyle/>
                    <a:p>
                      <a:r>
                        <a:rPr lang="en-IN" dirty="0" smtClean="0"/>
                        <a:t> </a:t>
                      </a:r>
                      <a:r>
                        <a:rPr lang="en-IN" dirty="0" smtClean="0"/>
                        <a:t>0.001039</a:t>
                      </a:r>
                      <a:endParaRPr lang="en-IN" dirty="0" smtClean="0"/>
                    </a:p>
                  </a:txBody>
                  <a:tcPr/>
                </a:tc>
              </a:tr>
              <a:tr h="336735">
                <a:tc>
                  <a:txBody>
                    <a:bodyPr/>
                    <a:lstStyle/>
                    <a:p>
                      <a:r>
                        <a:rPr lang="en-IN" dirty="0" smtClean="0"/>
                        <a:t>19</a:t>
                      </a:r>
                      <a:endParaRPr lang="en-IN" dirty="0"/>
                    </a:p>
                  </a:txBody>
                  <a:tcPr/>
                </a:tc>
                <a:tc>
                  <a:txBody>
                    <a:bodyPr/>
                    <a:lstStyle/>
                    <a:p>
                      <a:r>
                        <a:rPr lang="en-IN" dirty="0" smtClean="0"/>
                        <a:t>0.000262</a:t>
                      </a:r>
                      <a:endParaRPr lang="en-IN" dirty="0" smtClean="0"/>
                    </a:p>
                  </a:txBody>
                  <a:tcPr/>
                </a:tc>
                <a:tc>
                  <a:txBody>
                    <a:bodyPr/>
                    <a:lstStyle/>
                    <a:p>
                      <a:r>
                        <a:rPr lang="en-IN" dirty="0" smtClean="0"/>
                        <a:t> </a:t>
                      </a:r>
                      <a:r>
                        <a:rPr lang="en-IN" dirty="0" smtClean="0"/>
                        <a:t>0.001935</a:t>
                      </a:r>
                      <a:endParaRPr lang="en-IN" dirty="0" smtClean="0"/>
                    </a:p>
                  </a:txBody>
                  <a:tcPr/>
                </a:tc>
              </a:tr>
            </a:tbl>
          </a:graphicData>
        </a:graphic>
      </p:graphicFrame>
      <p:sp>
        <p:nvSpPr>
          <p:cNvPr id="6" name="Title 1"/>
          <p:cNvSpPr>
            <a:spLocks noGrp="1"/>
          </p:cNvSpPr>
          <p:nvPr>
            <p:ph type="title"/>
          </p:nvPr>
        </p:nvSpPr>
        <p:spPr>
          <a:xfrm>
            <a:off x="467544" y="116632"/>
            <a:ext cx="8229600" cy="1143000"/>
          </a:xfrm>
        </p:spPr>
        <p:txBody>
          <a:bodyPr>
            <a:normAutofit/>
          </a:bodyPr>
          <a:lstStyle/>
          <a:p>
            <a:pPr algn="ctr"/>
            <a:r>
              <a:rPr lang="en-IN" sz="2400" dirty="0" smtClean="0">
                <a:solidFill>
                  <a:schemeClr val="tx1"/>
                </a:solidFill>
                <a:latin typeface="Adobe Caslon Pro Bold" pitchFamily="18" charset="0"/>
              </a:rPr>
              <a:t>Memory </a:t>
            </a:r>
            <a:r>
              <a:rPr lang="en-IN" sz="2400" dirty="0" smtClean="0">
                <a:solidFill>
                  <a:schemeClr val="tx1"/>
                </a:solidFill>
                <a:latin typeface="Adobe Caslon Pro Bold" pitchFamily="18" charset="0"/>
              </a:rPr>
              <a:t> Allocation  and  Data  Transfer </a:t>
            </a:r>
            <a:endParaRPr lang="en-IN" sz="2400" dirty="0">
              <a:solidFill>
                <a:schemeClr val="tx1"/>
              </a:solidFill>
              <a:latin typeface="Adobe Caslon Pro Bold"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492896"/>
            <a:ext cx="4968552"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02878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1536</TotalTime>
  <Words>422</Words>
  <Application>Microsoft Office PowerPoint</Application>
  <PresentationFormat>On-screen Show (4:3)</PresentationFormat>
  <Paragraphs>144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Essential</vt:lpstr>
      <vt:lpstr>PowerPoint Presentation</vt:lpstr>
      <vt:lpstr>What is Quicksort ? </vt:lpstr>
      <vt:lpstr>PowerPoint Presentation</vt:lpstr>
      <vt:lpstr>Challenges  Faced</vt:lpstr>
      <vt:lpstr>Optimization  Strategy</vt:lpstr>
      <vt:lpstr>PowerPoint Presentation</vt:lpstr>
      <vt:lpstr>Serial  Execution  Time</vt:lpstr>
      <vt:lpstr>Parallel  Execution  Time</vt:lpstr>
      <vt:lpstr>Memory  Allocation  and  Data  Transfer </vt:lpstr>
      <vt:lpstr>Speedup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harshvardhan</dc:creator>
  <cp:lastModifiedBy>harshvardhan</cp:lastModifiedBy>
  <cp:revision>97</cp:revision>
  <dcterms:created xsi:type="dcterms:W3CDTF">2019-10-30T08:07:55Z</dcterms:created>
  <dcterms:modified xsi:type="dcterms:W3CDTF">2019-11-11T16:10:41Z</dcterms:modified>
</cp:coreProperties>
</file>