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B98FE-D490-5F62-7DF0-9EEF7D04FE81}" v="742" dt="2025-01-26T19:41:03.113"/>
    <p1510:client id="{D3011844-56BF-FBAF-F279-7CD4D25C335A}" v="611" dt="2025-01-26T18:49:33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manlath643@outlook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urimhouse.co.kr/96" TargetMode="External"/><Relationship Id="rId3" Type="http://schemas.openxmlformats.org/officeDocument/2006/relationships/hyperlink" Target="https://en.wikipedia.org/wiki/Amazon_EC2" TargetMode="External"/><Relationship Id="rId7" Type="http://schemas.openxmlformats.org/officeDocument/2006/relationships/hyperlink" Target="https://lthub.ubc.ca/guides/github-instructor-guide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hyperlink" Target="https://www.inteldig.com/seccion/tutoriales/page/2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www.dadall.info/article629/installer-grafana-prometheus-et-node-exporter" TargetMode="External"/><Relationship Id="rId5" Type="http://schemas.openxmlformats.org/officeDocument/2006/relationships/hyperlink" Target="https://skobk.in/category/pc/linux-pc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dotmobo.github.io/rabbitmq.html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161C-A757-789F-2277-36D5E779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8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SWE DevOps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63FD-3DDB-A9B7-697C-DD5F3AF2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814"/>
            <a:ext cx="5569789" cy="2065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Name: Aman Lath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Email: </a:t>
            </a:r>
            <a:r>
              <a:rPr lang="en-US" dirty="0">
                <a:ea typeface="+mn-lt"/>
                <a:cs typeface="+mn-lt"/>
                <a:hlinkClick r:id="rId2"/>
              </a:rPr>
              <a:t>amanlath643@outlook.com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Phone: 7876135017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Experience: Fresher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79722D-DFAE-84A1-38AD-69803BD95AA5}"/>
              </a:ext>
            </a:extLst>
          </p:cNvPr>
          <p:cNvSpPr/>
          <p:nvPr/>
        </p:nvSpPr>
        <p:spPr>
          <a:xfrm>
            <a:off x="1392891" y="975948"/>
            <a:ext cx="10545108" cy="5591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CC73B-154B-B383-29A1-D7CAC8F8AFAF}"/>
              </a:ext>
            </a:extLst>
          </p:cNvPr>
          <p:cNvSpPr/>
          <p:nvPr/>
        </p:nvSpPr>
        <p:spPr>
          <a:xfrm>
            <a:off x="2035765" y="4104050"/>
            <a:ext cx="1791350" cy="187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7BBCD7-38BB-7394-DD7C-3CC050F03980}"/>
              </a:ext>
            </a:extLst>
          </p:cNvPr>
          <p:cNvSpPr/>
          <p:nvPr/>
        </p:nvSpPr>
        <p:spPr>
          <a:xfrm>
            <a:off x="2035766" y="1832428"/>
            <a:ext cx="1791350" cy="1879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9DF4AB-685F-92E7-6872-E0A01C0B1B6C}"/>
              </a:ext>
            </a:extLst>
          </p:cNvPr>
          <p:cNvSpPr/>
          <p:nvPr/>
        </p:nvSpPr>
        <p:spPr>
          <a:xfrm>
            <a:off x="4501710" y="1831356"/>
            <a:ext cx="2589842" cy="4334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7A06D8-67B9-7A12-1478-341C2B0810CC}"/>
              </a:ext>
            </a:extLst>
          </p:cNvPr>
          <p:cNvSpPr/>
          <p:nvPr/>
        </p:nvSpPr>
        <p:spPr>
          <a:xfrm>
            <a:off x="4789714" y="2167214"/>
            <a:ext cx="2058700" cy="70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orange squares&#10;&#10;AI-generated content may be incorrect.">
            <a:extLst>
              <a:ext uri="{FF2B5EF4-FFF2-40B4-BE49-F238E27FC236}">
                <a16:creationId xmlns:a16="http://schemas.microsoft.com/office/drawing/2014/main" id="{6FFF2086-2300-A8EC-7125-2C3497C62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2692" y="544182"/>
            <a:ext cx="823824" cy="866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FA890-63B1-07D4-A797-2CD3F9FBD2CC}"/>
              </a:ext>
            </a:extLst>
          </p:cNvPr>
          <p:cNvSpPr txBox="1"/>
          <p:nvPr/>
        </p:nvSpPr>
        <p:spPr>
          <a:xfrm>
            <a:off x="2352067" y="3417703"/>
            <a:ext cx="1299782" cy="414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Jenkins</a:t>
            </a:r>
            <a:endParaRPr lang="en-US" dirty="0"/>
          </a:p>
        </p:txBody>
      </p:sp>
      <p:pic>
        <p:nvPicPr>
          <p:cNvPr id="9" name="Picture 8" descr="A cartoon of a person with his eyes closed&#10;&#10;AI-generated content may be incorrect.">
            <a:extLst>
              <a:ext uri="{FF2B5EF4-FFF2-40B4-BE49-F238E27FC236}">
                <a16:creationId xmlns:a16="http://schemas.microsoft.com/office/drawing/2014/main" id="{FF314933-73BC-9060-A836-BCDFA1A34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49194" y="2126346"/>
            <a:ext cx="1153197" cy="132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BB6DAE-174D-44CE-E793-7DC6F2221629}"/>
              </a:ext>
            </a:extLst>
          </p:cNvPr>
          <p:cNvSpPr txBox="1"/>
          <p:nvPr/>
        </p:nvSpPr>
        <p:spPr>
          <a:xfrm>
            <a:off x="1805726" y="686004"/>
            <a:ext cx="25218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EC2  Instance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745DCCC-FF1D-6B94-C71B-780A171F51DA}"/>
              </a:ext>
            </a:extLst>
          </p:cNvPr>
          <p:cNvCxnSpPr/>
          <p:nvPr/>
        </p:nvCxnSpPr>
        <p:spPr>
          <a:xfrm flipV="1">
            <a:off x="307402" y="1826951"/>
            <a:ext cx="1334355" cy="121762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979050B-1AB9-4802-2AFE-81A8F51CFD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-215661" y="1978683"/>
            <a:ext cx="1394605" cy="815916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758BDD-B37A-D55F-6180-5F617D66CF6E}"/>
              </a:ext>
            </a:extLst>
          </p:cNvPr>
          <p:cNvCxnSpPr/>
          <p:nvPr/>
        </p:nvCxnSpPr>
        <p:spPr>
          <a:xfrm flipV="1">
            <a:off x="3826933" y="2852788"/>
            <a:ext cx="666789" cy="1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B09974-AE01-FAB1-36F6-49110ABCF88F}"/>
              </a:ext>
            </a:extLst>
          </p:cNvPr>
          <p:cNvSpPr txBox="1"/>
          <p:nvPr/>
        </p:nvSpPr>
        <p:spPr>
          <a:xfrm>
            <a:off x="2235336" y="4631220"/>
            <a:ext cx="14432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Load Balancer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D8DB41-724A-B0FB-BB4D-32172EE4CCB7}"/>
              </a:ext>
            </a:extLst>
          </p:cNvPr>
          <p:cNvCxnSpPr>
            <a:cxnSpLocks/>
          </p:cNvCxnSpPr>
          <p:nvPr/>
        </p:nvCxnSpPr>
        <p:spPr>
          <a:xfrm flipV="1">
            <a:off x="3826932" y="4966259"/>
            <a:ext cx="666789" cy="11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E356FE-FC22-B8C2-8822-DBE8B506ADA8}"/>
              </a:ext>
            </a:extLst>
          </p:cNvPr>
          <p:cNvSpPr txBox="1"/>
          <p:nvPr/>
        </p:nvSpPr>
        <p:spPr>
          <a:xfrm>
            <a:off x="4793480" y="2189808"/>
            <a:ext cx="20501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Frontend    Cluster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724C42-9E02-EE90-0A38-5349A44765DA}"/>
              </a:ext>
            </a:extLst>
          </p:cNvPr>
          <p:cNvSpPr/>
          <p:nvPr/>
        </p:nvSpPr>
        <p:spPr>
          <a:xfrm>
            <a:off x="4789713" y="2943591"/>
            <a:ext cx="2058700" cy="70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11467-E532-1A9D-5C89-10E2D538A7A3}"/>
              </a:ext>
            </a:extLst>
          </p:cNvPr>
          <p:cNvSpPr/>
          <p:nvPr/>
        </p:nvSpPr>
        <p:spPr>
          <a:xfrm>
            <a:off x="4789714" y="3705591"/>
            <a:ext cx="2058700" cy="70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B6993-4D3E-33D6-5E9E-B589B877FFED}"/>
              </a:ext>
            </a:extLst>
          </p:cNvPr>
          <p:cNvSpPr txBox="1"/>
          <p:nvPr/>
        </p:nvSpPr>
        <p:spPr>
          <a:xfrm>
            <a:off x="4807856" y="2975428"/>
            <a:ext cx="2013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Backend    Cluster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7B88C2-CCA0-5BE3-F3CA-ECA80B9914EA}"/>
              </a:ext>
            </a:extLst>
          </p:cNvPr>
          <p:cNvSpPr txBox="1"/>
          <p:nvPr/>
        </p:nvSpPr>
        <p:spPr>
          <a:xfrm>
            <a:off x="4807856" y="3737428"/>
            <a:ext cx="1977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Database Cluster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A03C09-F0E7-4934-1E4E-E8F36BE13551}"/>
              </a:ext>
            </a:extLst>
          </p:cNvPr>
          <p:cNvSpPr/>
          <p:nvPr/>
        </p:nvSpPr>
        <p:spPr>
          <a:xfrm>
            <a:off x="4789713" y="4539477"/>
            <a:ext cx="2058700" cy="70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AE7E49-293F-9CFA-9F71-EC394EFEBAEB}"/>
              </a:ext>
            </a:extLst>
          </p:cNvPr>
          <p:cNvSpPr txBox="1"/>
          <p:nvPr/>
        </p:nvSpPr>
        <p:spPr>
          <a:xfrm>
            <a:off x="4779102" y="4541876"/>
            <a:ext cx="2013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Cache         Cluster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943707-FEAD-7166-AF60-18D5C8550B10}"/>
              </a:ext>
            </a:extLst>
          </p:cNvPr>
          <p:cNvSpPr/>
          <p:nvPr/>
        </p:nvSpPr>
        <p:spPr>
          <a:xfrm>
            <a:off x="7547428" y="3291388"/>
            <a:ext cx="2449285" cy="1245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close up of a word&#10;&#10;AI-generated content may be incorrect.">
            <a:extLst>
              <a:ext uri="{FF2B5EF4-FFF2-40B4-BE49-F238E27FC236}">
                <a16:creationId xmlns:a16="http://schemas.microsoft.com/office/drawing/2014/main" id="{B1C7B8E5-3D3E-3BA3-5FFF-8B269F7EC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819468" y="3523510"/>
            <a:ext cx="1915818" cy="77426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E4C55E-6B16-6E9F-6344-C31C220496F6}"/>
              </a:ext>
            </a:extLst>
          </p:cNvPr>
          <p:cNvCxnSpPr>
            <a:cxnSpLocks/>
          </p:cNvCxnSpPr>
          <p:nvPr/>
        </p:nvCxnSpPr>
        <p:spPr>
          <a:xfrm>
            <a:off x="7090593" y="4201703"/>
            <a:ext cx="436751" cy="3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E32CE8B-0F4F-9D1F-98F4-E698054AE010}"/>
              </a:ext>
            </a:extLst>
          </p:cNvPr>
          <p:cNvSpPr/>
          <p:nvPr/>
        </p:nvSpPr>
        <p:spPr>
          <a:xfrm>
            <a:off x="7547427" y="4858519"/>
            <a:ext cx="2449285" cy="1245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0221B96-F5CD-9354-1B28-066EE9D468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677510" y="4912281"/>
            <a:ext cx="2185360" cy="114536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4B4A4F-AAEF-49EB-42C9-33A893736296}"/>
              </a:ext>
            </a:extLst>
          </p:cNvPr>
          <p:cNvCxnSpPr/>
          <p:nvPr/>
        </p:nvCxnSpPr>
        <p:spPr>
          <a:xfrm flipH="1" flipV="1">
            <a:off x="8827887" y="4564658"/>
            <a:ext cx="9813" cy="326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DA3BFA6-3413-D260-9F0A-CADD50799A55}"/>
              </a:ext>
            </a:extLst>
          </p:cNvPr>
          <p:cNvSpPr/>
          <p:nvPr/>
        </p:nvSpPr>
        <p:spPr>
          <a:xfrm>
            <a:off x="7533050" y="1529096"/>
            <a:ext cx="2454876" cy="1428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yellow triangle with black text&#10;&#10;AI-generated content may be incorrect.">
            <a:extLst>
              <a:ext uri="{FF2B5EF4-FFF2-40B4-BE49-F238E27FC236}">
                <a16:creationId xmlns:a16="http://schemas.microsoft.com/office/drawing/2014/main" id="{CAAC436E-9F4D-F3D6-C0D0-D2E294D0CC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829028" y="1637925"/>
            <a:ext cx="1896166" cy="12961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29F4B5-80A2-A415-BE8A-737B604005CA}"/>
              </a:ext>
            </a:extLst>
          </p:cNvPr>
          <p:cNvCxnSpPr>
            <a:cxnSpLocks/>
          </p:cNvCxnSpPr>
          <p:nvPr/>
        </p:nvCxnSpPr>
        <p:spPr>
          <a:xfrm flipH="1" flipV="1">
            <a:off x="8700887" y="2941880"/>
            <a:ext cx="9813" cy="326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USER">
            <a:extLst>
              <a:ext uri="{FF2B5EF4-FFF2-40B4-BE49-F238E27FC236}">
                <a16:creationId xmlns:a16="http://schemas.microsoft.com/office/drawing/2014/main" id="{B181982E-F1EE-3843-4059-3891EB1D89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419" y="4731455"/>
            <a:ext cx="986052" cy="90875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7B880B-6724-FD1F-F5F4-67C699E88CEA}"/>
              </a:ext>
            </a:extLst>
          </p:cNvPr>
          <p:cNvCxnSpPr/>
          <p:nvPr/>
        </p:nvCxnSpPr>
        <p:spPr>
          <a:xfrm>
            <a:off x="1185333" y="5150555"/>
            <a:ext cx="832555" cy="14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2A5E24-79BC-8C4D-F080-3961843E9122}"/>
              </a:ext>
            </a:extLst>
          </p:cNvPr>
          <p:cNvSpPr txBox="1"/>
          <p:nvPr/>
        </p:nvSpPr>
        <p:spPr>
          <a:xfrm>
            <a:off x="310445" y="5672666"/>
            <a:ext cx="1128888" cy="380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USER</a:t>
            </a:r>
          </a:p>
        </p:txBody>
      </p:sp>
      <p:pic>
        <p:nvPicPr>
          <p:cNvPr id="18" name="Picture 17" descr="USER">
            <a:extLst>
              <a:ext uri="{FF2B5EF4-FFF2-40B4-BE49-F238E27FC236}">
                <a16:creationId xmlns:a16="http://schemas.microsoft.com/office/drawing/2014/main" id="{333112C2-E10C-4DB1-381B-45241D02FA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2196" y="215900"/>
            <a:ext cx="703831" cy="65475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56A5F-1FA1-51DC-118E-94419673DF4E}"/>
              </a:ext>
            </a:extLst>
          </p:cNvPr>
          <p:cNvCxnSpPr/>
          <p:nvPr/>
        </p:nvCxnSpPr>
        <p:spPr>
          <a:xfrm flipV="1">
            <a:off x="9031110" y="832556"/>
            <a:ext cx="0" cy="747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A blue hexagon with a white wheel on it&#10;&#10;AI-generated content may be incorrect.">
            <a:extLst>
              <a:ext uri="{FF2B5EF4-FFF2-40B4-BE49-F238E27FC236}">
                <a16:creationId xmlns:a16="http://schemas.microsoft.com/office/drawing/2014/main" id="{A92B6DC3-8FAD-5325-BD91-28F9401B74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968151" y="1336160"/>
            <a:ext cx="1394605" cy="7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5B86-DFC8-7646-7651-C68B10D9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Cost breakdown and optimizations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01101-6B25-2D92-8822-94C4BE8AB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412737"/>
              </p:ext>
            </p:extLst>
          </p:nvPr>
        </p:nvGraphicFramePr>
        <p:xfrm>
          <a:off x="838200" y="1825625"/>
          <a:ext cx="10515600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585496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09458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3136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5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 EC2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t4.large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Rs.1190/month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11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88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4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RabbitMQ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78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Grafana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4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Prometheus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8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HashiCorp</a:t>
                      </a:r>
                      <a:r>
                        <a:rPr lang="en-US" dirty="0"/>
                        <a:t>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949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1268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Rs.1190/month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02609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Saving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Rs.10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4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24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6E6D-7C9B-A097-59A8-C26D1CAA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39F8-951E-5EAA-ACC2-AF0D5591C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Deciding on a scalable and secure architecture that fits your requirements and workload.</a:t>
            </a:r>
          </a:p>
          <a:p>
            <a:r>
              <a:rPr lang="en-US" dirty="0">
                <a:ea typeface="+mn-lt"/>
                <a:cs typeface="+mn-lt"/>
              </a:rPr>
              <a:t>Balancing simplicity and flexibility while ensuring future scalability.</a:t>
            </a:r>
          </a:p>
          <a:p>
            <a:r>
              <a:rPr lang="en-US" dirty="0">
                <a:ea typeface="+mn-lt"/>
                <a:cs typeface="+mn-lt"/>
              </a:rPr>
              <a:t>Identifying open-source alternatives for proprietary tools.</a:t>
            </a:r>
          </a:p>
          <a:p>
            <a:r>
              <a:rPr lang="en-US" dirty="0">
                <a:ea typeface="+mn-lt"/>
                <a:cs typeface="+mn-lt"/>
              </a:rPr>
              <a:t>Managing costs while ensuring high availability and performance.</a:t>
            </a:r>
          </a:p>
          <a:p>
            <a:r>
              <a:rPr lang="en-US" dirty="0">
                <a:ea typeface="+mn-lt"/>
                <a:cs typeface="+mn-lt"/>
              </a:rPr>
              <a:t>Configuring database replication and load balancer failover for fault tolerance.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Ensuring the caching layer and message queue are resilient to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3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SWE DevOps</vt:lpstr>
      <vt:lpstr>PowerPoint Presentation</vt:lpstr>
      <vt:lpstr>Cost breakdown and optimizations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364</cp:revision>
  <dcterms:created xsi:type="dcterms:W3CDTF">2025-01-26T17:43:59Z</dcterms:created>
  <dcterms:modified xsi:type="dcterms:W3CDTF">2025-01-26T19:45:51Z</dcterms:modified>
</cp:coreProperties>
</file>