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5"/>
  </p:notesMasterIdLst>
  <p:handoutMasterIdLst>
    <p:handoutMasterId r:id="rId16"/>
  </p:handoutMasterIdLst>
  <p:sldIdLst>
    <p:sldId id="277" r:id="rId4"/>
    <p:sldId id="399" r:id="rId5"/>
    <p:sldId id="400" r:id="rId6"/>
    <p:sldId id="401" r:id="rId7"/>
    <p:sldId id="402" r:id="rId8"/>
    <p:sldId id="403" r:id="rId9"/>
    <p:sldId id="404" r:id="rId10"/>
    <p:sldId id="408" r:id="rId11"/>
    <p:sldId id="405" r:id="rId12"/>
    <p:sldId id="406" r:id="rId13"/>
    <p:sldId id="4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B7428-9346-9649-0957-6879C52458A4}" v="102" dt="2024-04-30T08:58:58.812"/>
    <p1510:client id="{AD4D4FD0-AF0B-3EE8-3AB1-53D7AA5581E8}" v="142" dt="2024-04-30T09:18:27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816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26785" y="1476029"/>
            <a:ext cx="710259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COMPUTER SCIENCE ENGINEERING SPECILIZATION IN DEVOPS</a:t>
            </a:r>
            <a:endParaRPr lang="en-US" dirty="0"/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>
                <a:latin typeface="Arial Black" pitchFamily="34" charset="0"/>
              </a:rPr>
              <a:t>Project title</a:t>
            </a:r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6200" y="4713444"/>
            <a:ext cx="1735283" cy="132343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>
                <a:cs typeface="Calibri"/>
              </a:rPr>
              <a:t>Aman Lath</a:t>
            </a:r>
          </a:p>
          <a:p>
            <a:r>
              <a:rPr lang="en-US" sz="2000" dirty="0">
                <a:cs typeface="Calibri"/>
              </a:rPr>
              <a:t>21CDO1026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>
                <a:cs typeface="Calibri"/>
              </a:rPr>
              <a:t>Mr. Shubham Banik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Continuous Improvement:</a:t>
            </a:r>
            <a:r>
              <a:rPr lang="en-US" dirty="0">
                <a:ea typeface="+mn-lt"/>
                <a:cs typeface="+mn-lt"/>
              </a:rPr>
              <a:t> Commitment to continuous improvement and optimization of the </a:t>
            </a:r>
            <a:r>
              <a:rPr lang="en-US" dirty="0" err="1">
                <a:ea typeface="+mn-lt"/>
                <a:cs typeface="+mn-lt"/>
              </a:rPr>
              <a:t>GitOps</a:t>
            </a:r>
            <a:r>
              <a:rPr lang="en-US" dirty="0">
                <a:ea typeface="+mn-lt"/>
                <a:cs typeface="+mn-lt"/>
              </a:rPr>
              <a:t> implementation based on feedback, performance metrics, and industry best practices.</a:t>
            </a:r>
          </a:p>
          <a:p>
            <a:r>
              <a:rPr lang="en-US" b="1" dirty="0">
                <a:ea typeface="+mn-lt"/>
                <a:cs typeface="+mn-lt"/>
              </a:rPr>
              <a:t>Exploration of Advanced Practices:</a:t>
            </a:r>
            <a:r>
              <a:rPr lang="en-US" dirty="0">
                <a:ea typeface="+mn-lt"/>
                <a:cs typeface="+mn-lt"/>
              </a:rPr>
              <a:t> Exploration of advanced DevOps practices, such as progressive delivery techniques, microservices architectures, and serverless computing, to further enhance software delivery processes.</a:t>
            </a:r>
          </a:p>
          <a:p>
            <a:r>
              <a:rPr lang="en-US" b="1" dirty="0">
                <a:ea typeface="+mn-lt"/>
                <a:cs typeface="+mn-lt"/>
              </a:rPr>
              <a:t>Investment in Training and Development: </a:t>
            </a:r>
            <a:r>
              <a:rPr lang="en-US" dirty="0">
                <a:ea typeface="+mn-lt"/>
                <a:cs typeface="+mn-lt"/>
              </a:rPr>
              <a:t>Investment in training and development programs to upskill teams in </a:t>
            </a:r>
            <a:r>
              <a:rPr lang="en-US" dirty="0" err="1">
                <a:ea typeface="+mn-lt"/>
                <a:cs typeface="+mn-lt"/>
              </a:rPr>
              <a:t>GitOps</a:t>
            </a:r>
            <a:r>
              <a:rPr lang="en-US" dirty="0">
                <a:ea typeface="+mn-lt"/>
                <a:cs typeface="+mn-lt"/>
              </a:rPr>
              <a:t> methodologies, automation tools, and emerging technologies, fostering innovation and excellence in software delivery practices.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Smith, J., &amp; Johnson, A. (2022). "</a:t>
            </a:r>
            <a:r>
              <a:rPr lang="en-US" dirty="0" err="1">
                <a:ea typeface="+mn-lt"/>
                <a:cs typeface="+mn-lt"/>
              </a:rPr>
              <a:t>GitOps</a:t>
            </a:r>
            <a:r>
              <a:rPr lang="en-US" dirty="0">
                <a:ea typeface="+mn-lt"/>
                <a:cs typeface="+mn-lt"/>
              </a:rPr>
              <a:t>: Streamlining Continuous Deployment with Version Control." Journal of Software Engineering, 10(2), 112-125.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Brown, L., &amp; Garcia, M. (2023). "Automation of CI/CD Pipelines: A Case Study of Jenkins in Software Development." International Journal of Computer Science and Information Technology, 15(4), 89-104.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Patel, R., &amp; Gupta, S. (2021). "Docker Containerization: Enhancing Scalability and Efficiency in DevOps Practices." Journal of Information Technology and Software Engineering, 8(3), 45-60.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Chang, Y., &amp; Lee, H. (2024). "Infrastructure as Code: Best Practices and Implementation Strategies." IEEE Transactions on Cloud Computing, 12(1), 78-92.</a:t>
            </a:r>
          </a:p>
          <a:p>
            <a:r>
              <a:rPr lang="en-US" dirty="0">
                <a:ea typeface="+mn-lt"/>
                <a:cs typeface="+mn-lt"/>
              </a:rPr>
              <a:t>Wang, Q., &amp; Liu, Y. (2023). "Monitoring and Observability in DevOps: A Survey of Tools and Techniques." ACM Transactions on Software Engineering and Methodology, 19(2), 145-162.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GitOps</a:t>
            </a:r>
            <a:r>
              <a:rPr lang="en-US" dirty="0">
                <a:ea typeface="+mn-lt"/>
                <a:cs typeface="+mn-lt"/>
              </a:rPr>
              <a:t> is a powerful approach to software development that leverages Git as the single source of truth for both the application and its underlying infrastructure.</a:t>
            </a:r>
          </a:p>
          <a:p>
            <a:r>
              <a:rPr lang="en-US" dirty="0">
                <a:ea typeface="+mn-lt"/>
                <a:cs typeface="+mn-lt"/>
              </a:rPr>
              <a:t>Implementing </a:t>
            </a:r>
            <a:r>
              <a:rPr lang="en-US" dirty="0" err="1">
                <a:ea typeface="+mn-lt"/>
                <a:cs typeface="+mn-lt"/>
              </a:rPr>
              <a:t>GitOps</a:t>
            </a:r>
            <a:r>
              <a:rPr lang="en-US" dirty="0">
                <a:ea typeface="+mn-lt"/>
                <a:cs typeface="+mn-lt"/>
              </a:rPr>
              <a:t> methodology using Jenkins for automated CI/CD pipelines and infrastructure management, encompassing version control, containerization, and Infrastructure as Code (</a:t>
            </a:r>
            <a:r>
              <a:rPr lang="en-US" dirty="0" err="1">
                <a:ea typeface="+mn-lt"/>
                <a:cs typeface="+mn-lt"/>
              </a:rPr>
              <a:t>IaC</a:t>
            </a:r>
            <a:r>
              <a:rPr lang="en-US" dirty="0">
                <a:ea typeface="+mn-lt"/>
                <a:cs typeface="+mn-lt"/>
              </a:rPr>
              <a:t>) practices within a cloud-based environment.</a:t>
            </a:r>
          </a:p>
          <a:p>
            <a:r>
              <a:rPr lang="en-US" dirty="0">
                <a:ea typeface="+mn-lt"/>
                <a:cs typeface="+mn-lt"/>
              </a:rPr>
              <a:t>Technologies utilized: Jenkins, Docker, Git, and Azure DevOps.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Lack of version control and automation hindering collaboration and scalability in development workflows.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Difficulty in maintaining consistency and reliability across diverse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application environments.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Inefficient manual deployment processes leading to delays and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inconsistencies in software releases.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Enhance scalability, reliability, and consistency in application deployment through modern DevOps practices.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  <a:r>
              <a:rPr lang="en-US"/>
              <a:t>of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To implement </a:t>
            </a:r>
            <a:r>
              <a:rPr lang="en-US" dirty="0" err="1">
                <a:ea typeface="+mn-lt"/>
                <a:cs typeface="+mn-lt"/>
              </a:rPr>
              <a:t>GitOps</a:t>
            </a:r>
            <a:r>
              <a:rPr lang="en-US" dirty="0">
                <a:ea typeface="+mn-lt"/>
                <a:cs typeface="+mn-lt"/>
              </a:rPr>
              <a:t> methodology using Jenkins for automating CI/CD pipelines and managing infrastructure.</a:t>
            </a:r>
          </a:p>
          <a:p>
            <a:r>
              <a:rPr lang="en-US" dirty="0">
                <a:ea typeface="+mn-lt"/>
                <a:cs typeface="+mn-lt"/>
              </a:rPr>
              <a:t>Establish a robust CI/CD pipeline for automating the software delivery </a:t>
            </a:r>
            <a:r>
              <a:rPr lang="en-US">
                <a:ea typeface="+mn-lt"/>
                <a:cs typeface="+mn-lt"/>
              </a:rPr>
              <a:t>process.</a:t>
            </a:r>
          </a:p>
          <a:p>
            <a:r>
              <a:rPr lang="en-US" dirty="0">
                <a:ea typeface="+mn-lt"/>
                <a:cs typeface="+mn-lt"/>
              </a:rPr>
              <a:t>Adopt Infrastructure as Code (</a:t>
            </a:r>
            <a:r>
              <a:rPr lang="en-US" err="1">
                <a:ea typeface="+mn-lt"/>
                <a:cs typeface="+mn-lt"/>
              </a:rPr>
              <a:t>IaC</a:t>
            </a:r>
            <a:r>
              <a:rPr lang="en-US" dirty="0">
                <a:ea typeface="+mn-lt"/>
                <a:cs typeface="+mn-lt"/>
              </a:rPr>
              <a:t>) principles for automating </a:t>
            </a:r>
            <a:r>
              <a:rPr lang="en-US">
                <a:ea typeface="+mn-lt"/>
                <a:cs typeface="+mn-lt"/>
              </a:rPr>
              <a:t>infrastructure provisioning and configuration.</a:t>
            </a:r>
          </a:p>
          <a:p>
            <a:r>
              <a:rPr lang="en-US" dirty="0">
                <a:ea typeface="+mn-lt"/>
                <a:cs typeface="+mn-lt"/>
              </a:rPr>
              <a:t>Ensure seamless integration with cloud-based environments, leveraging Azure DevOps for collaboration and deployment.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Conducted a thorough analysis of project requirements, including functional and non-functional requirements, to define the scope and objectives of the </a:t>
            </a:r>
            <a:r>
              <a:rPr lang="en-US" dirty="0" err="1">
                <a:ea typeface="+mn-lt"/>
                <a:cs typeface="+mn-lt"/>
              </a:rPr>
              <a:t>GitOps</a:t>
            </a:r>
            <a:r>
              <a:rPr lang="en-US" dirty="0">
                <a:ea typeface="+mn-lt"/>
                <a:cs typeface="+mn-lt"/>
              </a:rPr>
              <a:t> implementation.</a:t>
            </a:r>
          </a:p>
          <a:p>
            <a:r>
              <a:rPr lang="en-US" dirty="0">
                <a:ea typeface="+mn-lt"/>
                <a:cs typeface="+mn-lt"/>
              </a:rPr>
              <a:t>Evaluated various tools and technologies for implementing </a:t>
            </a:r>
            <a:r>
              <a:rPr lang="en-US" err="1">
                <a:ea typeface="+mn-lt"/>
                <a:cs typeface="+mn-lt"/>
              </a:rPr>
              <a:t>GitOps</a:t>
            </a:r>
            <a:r>
              <a:rPr lang="en-US" dirty="0">
                <a:ea typeface="+mn-lt"/>
                <a:cs typeface="+mn-lt"/>
              </a:rPr>
              <a:t> methodology, focusing on Jenkins for CI/CD pipelines, Docker for containerization, Git for version control, and Azure DevOps for collaboration.</a:t>
            </a:r>
          </a:p>
          <a:p>
            <a:r>
              <a:rPr lang="en-US" dirty="0">
                <a:ea typeface="+mn-lt"/>
                <a:cs typeface="+mn-lt"/>
              </a:rPr>
              <a:t>Designed the CI/CD pipeline architecture, including stages for code retrieval, building Docker images, pushing images to Docker Hub, and deploying applications using Docker Compose.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Flow of the Project: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A cartoon bear in a suit and tie&#10;&#10;Description automatically generated">
            <a:extLst>
              <a:ext uri="{FF2B5EF4-FFF2-40B4-BE49-F238E27FC236}">
                <a16:creationId xmlns:a16="http://schemas.microsoft.com/office/drawing/2014/main" id="{4DD84937-1B45-6F60-365A-60E0DF820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977532" y="951602"/>
            <a:ext cx="2236936" cy="61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Successfully implemented </a:t>
            </a:r>
            <a:r>
              <a:rPr lang="en-US" dirty="0" err="1">
                <a:ea typeface="+mn-lt"/>
                <a:cs typeface="+mn-lt"/>
              </a:rPr>
              <a:t>GitOps</a:t>
            </a:r>
            <a:r>
              <a:rPr lang="en-US" dirty="0">
                <a:ea typeface="+mn-lt"/>
                <a:cs typeface="+mn-lt"/>
              </a:rPr>
              <a:t> methodology using Jenkins for automating CI/CD pipelines and managing infrastructure.</a:t>
            </a:r>
          </a:p>
          <a:p>
            <a:r>
              <a:rPr lang="en-US" dirty="0">
                <a:ea typeface="+mn-lt"/>
                <a:cs typeface="+mn-lt"/>
              </a:rPr>
              <a:t>Established a streamlined software delivery process, enhancing agility, reliability, and scalability in deployment workflows.</a:t>
            </a:r>
          </a:p>
          <a:p>
            <a:r>
              <a:rPr lang="en-US" dirty="0">
                <a:ea typeface="+mn-lt"/>
                <a:cs typeface="+mn-lt"/>
              </a:rPr>
              <a:t>Leveraged Docker for containerizing applications, improving portability, scalability, and consistency in deployment across different environments.</a:t>
            </a:r>
          </a:p>
          <a:p>
            <a:r>
              <a:rPr lang="en-US" dirty="0">
                <a:ea typeface="+mn-lt"/>
                <a:cs typeface="+mn-lt"/>
              </a:rPr>
              <a:t>Monitored key performance indicators (KPIs) such as deployment frequency, lead time, and mean time to recovery (MTTR) to measure the effectiveness and efficiency of the CI/CD pipeline.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dirty="0">
                <a:ea typeface="+mn-lt"/>
                <a:cs typeface="+mn-lt"/>
              </a:rPr>
              <a:t>Success of </a:t>
            </a:r>
            <a:r>
              <a:rPr lang="en-US" b="1" err="1">
                <a:ea typeface="+mn-lt"/>
                <a:cs typeface="+mn-lt"/>
              </a:rPr>
              <a:t>GitOps</a:t>
            </a:r>
            <a:r>
              <a:rPr lang="en-US" b="1" dirty="0">
                <a:ea typeface="+mn-lt"/>
                <a:cs typeface="+mn-lt"/>
              </a:rPr>
              <a:t> Implementation:</a:t>
            </a:r>
            <a:r>
              <a:rPr lang="en-US" dirty="0">
                <a:ea typeface="+mn-lt"/>
                <a:cs typeface="+mn-lt"/>
              </a:rPr>
              <a:t> The successful implementation of </a:t>
            </a:r>
            <a:r>
              <a:rPr lang="en-US" err="1">
                <a:ea typeface="+mn-lt"/>
                <a:cs typeface="+mn-lt"/>
              </a:rPr>
              <a:t>GitOps</a:t>
            </a:r>
            <a:r>
              <a:rPr lang="en-US" dirty="0">
                <a:ea typeface="+mn-lt"/>
                <a:cs typeface="+mn-lt"/>
              </a:rPr>
              <a:t> methodology using Jenkins has revolutionized our software delivery practices, enhancing agility, reliability, and scalability in deployment workflows.</a:t>
            </a:r>
          </a:p>
          <a:p>
            <a:r>
              <a:rPr lang="en-US" b="1" dirty="0">
                <a:ea typeface="+mn-lt"/>
                <a:cs typeface="+mn-lt"/>
              </a:rPr>
              <a:t>Benefits of CI/CD Pipelines:</a:t>
            </a:r>
            <a:r>
              <a:rPr lang="en-US" dirty="0">
                <a:ea typeface="+mn-lt"/>
                <a:cs typeface="+mn-lt"/>
              </a:rPr>
              <a:t> The establishment of robust CI/CD pipelines has streamlined the software delivery process, enabling automation, collaboration, and traceability in development workflows.</a:t>
            </a:r>
          </a:p>
          <a:p>
            <a:r>
              <a:rPr lang="en-US" b="1" dirty="0">
                <a:ea typeface="+mn-lt"/>
                <a:cs typeface="+mn-lt"/>
              </a:rPr>
              <a:t>Advantages of Infrastructure as Code (</a:t>
            </a:r>
            <a:r>
              <a:rPr lang="en-US" b="1" dirty="0" err="1">
                <a:ea typeface="+mn-lt"/>
                <a:cs typeface="+mn-lt"/>
              </a:rPr>
              <a:t>IaC</a:t>
            </a:r>
            <a:r>
              <a:rPr lang="en-US" b="1" dirty="0">
                <a:ea typeface="+mn-lt"/>
                <a:cs typeface="+mn-lt"/>
              </a:rPr>
              <a:t>):</a:t>
            </a:r>
            <a:r>
              <a:rPr lang="en-US" dirty="0">
                <a:ea typeface="+mn-lt"/>
                <a:cs typeface="+mn-lt"/>
              </a:rPr>
              <a:t> Adoption of Infrastructure as Code (</a:t>
            </a:r>
            <a:r>
              <a:rPr lang="en-US" dirty="0" err="1">
                <a:ea typeface="+mn-lt"/>
                <a:cs typeface="+mn-lt"/>
              </a:rPr>
              <a:t>IaC</a:t>
            </a:r>
            <a:r>
              <a:rPr lang="en-US" dirty="0">
                <a:ea typeface="+mn-lt"/>
                <a:cs typeface="+mn-lt"/>
              </a:rPr>
              <a:t>) principles has automated infrastructure provisioning and configuration, ensuring consistency and scalability across environments.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6120</TotalTime>
  <Words>213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Problem Formulation</vt:lpstr>
      <vt:lpstr>Objectives of the Work</vt:lpstr>
      <vt:lpstr>Methodology used</vt:lpstr>
      <vt:lpstr>Flow Chart</vt:lpstr>
      <vt:lpstr>Results and Outputs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Rajdavinder Singh Boparai</cp:lastModifiedBy>
  <cp:revision>578</cp:revision>
  <dcterms:created xsi:type="dcterms:W3CDTF">2019-01-09T10:33:58Z</dcterms:created>
  <dcterms:modified xsi:type="dcterms:W3CDTF">2024-04-30T09:18:29Z</dcterms:modified>
</cp:coreProperties>
</file>