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4986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126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9594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615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4/9/2022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5176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725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3635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68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424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1170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4/9/2022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6314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4/9/2022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578862360"/>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5" r:id="rId5"/>
    <p:sldLayoutId id="2147483715" r:id="rId6"/>
    <p:sldLayoutId id="2147483724" r:id="rId7"/>
    <p:sldLayoutId id="2147483723" r:id="rId8"/>
    <p:sldLayoutId id="2147483722" r:id="rId9"/>
    <p:sldLayoutId id="2147483714" r:id="rId10"/>
    <p:sldLayoutId id="214748371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A38D286-DB8B-49D1-8D31-AB91759E11AE}"/>
              </a:ext>
            </a:extLst>
          </p:cNvPr>
          <p:cNvSpPr>
            <a:spLocks noGrp="1"/>
          </p:cNvSpPr>
          <p:nvPr>
            <p:ph type="ctrTitle"/>
          </p:nvPr>
        </p:nvSpPr>
        <p:spPr>
          <a:xfrm>
            <a:off x="6010182" y="540000"/>
            <a:ext cx="5992545" cy="1478458"/>
          </a:xfrm>
        </p:spPr>
        <p:txBody>
          <a:bodyPr>
            <a:noAutofit/>
          </a:bodyPr>
          <a:lstStyle/>
          <a:p>
            <a:pPr algn="ctr"/>
            <a:r>
              <a:rPr lang="en-US" sz="2800" b="1" dirty="0">
                <a:effectLst/>
                <a:latin typeface="Century Gothic" panose="020B0502020202020204" pitchFamily="34" charset="0"/>
                <a:ea typeface="Times New Roman" panose="02020603050405020304" pitchFamily="18" charset="0"/>
              </a:rPr>
              <a:t>React App for PG/Hostel Booking Using Cloud Computing</a:t>
            </a:r>
            <a:br>
              <a:rPr lang="en-US" sz="2800" dirty="0">
                <a:effectLst/>
                <a:latin typeface="Times New Roman" panose="02020603050405020304" pitchFamily="18" charset="0"/>
                <a:ea typeface="Times New Roman" panose="02020603050405020304" pitchFamily="18" charset="0"/>
              </a:rPr>
            </a:br>
            <a:endParaRPr lang="en-US" sz="2800" dirty="0"/>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3" descr="Digital financial graphs">
            <a:extLst>
              <a:ext uri="{FF2B5EF4-FFF2-40B4-BE49-F238E27FC236}">
                <a16:creationId xmlns:a16="http://schemas.microsoft.com/office/drawing/2014/main" id="{85EA4A44-D3E2-4C04-A4B3-CD73D48EACF9}"/>
              </a:ext>
            </a:extLst>
          </p:cNvPr>
          <p:cNvPicPr>
            <a:picLocks noChangeAspect="1"/>
          </p:cNvPicPr>
          <p:nvPr/>
        </p:nvPicPr>
        <p:blipFill rotWithShape="1">
          <a:blip r:embed="rId2"/>
          <a:srcRect l="16500"/>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6" name="Rectangle 5">
            <a:extLst>
              <a:ext uri="{FF2B5EF4-FFF2-40B4-BE49-F238E27FC236}">
                <a16:creationId xmlns:a16="http://schemas.microsoft.com/office/drawing/2014/main" id="{07E69CAD-F373-4679-A359-6B092363E01C}"/>
              </a:ext>
            </a:extLst>
          </p:cNvPr>
          <p:cNvSpPr/>
          <p:nvPr/>
        </p:nvSpPr>
        <p:spPr>
          <a:xfrm>
            <a:off x="7421732" y="2139518"/>
            <a:ext cx="4204211" cy="1285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C40E29-0A5D-4208-9DC9-85A8D01AD904}"/>
              </a:ext>
            </a:extLst>
          </p:cNvPr>
          <p:cNvSpPr/>
          <p:nvPr/>
        </p:nvSpPr>
        <p:spPr>
          <a:xfrm>
            <a:off x="6622098" y="2360399"/>
            <a:ext cx="5162416" cy="181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600" dirty="0">
                <a:effectLst/>
                <a:latin typeface="Century Gothic" panose="020B0502020202020204" pitchFamily="34" charset="0"/>
                <a:ea typeface="Times New Roman" panose="02020603050405020304" pitchFamily="18" charset="0"/>
              </a:rPr>
              <a:t>Submitted as a part of course curriculum for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dirty="0">
                <a:effectLst/>
                <a:latin typeface="Century Gothic" panose="020B050202020202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dirty="0">
                <a:effectLst/>
                <a:latin typeface="Century Gothic" panose="020B0502020202020204" pitchFamily="34" charset="0"/>
                <a:ea typeface="Times New Roman" panose="02020603050405020304" pitchFamily="18" charset="0"/>
              </a:rPr>
              <a:t>Bachelor of Technology</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dirty="0">
                <a:effectLst/>
                <a:latin typeface="Century Gothic" panose="020B0502020202020204" pitchFamily="34" charset="0"/>
                <a:ea typeface="Times New Roman" panose="02020603050405020304" pitchFamily="18" charset="0"/>
              </a:rPr>
              <a:t>in</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dirty="0">
                <a:effectLst/>
                <a:latin typeface="Century Gothic" panose="020B0502020202020204" pitchFamily="34" charset="0"/>
                <a:ea typeface="Times New Roman" panose="02020603050405020304" pitchFamily="18" charset="0"/>
              </a:rPr>
              <a:t>Computer Science and Engineering</a:t>
            </a:r>
            <a:endParaRPr lang="en-US" sz="1600" dirty="0">
              <a:effectLst/>
              <a:latin typeface="Times New Roman" panose="02020603050405020304" pitchFamily="18" charset="0"/>
              <a:ea typeface="Times New Roman" panose="02020603050405020304" pitchFamily="18" charset="0"/>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455546C7-E92D-4075-B303-64C76D2275B3}"/>
              </a:ext>
            </a:extLst>
          </p:cNvPr>
          <p:cNvSpPr/>
          <p:nvPr/>
        </p:nvSpPr>
        <p:spPr>
          <a:xfrm>
            <a:off x="6577897" y="5010054"/>
            <a:ext cx="2195843" cy="965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400" b="1" dirty="0">
                <a:effectLst/>
                <a:latin typeface="Century Gothic" panose="020B0502020202020204" pitchFamily="34" charset="0"/>
                <a:ea typeface="Times New Roman" panose="02020603050405020304" pitchFamily="18" charset="0"/>
              </a:rPr>
              <a:t>Under the Guidance of</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Century Gothic" panose="020B0502020202020204" pitchFamily="34" charset="0"/>
                <a:ea typeface="Times New Roman" panose="02020603050405020304" pitchFamily="18" charset="0"/>
              </a:rPr>
              <a:t>Dr. Seema Maitrey</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Century Gothic" panose="020B0502020202020204" pitchFamily="34" charset="0"/>
                <a:ea typeface="Times New Roman" panose="02020603050405020304" pitchFamily="18" charset="0"/>
              </a:rPr>
              <a:t>Assistant Professor</a:t>
            </a:r>
            <a:endParaRPr lang="en-US" sz="1400" dirty="0">
              <a:effectLst/>
              <a:latin typeface="Times New Roman" panose="02020603050405020304" pitchFamily="18" charset="0"/>
              <a:ea typeface="Times New Roman" panose="02020603050405020304" pitchFamily="18" charset="0"/>
            </a:endParaRPr>
          </a:p>
          <a:p>
            <a:pPr algn="ctr"/>
            <a:endParaRPr lang="en-US" dirty="0"/>
          </a:p>
        </p:txBody>
      </p:sp>
      <p:sp>
        <p:nvSpPr>
          <p:cNvPr id="53" name="Rectangle 52">
            <a:extLst>
              <a:ext uri="{FF2B5EF4-FFF2-40B4-BE49-F238E27FC236}">
                <a16:creationId xmlns:a16="http://schemas.microsoft.com/office/drawing/2014/main" id="{A28513F7-6C28-44B3-8E11-214C6FE9EB33}"/>
              </a:ext>
            </a:extLst>
          </p:cNvPr>
          <p:cNvSpPr/>
          <p:nvPr/>
        </p:nvSpPr>
        <p:spPr>
          <a:xfrm>
            <a:off x="8882459" y="4874886"/>
            <a:ext cx="2944484" cy="1572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400" b="1" dirty="0">
                <a:effectLst/>
              </a:rPr>
              <a:t>Submitted by</a:t>
            </a:r>
          </a:p>
          <a:p>
            <a:pPr marL="0" marR="0">
              <a:spcBef>
                <a:spcPts val="0"/>
              </a:spcBef>
              <a:spcAft>
                <a:spcPts val="0"/>
              </a:spcAft>
            </a:pPr>
            <a:r>
              <a:rPr lang="en-US" sz="1400" b="0" dirty="0">
                <a:effectLst/>
              </a:rPr>
              <a:t>Aman Kumar Manna-1802910028</a:t>
            </a:r>
          </a:p>
          <a:p>
            <a:pPr marL="0" marR="0">
              <a:spcBef>
                <a:spcPts val="0"/>
              </a:spcBef>
              <a:spcAft>
                <a:spcPts val="0"/>
              </a:spcAft>
            </a:pPr>
            <a:r>
              <a:rPr lang="en-US" sz="1400" b="0" dirty="0">
                <a:effectLst/>
              </a:rPr>
              <a:t>Shashank Saxena-1802910147</a:t>
            </a:r>
          </a:p>
          <a:p>
            <a:pPr marL="0" marR="0">
              <a:spcBef>
                <a:spcPts val="0"/>
              </a:spcBef>
              <a:spcAft>
                <a:spcPts val="0"/>
              </a:spcAft>
            </a:pPr>
            <a:r>
              <a:rPr lang="en-US" sz="1400" b="0" dirty="0">
                <a:effectLst/>
              </a:rPr>
              <a:t>Anmol Varshney-1802910038</a:t>
            </a:r>
          </a:p>
          <a:p>
            <a:pPr marL="0" marR="0">
              <a:spcBef>
                <a:spcPts val="0"/>
              </a:spcBef>
              <a:spcAft>
                <a:spcPts val="0"/>
              </a:spcAft>
            </a:pPr>
            <a:r>
              <a:rPr lang="en-US" sz="1400" b="0" dirty="0">
                <a:effectLst/>
              </a:rPr>
              <a:t>Shivam Tomar-1802910153</a:t>
            </a:r>
            <a:endParaRPr lang="en-US" sz="1400" b="0" dirty="0">
              <a:effectLst/>
              <a:latin typeface="Times New Roman" panose="02020603050405020304" pitchFamily="18" charset="0"/>
              <a:ea typeface="Times New Roman" panose="02020603050405020304" pitchFamily="18" charset="0"/>
            </a:endParaRPr>
          </a:p>
          <a:p>
            <a:pPr algn="ctr"/>
            <a:endParaRPr lang="en-US" sz="1400" dirty="0"/>
          </a:p>
        </p:txBody>
      </p:sp>
    </p:spTree>
    <p:extLst>
      <p:ext uri="{BB962C8B-B14F-4D97-AF65-F5344CB8AC3E}">
        <p14:creationId xmlns:p14="http://schemas.microsoft.com/office/powerpoint/2010/main" val="2618570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7B8D-4600-4229-8D43-0516176C0DF4}"/>
              </a:ext>
            </a:extLst>
          </p:cNvPr>
          <p:cNvSpPr>
            <a:spLocks noGrp="1"/>
          </p:cNvSpPr>
          <p:nvPr>
            <p:ph type="title"/>
          </p:nvPr>
        </p:nvSpPr>
        <p:spPr>
          <a:xfrm>
            <a:off x="540000" y="540000"/>
            <a:ext cx="11101135" cy="818283"/>
          </a:xfrm>
        </p:spPr>
        <p:txBody>
          <a:bodyPr>
            <a:noAutofit/>
          </a:bodyPr>
          <a:lstStyle/>
          <a:p>
            <a:pPr algn="ctr"/>
            <a:r>
              <a:rPr lang="en-US" sz="4000" b="1" dirty="0">
                <a:effectLst/>
                <a:latin typeface="Times New Roman" panose="02020603050405020304" pitchFamily="18" charset="0"/>
                <a:ea typeface="Times New Roman" panose="02020603050405020304" pitchFamily="18" charset="0"/>
              </a:rPr>
              <a:t>INTRODUCTION</a:t>
            </a:r>
            <a:endParaRPr lang="en-US" sz="4000" b="1" dirty="0"/>
          </a:p>
        </p:txBody>
      </p:sp>
      <p:sp>
        <p:nvSpPr>
          <p:cNvPr id="3" name="Content Placeholder 2">
            <a:extLst>
              <a:ext uri="{FF2B5EF4-FFF2-40B4-BE49-F238E27FC236}">
                <a16:creationId xmlns:a16="http://schemas.microsoft.com/office/drawing/2014/main" id="{E2CE89E9-5EE9-4DFB-965C-46125F52AF52}"/>
              </a:ext>
            </a:extLst>
          </p:cNvPr>
          <p:cNvSpPr>
            <a:spLocks noGrp="1"/>
          </p:cNvSpPr>
          <p:nvPr>
            <p:ph idx="1"/>
          </p:nvPr>
        </p:nvSpPr>
        <p:spPr>
          <a:xfrm>
            <a:off x="540000" y="1580224"/>
            <a:ext cx="11101136" cy="4737775"/>
          </a:xfrm>
        </p:spPr>
        <p:txBody>
          <a:bodyPr/>
          <a:lstStyle/>
          <a:p>
            <a:pPr marL="0" marR="0" indent="0" algn="l">
              <a:spcBef>
                <a:spcPts val="0"/>
              </a:spcBef>
              <a:spcAft>
                <a:spcPts val="0"/>
              </a:spcAft>
            </a:pPr>
            <a:r>
              <a:rPr lang="en-US" sz="2000" dirty="0">
                <a:effectLst/>
                <a:latin typeface="Times New Roman" panose="02020603050405020304" pitchFamily="18" charset="0"/>
                <a:ea typeface="Times New Roman" panose="02020603050405020304" pitchFamily="18" charset="0"/>
              </a:rPr>
              <a:t>The students coming from far off cities and towns often find it difficult to find the right accommodation for themselves. They aren’t aware of which rooms are available for rent as many don’t even put the “Room for Rent” boards outside their houses. So, either they have to compromise with the basic facilities they require like room size, clean environment, security, water, electricity and mess facilities or they get it at higher prices. Also, they are unaware of the surrounding they are living in. Also, this COVID situation has made it more difficult to visit every location.</a:t>
            </a:r>
          </a:p>
          <a:p>
            <a:pPr marL="0" marR="0" indent="0" algn="l">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pPr>
            <a:r>
              <a:rPr lang="en-US" sz="2000" dirty="0">
                <a:effectLst/>
                <a:latin typeface="Times New Roman" panose="02020603050405020304" pitchFamily="18" charset="0"/>
                <a:ea typeface="Times New Roman" panose="02020603050405020304" pitchFamily="18" charset="0"/>
              </a:rPr>
              <a:t>This Web Application will help to overcome the entire problem which they are facing currently by making everything digital and easily accessible.</a:t>
            </a:r>
          </a:p>
          <a:p>
            <a:endParaRPr lang="en-US" dirty="0"/>
          </a:p>
        </p:txBody>
      </p:sp>
    </p:spTree>
    <p:extLst>
      <p:ext uri="{BB962C8B-B14F-4D97-AF65-F5344CB8AC3E}">
        <p14:creationId xmlns:p14="http://schemas.microsoft.com/office/powerpoint/2010/main" val="41872386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37C0-02FE-4E85-854E-9831F291978D}"/>
              </a:ext>
            </a:extLst>
          </p:cNvPr>
          <p:cNvSpPr>
            <a:spLocks noGrp="1"/>
          </p:cNvSpPr>
          <p:nvPr>
            <p:ph type="title"/>
          </p:nvPr>
        </p:nvSpPr>
        <p:spPr>
          <a:xfrm>
            <a:off x="540000" y="540000"/>
            <a:ext cx="11101135" cy="622975"/>
          </a:xfrm>
        </p:spPr>
        <p:txBody>
          <a:bodyPr>
            <a:normAutofit fontScale="90000"/>
          </a:bodyPr>
          <a:lstStyle/>
          <a:p>
            <a:pPr algn="ctr"/>
            <a:r>
              <a:rPr lang="en-US" sz="4000" b="1" dirty="0">
                <a:effectLst/>
                <a:latin typeface="Times New Roman" panose="02020603050405020304" pitchFamily="18" charset="0"/>
                <a:ea typeface="Times New Roman" panose="02020603050405020304" pitchFamily="18" charset="0"/>
              </a:rPr>
              <a:t>OBJECTIVE</a:t>
            </a:r>
            <a:endParaRPr lang="en-US" sz="4000" dirty="0"/>
          </a:p>
        </p:txBody>
      </p:sp>
      <p:sp>
        <p:nvSpPr>
          <p:cNvPr id="3" name="Content Placeholder 2">
            <a:extLst>
              <a:ext uri="{FF2B5EF4-FFF2-40B4-BE49-F238E27FC236}">
                <a16:creationId xmlns:a16="http://schemas.microsoft.com/office/drawing/2014/main" id="{9B7CDDF9-9F9F-4508-91FA-64A8DD1C7BA9}"/>
              </a:ext>
            </a:extLst>
          </p:cNvPr>
          <p:cNvSpPr>
            <a:spLocks noGrp="1"/>
          </p:cNvSpPr>
          <p:nvPr>
            <p:ph idx="1"/>
          </p:nvPr>
        </p:nvSpPr>
        <p:spPr>
          <a:xfrm>
            <a:off x="540000" y="1420427"/>
            <a:ext cx="11101136" cy="4888297"/>
          </a:xfrm>
        </p:spPr>
        <p:txBody>
          <a:bodyPr>
            <a:normAutofit lnSpcReduction="10000"/>
          </a:bodyPr>
          <a:lstStyle/>
          <a:p>
            <a:pPr marL="0" marR="0" indent="0" algn="l">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This section presents a conceptual overview of the solution.</a:t>
            </a:r>
          </a:p>
          <a:p>
            <a:pPr marL="0" marR="0" indent="0" algn="l">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0" marR="0" indent="0" algn="l">
              <a:spcBef>
                <a:spcPts val="0"/>
              </a:spcBef>
              <a:spcAft>
                <a:spcPts val="0"/>
              </a:spcAft>
              <a:buNone/>
              <a:tabLst>
                <a:tab pos="789940" algn="l"/>
              </a:tabLst>
            </a:pPr>
            <a:r>
              <a:rPr lang="en-US" sz="2000" dirty="0">
                <a:effectLst/>
                <a:latin typeface="Times New Roman" panose="02020603050405020304" pitchFamily="18" charset="0"/>
                <a:ea typeface="Times New Roman" panose="02020603050405020304" pitchFamily="18" charset="0"/>
              </a:rPr>
              <a:t>The Web application consist of following features:</a:t>
            </a:r>
          </a:p>
          <a:p>
            <a:pPr marL="342900" marR="0" lvl="0" indent="-342900" algn="l">
              <a:spcBef>
                <a:spcPts val="0"/>
              </a:spcBef>
              <a:spcAft>
                <a:spcPts val="0"/>
              </a:spcAft>
              <a:buFont typeface="Symbol" panose="05050102010706020507" pitchFamily="18" charset="2"/>
              <a:buChar char=""/>
              <a:tabLst>
                <a:tab pos="789940" algn="l"/>
              </a:tabLst>
            </a:pPr>
            <a:r>
              <a:rPr lang="en-US" sz="2000" b="1" dirty="0">
                <a:effectLst/>
                <a:latin typeface="Times New Roman" panose="02020603050405020304" pitchFamily="18" charset="0"/>
                <a:ea typeface="Times New Roman" panose="02020603050405020304" pitchFamily="18" charset="0"/>
              </a:rPr>
              <a:t>List of rooms available in the locality:</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tabLst>
                <a:tab pos="789940" algn="l"/>
              </a:tabLst>
            </a:pPr>
            <a:r>
              <a:rPr lang="en-US" sz="2000" dirty="0">
                <a:effectLst/>
                <a:latin typeface="Times New Roman" panose="02020603050405020304" pitchFamily="18" charset="0"/>
                <a:ea typeface="Times New Roman" panose="02020603050405020304" pitchFamily="18" charset="0"/>
              </a:rPr>
              <a:t>This will show all the rooms available for rent for the college selected.</a:t>
            </a:r>
          </a:p>
          <a:p>
            <a:pPr marL="342900" marR="0" lvl="0" indent="-342900" algn="l">
              <a:spcBef>
                <a:spcPts val="0"/>
              </a:spcBef>
              <a:spcAft>
                <a:spcPts val="0"/>
              </a:spcAft>
              <a:buFont typeface="Symbol" panose="05050102010706020507" pitchFamily="18" charset="2"/>
              <a:buChar char=""/>
              <a:tabLst>
                <a:tab pos="789940" algn="l"/>
              </a:tabLst>
            </a:pPr>
            <a:r>
              <a:rPr lang="en-US" sz="2000" b="1" dirty="0">
                <a:effectLst/>
                <a:latin typeface="Times New Roman" panose="02020603050405020304" pitchFamily="18" charset="0"/>
                <a:ea typeface="Times New Roman" panose="02020603050405020304" pitchFamily="18" charset="0"/>
              </a:rPr>
              <a:t>Images of the rooms along with its description and facilities:</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tabLst>
                <a:tab pos="789940" algn="l"/>
              </a:tabLst>
            </a:pPr>
            <a:r>
              <a:rPr lang="en-US" sz="2000" dirty="0">
                <a:effectLst/>
                <a:latin typeface="Times New Roman" panose="02020603050405020304" pitchFamily="18" charset="0"/>
                <a:ea typeface="Times New Roman" panose="02020603050405020304" pitchFamily="18" charset="0"/>
              </a:rPr>
              <a:t>Description includes pricing, room size, number of sharing and location. Facilities comprises of attached washroom, availability of kitchen, balcony, AC/non-AC, wi-fi, inverter, etc.</a:t>
            </a:r>
          </a:p>
          <a:p>
            <a:pPr marL="342900" marR="0" lvl="0" indent="-342900" algn="l">
              <a:spcBef>
                <a:spcPts val="0"/>
              </a:spcBef>
              <a:spcAft>
                <a:spcPts val="0"/>
              </a:spcAft>
              <a:buFont typeface="Symbol" panose="05050102010706020507" pitchFamily="18" charset="2"/>
              <a:buChar char=""/>
              <a:tabLst>
                <a:tab pos="789940" algn="l"/>
              </a:tabLst>
            </a:pPr>
            <a:r>
              <a:rPr lang="en-US" sz="2000" b="1" dirty="0">
                <a:effectLst/>
                <a:latin typeface="Times New Roman" panose="02020603050405020304" pitchFamily="18" charset="0"/>
                <a:ea typeface="Times New Roman" panose="02020603050405020304" pitchFamily="18" charset="0"/>
              </a:rPr>
              <a:t>Filters according to individual’s expectation:</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tabLst>
                <a:tab pos="789940" algn="l"/>
              </a:tabLst>
            </a:pPr>
            <a:r>
              <a:rPr lang="en-US" sz="2000" dirty="0">
                <a:effectLst/>
                <a:latin typeface="Times New Roman" panose="02020603050405020304" pitchFamily="18" charset="0"/>
                <a:ea typeface="Times New Roman" panose="02020603050405020304" pitchFamily="18" charset="0"/>
              </a:rPr>
              <a:t>A person may filter rooms based on pricing, rating, number of sharing etc.</a:t>
            </a:r>
          </a:p>
          <a:p>
            <a:pPr marL="342900" marR="0" lvl="0" indent="-342900" algn="l">
              <a:spcBef>
                <a:spcPts val="0"/>
              </a:spcBef>
              <a:spcAft>
                <a:spcPts val="0"/>
              </a:spcAft>
              <a:buFont typeface="Symbol" panose="05050102010706020507" pitchFamily="18" charset="2"/>
              <a:buChar char=""/>
              <a:tabLst>
                <a:tab pos="789940" algn="l"/>
              </a:tabLst>
            </a:pPr>
            <a:r>
              <a:rPr lang="en-US" sz="2000" b="1" dirty="0">
                <a:effectLst/>
                <a:latin typeface="Times New Roman" panose="02020603050405020304" pitchFamily="18" charset="0"/>
                <a:ea typeface="Times New Roman" panose="02020603050405020304" pitchFamily="18" charset="0"/>
              </a:rPr>
              <a:t>Reviews and ratings:</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tabLst>
                <a:tab pos="789940" algn="l"/>
              </a:tabLst>
            </a:pPr>
            <a:r>
              <a:rPr lang="en-US" sz="2000" dirty="0">
                <a:effectLst/>
                <a:latin typeface="Times New Roman" panose="02020603050405020304" pitchFamily="18" charset="0"/>
                <a:ea typeface="Times New Roman" panose="02020603050405020304" pitchFamily="18" charset="0"/>
              </a:rPr>
              <a:t>A person may give his/her rating and review for the owned room which will be helpful for others to choose precisely.</a:t>
            </a:r>
          </a:p>
          <a:p>
            <a:endParaRPr lang="en-US" dirty="0"/>
          </a:p>
        </p:txBody>
      </p:sp>
    </p:spTree>
    <p:extLst>
      <p:ext uri="{BB962C8B-B14F-4D97-AF65-F5344CB8AC3E}">
        <p14:creationId xmlns:p14="http://schemas.microsoft.com/office/powerpoint/2010/main" val="44639442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01B3-29E2-4AF4-AC32-1A945266AEB3}"/>
              </a:ext>
            </a:extLst>
          </p:cNvPr>
          <p:cNvSpPr>
            <a:spLocks noGrp="1"/>
          </p:cNvSpPr>
          <p:nvPr>
            <p:ph type="title"/>
          </p:nvPr>
        </p:nvSpPr>
        <p:spPr>
          <a:xfrm>
            <a:off x="540000" y="540000"/>
            <a:ext cx="11101135" cy="685118"/>
          </a:xfrm>
        </p:spPr>
        <p:txBody>
          <a:bodyPr>
            <a:normAutofit fontScale="90000"/>
          </a:bodyPr>
          <a:lstStyle/>
          <a:p>
            <a:pPr algn="ctr"/>
            <a:r>
              <a:rPr lang="en-US" sz="4000" b="1" dirty="0">
                <a:effectLst/>
                <a:latin typeface="Times New Roman" panose="02020603050405020304" pitchFamily="18" charset="0"/>
                <a:ea typeface="Times New Roman" panose="02020603050405020304" pitchFamily="18" charset="0"/>
              </a:rPr>
              <a:t>DETAILED METHODOLOGY</a:t>
            </a:r>
            <a:br>
              <a:rPr lang="en-US" sz="4000" dirty="0">
                <a:effectLst/>
                <a:latin typeface="Times New Roman" panose="02020603050405020304" pitchFamily="18" charset="0"/>
                <a:ea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AF851404-8898-400C-B416-E9EFABAB455E}"/>
              </a:ext>
            </a:extLst>
          </p:cNvPr>
          <p:cNvSpPr>
            <a:spLocks noGrp="1"/>
          </p:cNvSpPr>
          <p:nvPr>
            <p:ph idx="1"/>
          </p:nvPr>
        </p:nvSpPr>
        <p:spPr>
          <a:xfrm>
            <a:off x="540000" y="1225119"/>
            <a:ext cx="11101136" cy="5083606"/>
          </a:xfrm>
        </p:spPr>
        <p:txBody>
          <a:bodyPr/>
          <a:lstStyle/>
          <a:p>
            <a:pPr marL="342900" marR="0" lvl="0" indent="-342900" algn="l">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Real life experiences:</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After colleges scheduled as offline, we tried to find the best accommodation near college premises. We could only search for 2-3 hostels which were referred by our friends as we didn’t know much about the locality and proper pricing of the room outside college. Consequently, we are paying higher than the facilities provided by our owner. We were victim of the false promises like proper cleaning, hot and cold water, no extra bills, etc. and we couldn’t argue with the owner because of no written agreement. </a:t>
            </a:r>
          </a:p>
          <a:p>
            <a:pPr marL="498475" marR="0" indent="0" algn="l">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Reviewed other related websites/applications:</a:t>
            </a:r>
            <a:endParaRPr lang="en-US" sz="20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Various other related websites/applications are generally for hotel room booking or property dealing. There are not many applications that are dedicated to students only. </a:t>
            </a:r>
          </a:p>
        </p:txBody>
      </p:sp>
    </p:spTree>
    <p:extLst>
      <p:ext uri="{BB962C8B-B14F-4D97-AF65-F5344CB8AC3E}">
        <p14:creationId xmlns:p14="http://schemas.microsoft.com/office/powerpoint/2010/main" val="420864358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E36B-6A73-4435-87EF-58677A1B9262}"/>
              </a:ext>
            </a:extLst>
          </p:cNvPr>
          <p:cNvSpPr>
            <a:spLocks noGrp="1"/>
          </p:cNvSpPr>
          <p:nvPr>
            <p:ph type="title"/>
          </p:nvPr>
        </p:nvSpPr>
        <p:spPr>
          <a:xfrm>
            <a:off x="540000" y="540000"/>
            <a:ext cx="11101135" cy="702874"/>
          </a:xfrm>
        </p:spPr>
        <p:txBody>
          <a:bodyPr>
            <a:normAutofit/>
          </a:bodyPr>
          <a:lstStyle/>
          <a:p>
            <a:pPr algn="ctr"/>
            <a:r>
              <a:rPr lang="en-US" sz="4000" b="1" dirty="0">
                <a:effectLst/>
                <a:latin typeface="Times New Roman" panose="02020603050405020304" pitchFamily="18" charset="0"/>
                <a:ea typeface="Times New Roman" panose="02020603050405020304" pitchFamily="18" charset="0"/>
              </a:rPr>
              <a:t>Expected Contribution</a:t>
            </a:r>
            <a:endParaRPr lang="en-US" sz="4000" dirty="0"/>
          </a:p>
        </p:txBody>
      </p:sp>
      <p:sp>
        <p:nvSpPr>
          <p:cNvPr id="3" name="Content Placeholder 2">
            <a:extLst>
              <a:ext uri="{FF2B5EF4-FFF2-40B4-BE49-F238E27FC236}">
                <a16:creationId xmlns:a16="http://schemas.microsoft.com/office/drawing/2014/main" id="{0A40BA95-66CC-4DEC-A337-B8EEBBDA045E}"/>
              </a:ext>
            </a:extLst>
          </p:cNvPr>
          <p:cNvSpPr>
            <a:spLocks noGrp="1"/>
          </p:cNvSpPr>
          <p:nvPr>
            <p:ph idx="1"/>
          </p:nvPr>
        </p:nvSpPr>
        <p:spPr>
          <a:xfrm>
            <a:off x="540000" y="1242875"/>
            <a:ext cx="11101136" cy="5065850"/>
          </a:xfrm>
        </p:spPr>
        <p:txBody>
          <a:bodyPr>
            <a:normAutofit fontScale="85000" lnSpcReduction="20000"/>
          </a:bodyPr>
          <a:lstStyle/>
          <a:p>
            <a:pPr marL="342900" marR="0" lvl="0" indent="-342900" algn="l">
              <a:spcBef>
                <a:spcPts val="0"/>
              </a:spcBef>
              <a:spcAft>
                <a:spcPts val="0"/>
              </a:spcAft>
              <a:buFont typeface="Symbol" panose="05050102010706020507" pitchFamily="18" charset="2"/>
              <a:buChar char=""/>
            </a:pPr>
            <a:r>
              <a:rPr lang="en-US" sz="1900" b="1" dirty="0">
                <a:effectLst/>
                <a:latin typeface="Times New Roman" panose="02020603050405020304" pitchFamily="18" charset="0"/>
                <a:ea typeface="Times New Roman" panose="02020603050405020304" pitchFamily="18" charset="0"/>
              </a:rPr>
              <a:t>Wide range of choices:</a:t>
            </a:r>
            <a:endParaRPr lang="en-US" sz="19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User will have the option to choose various rooms according to his/her needs like single or double sharing, attached washroom etc. And the user can see all the rooms that fits his/her choice without worrying about the time that would have been consumed on travelling.  </a:t>
            </a:r>
          </a:p>
          <a:p>
            <a:pPr marL="498475" marR="0" indent="0" algn="l">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900" b="1" dirty="0">
                <a:effectLst/>
                <a:latin typeface="Times New Roman" panose="02020603050405020304" pitchFamily="18" charset="0"/>
                <a:ea typeface="Times New Roman" panose="02020603050405020304" pitchFamily="18" charset="0"/>
              </a:rPr>
              <a:t>Proper pricing:</a:t>
            </a:r>
            <a:endParaRPr lang="en-US" sz="19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User will have the appropriate pricing of the room.</a:t>
            </a:r>
          </a:p>
          <a:p>
            <a:pPr marL="498475" marR="0" indent="0" algn="l">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900" b="1" dirty="0">
                <a:effectLst/>
                <a:latin typeface="Times New Roman" panose="02020603050405020304" pitchFamily="18" charset="0"/>
                <a:ea typeface="Times New Roman" panose="02020603050405020304" pitchFamily="18" charset="0"/>
              </a:rPr>
              <a:t>Less fraud:</a:t>
            </a:r>
            <a:endParaRPr lang="en-US" sz="19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Fraud here means like false promises like charging for facilities which were said free at first but now are being charged.</a:t>
            </a:r>
          </a:p>
          <a:p>
            <a:pPr marL="498475" marR="0" indent="0" algn="l">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900" b="1" dirty="0">
                <a:effectLst/>
                <a:latin typeface="Times New Roman" panose="02020603050405020304" pitchFamily="18" charset="0"/>
                <a:ea typeface="Times New Roman" panose="02020603050405020304" pitchFamily="18" charset="0"/>
              </a:rPr>
              <a:t>Complete room overview:</a:t>
            </a:r>
            <a:endParaRPr lang="en-US" sz="19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User will get the complete overview of the room by images, description and the facilities that will be provided along with it.</a:t>
            </a:r>
          </a:p>
          <a:p>
            <a:pPr marL="498475" marR="0" indent="0" algn="l">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900" b="1" dirty="0">
                <a:effectLst/>
                <a:latin typeface="Times New Roman" panose="02020603050405020304" pitchFamily="18" charset="0"/>
                <a:ea typeface="Times New Roman" panose="02020603050405020304" pitchFamily="18" charset="0"/>
              </a:rPr>
              <a:t>Facilities provided as mentioned:</a:t>
            </a:r>
            <a:endParaRPr lang="en-US" sz="1900" dirty="0">
              <a:effectLst/>
              <a:latin typeface="Times New Roman" panose="02020603050405020304" pitchFamily="18" charset="0"/>
              <a:ea typeface="Times New Roman" panose="02020603050405020304" pitchFamily="18" charset="0"/>
            </a:endParaRPr>
          </a:p>
          <a:p>
            <a:pPr marL="498475" marR="0" indent="0" algn="l">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All the facilities mentioned will be provided and there will be two categories of free and chargeable. Free facilities will be provided at no extra cost.</a:t>
            </a:r>
          </a:p>
          <a:p>
            <a:endParaRPr lang="en-US" dirty="0"/>
          </a:p>
        </p:txBody>
      </p:sp>
    </p:spTree>
    <p:extLst>
      <p:ext uri="{BB962C8B-B14F-4D97-AF65-F5344CB8AC3E}">
        <p14:creationId xmlns:p14="http://schemas.microsoft.com/office/powerpoint/2010/main" val="311778932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1D0D-2276-422C-B423-36821F17CED1}"/>
              </a:ext>
            </a:extLst>
          </p:cNvPr>
          <p:cNvSpPr>
            <a:spLocks noGrp="1"/>
          </p:cNvSpPr>
          <p:nvPr>
            <p:ph type="title"/>
          </p:nvPr>
        </p:nvSpPr>
        <p:spPr>
          <a:xfrm>
            <a:off x="3228512" y="2985116"/>
            <a:ext cx="5734975" cy="887767"/>
          </a:xfrm>
        </p:spPr>
        <p:txBody>
          <a:bodyPr>
            <a:no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9714107"/>
      </p:ext>
    </p:extLst>
  </p:cSld>
  <p:clrMapOvr>
    <a:masterClrMapping/>
  </p:clrMapOvr>
  <p:transition spd="med">
    <p:pull/>
  </p:transition>
</p:sld>
</file>

<file path=ppt/theme/theme1.xml><?xml version="1.0" encoding="utf-8"?>
<a:theme xmlns:a="http://schemas.openxmlformats.org/drawingml/2006/main" name="GlowVTI">
  <a:themeElements>
    <a:clrScheme name="AnalogousFromDarkSeedLeftStep">
      <a:dk1>
        <a:srgbClr val="000000"/>
      </a:dk1>
      <a:lt1>
        <a:srgbClr val="FFFFFF"/>
      </a:lt1>
      <a:dk2>
        <a:srgbClr val="1A1633"/>
      </a:dk2>
      <a:lt2>
        <a:srgbClr val="F0F3F1"/>
      </a:lt2>
      <a:accent1>
        <a:srgbClr val="D13FBA"/>
      </a:accent1>
      <a:accent2>
        <a:srgbClr val="9A2DBF"/>
      </a:accent2>
      <a:accent3>
        <a:srgbClr val="6F3FD1"/>
      </a:accent3>
      <a:accent4>
        <a:srgbClr val="313EC0"/>
      </a:accent4>
      <a:accent5>
        <a:srgbClr val="3F89D1"/>
      </a:accent5>
      <a:accent6>
        <a:srgbClr val="2DB4BF"/>
      </a:accent6>
      <a:hlink>
        <a:srgbClr val="3F6B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Organic</Template>
  <TotalTime>75</TotalTime>
  <Words>620</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Bell MT</vt:lpstr>
      <vt:lpstr>Century Gothic</vt:lpstr>
      <vt:lpstr>Symbol</vt:lpstr>
      <vt:lpstr>Times New Roman</vt:lpstr>
      <vt:lpstr>GlowVTI</vt:lpstr>
      <vt:lpstr>React App for PG/Hostel Booking Using Cloud Computing </vt:lpstr>
      <vt:lpstr>INTRODUCTION</vt:lpstr>
      <vt:lpstr>OBJECTIVE</vt:lpstr>
      <vt:lpstr>DETAILED METHODOLOGY </vt:lpstr>
      <vt:lpstr>Expected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App for PG/Hostel Booking Using Cloud Computing </dc:title>
  <dc:creator>aman.1822cs1026</dc:creator>
  <cp:lastModifiedBy>aman.1822cs1026</cp:lastModifiedBy>
  <cp:revision>3</cp:revision>
  <dcterms:created xsi:type="dcterms:W3CDTF">2021-11-16T08:15:19Z</dcterms:created>
  <dcterms:modified xsi:type="dcterms:W3CDTF">2022-04-09T07:59:52Z</dcterms:modified>
</cp:coreProperties>
</file>