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03581D-2F44-4664-A58D-86158EFCFE27}">
  <a:tblStyle styleId="{9303581D-2F44-4664-A58D-86158EFCFE2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E8F4"/>
          </a:solidFill>
        </a:fill>
      </a:tcStyle>
    </a:wholeTbl>
    <a:band1H>
      <a:tcTxStyle/>
      <a:tcStyle>
        <a:fill>
          <a:solidFill>
            <a:srgbClr val="E2CDE9"/>
          </a:solidFill>
        </a:fill>
      </a:tcStyle>
    </a:band1H>
    <a:band2H>
      <a:tcTxStyle/>
    </a:band2H>
    <a:band1V>
      <a:tcTxStyle/>
      <a:tcStyle>
        <a:fill>
          <a:solidFill>
            <a:srgbClr val="E2CDE9"/>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71b630f6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971b630f6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71b630f6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971b630f6f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71b630f6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971b630f6f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971b630f6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971b630f6f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IN" sz="8000" cap="non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296785" y="91439"/>
            <a:ext cx="10066511" cy="174567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000"/>
              <a:buFont typeface="Calibri"/>
              <a:buNone/>
            </a:pPr>
            <a:r>
              <a:rPr lang="en-IN" sz="4000"/>
              <a:t>PARALLEL PROGRAMMING PARADIGM</a:t>
            </a:r>
            <a:endParaRPr/>
          </a:p>
        </p:txBody>
      </p:sp>
      <p:sp>
        <p:nvSpPr>
          <p:cNvPr id="145" name="Google Shape;145;p19"/>
          <p:cNvSpPr txBox="1"/>
          <p:nvPr>
            <p:ph idx="1" type="subTitle"/>
          </p:nvPr>
        </p:nvSpPr>
        <p:spPr>
          <a:xfrm>
            <a:off x="374073" y="1911929"/>
            <a:ext cx="11729257" cy="469668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800"/>
              <a:buNone/>
            </a:pPr>
            <a:r>
              <a:rPr b="1" i="1" lang="en-IN" u="sng">
                <a:solidFill>
                  <a:srgbClr val="B3E1D5"/>
                </a:solidFill>
              </a:rPr>
              <a:t>GROUP – 34     </a:t>
            </a:r>
            <a:endParaRPr/>
          </a:p>
          <a:p>
            <a:pPr indent="0" lvl="0" marL="0" rtl="0" algn="l">
              <a:spcBef>
                <a:spcPts val="1000"/>
              </a:spcBef>
              <a:spcAft>
                <a:spcPts val="0"/>
              </a:spcAft>
              <a:buSzPts val="2000"/>
              <a:buNone/>
            </a:pPr>
            <a:r>
              <a:rPr lang="en-IN" sz="2000">
                <a:solidFill>
                  <a:srgbClr val="FFFF00"/>
                </a:solidFill>
              </a:rPr>
              <a:t>ASHRAY KASHYAP( 2020B3A70494G )                   </a:t>
            </a:r>
            <a:endParaRPr/>
          </a:p>
          <a:p>
            <a:pPr indent="0" lvl="0" marL="0" rtl="0" algn="l">
              <a:spcBef>
                <a:spcPts val="1000"/>
              </a:spcBef>
              <a:spcAft>
                <a:spcPts val="0"/>
              </a:spcAft>
              <a:buSzPts val="2000"/>
              <a:buNone/>
            </a:pPr>
            <a:r>
              <a:rPr lang="en-IN" sz="2000">
                <a:solidFill>
                  <a:srgbClr val="FFFF00"/>
                </a:solidFill>
              </a:rPr>
              <a:t>NAMAN AJAY MARKHEDKAR( 2020B5A71862G )</a:t>
            </a:r>
            <a:r>
              <a:rPr lang="en-IN" sz="2000"/>
              <a:t>         </a:t>
            </a:r>
            <a:endParaRPr/>
          </a:p>
          <a:p>
            <a:pPr indent="0" lvl="0" marL="0" rtl="0" algn="l">
              <a:spcBef>
                <a:spcPts val="1000"/>
              </a:spcBef>
              <a:spcAft>
                <a:spcPts val="0"/>
              </a:spcAft>
              <a:buSzPts val="2000"/>
              <a:buNone/>
            </a:pPr>
            <a:r>
              <a:rPr lang="en-IN" sz="2000">
                <a:solidFill>
                  <a:srgbClr val="FFFF00"/>
                </a:solidFill>
              </a:rPr>
              <a:t>MOHAMMED AMAN ( 2020B3A70607G )</a:t>
            </a:r>
            <a:r>
              <a:rPr lang="en-IN" sz="2000"/>
              <a:t>                    </a:t>
            </a:r>
            <a:endParaRPr/>
          </a:p>
          <a:p>
            <a:pPr indent="0" lvl="0" marL="0" rtl="0" algn="l">
              <a:spcBef>
                <a:spcPts val="1000"/>
              </a:spcBef>
              <a:spcAft>
                <a:spcPts val="0"/>
              </a:spcAft>
              <a:buSzPts val="2000"/>
              <a:buNone/>
            </a:pPr>
            <a:r>
              <a:rPr lang="en-IN" sz="2000">
                <a:solidFill>
                  <a:srgbClr val="FFFF00"/>
                </a:solidFill>
              </a:rPr>
              <a:t>SAAHIR VAIDYA ( 2020B3A71142G )</a:t>
            </a:r>
            <a:r>
              <a:rPr lang="en-IN" sz="2000"/>
              <a:t>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913796" y="0"/>
            <a:ext cx="10353761" cy="13263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IN" sz="2800"/>
              <a:t>THE </a:t>
            </a:r>
            <a:r>
              <a:rPr lang="en-IN" sz="2800"/>
              <a:t>PROBLEM STATEMENT</a:t>
            </a:r>
            <a:endParaRPr/>
          </a:p>
        </p:txBody>
      </p:sp>
      <p:sp>
        <p:nvSpPr>
          <p:cNvPr id="151" name="Google Shape;151;p20"/>
          <p:cNvSpPr txBox="1"/>
          <p:nvPr>
            <p:ph idx="1" type="body"/>
          </p:nvPr>
        </p:nvSpPr>
        <p:spPr>
          <a:xfrm>
            <a:off x="396458" y="1098535"/>
            <a:ext cx="11388436" cy="509444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b="0" i="0" lang="en-IN" sz="1800" u="none" strike="noStrike">
                <a:latin typeface="Arial"/>
                <a:ea typeface="Arial"/>
                <a:cs typeface="Arial"/>
                <a:sym typeface="Arial"/>
              </a:rPr>
              <a:t>In a multiprocessor system executing a </a:t>
            </a:r>
            <a:r>
              <a:rPr b="0" i="0" lang="en-IN" sz="1800" u="none" strike="noStrike">
                <a:solidFill>
                  <a:srgbClr val="FFFF00"/>
                </a:solidFill>
                <a:latin typeface="Arial"/>
                <a:ea typeface="Arial"/>
                <a:cs typeface="Arial"/>
                <a:sym typeface="Arial"/>
              </a:rPr>
              <a:t>single set of instructions (SIMD), </a:t>
            </a:r>
            <a:r>
              <a:rPr b="0" i="0" lang="en-IN" sz="1800" u="none" strike="noStrike">
                <a:latin typeface="Arial"/>
                <a:ea typeface="Arial"/>
                <a:cs typeface="Arial"/>
                <a:sym typeface="Arial"/>
              </a:rPr>
              <a:t>data parallelism is achieved when each processor performs the same task on different distributed data. </a:t>
            </a:r>
            <a:r>
              <a:rPr b="1" i="0" lang="en-IN" sz="1800" u="none" strike="noStrike">
                <a:solidFill>
                  <a:srgbClr val="FFFF00"/>
                </a:solidFill>
                <a:latin typeface="Arial"/>
                <a:ea typeface="Arial"/>
                <a:cs typeface="Arial"/>
                <a:sym typeface="Arial"/>
              </a:rPr>
              <a:t>Data parallelism</a:t>
            </a:r>
            <a:r>
              <a:rPr b="0" i="0" lang="en-IN" sz="1800" u="none" strike="noStrike">
                <a:solidFill>
                  <a:srgbClr val="FFFF00"/>
                </a:solidFill>
                <a:latin typeface="Arial"/>
                <a:ea typeface="Arial"/>
                <a:cs typeface="Arial"/>
                <a:sym typeface="Arial"/>
              </a:rPr>
              <a:t> </a:t>
            </a:r>
            <a:r>
              <a:rPr b="0" i="0" lang="en-IN" sz="1800" u="none" strike="noStrike">
                <a:latin typeface="Arial"/>
                <a:ea typeface="Arial"/>
                <a:cs typeface="Arial"/>
                <a:sym typeface="Arial"/>
              </a:rPr>
              <a:t>is parallelization across multiple processors in parallel computing environments. It focuses on distributing the data across different nodes, which operate on the data in parallel. It can be applied on regular data structures like arrays and matrices by working on each element in parallel.</a:t>
            </a:r>
            <a:endParaRPr/>
          </a:p>
          <a:p>
            <a:pPr indent="0" lvl="0" marL="0" rtl="0" algn="l">
              <a:spcBef>
                <a:spcPts val="1000"/>
              </a:spcBef>
              <a:spcAft>
                <a:spcPts val="0"/>
              </a:spcAft>
              <a:buSzPts val="1800"/>
              <a:buNone/>
            </a:pPr>
            <a:r>
              <a:rPr lang="en-IN" sz="1800">
                <a:latin typeface="Arial"/>
                <a:ea typeface="Arial"/>
                <a:cs typeface="Arial"/>
                <a:sym typeface="Arial"/>
              </a:rPr>
              <a:t>Eg)     Parallelised Merge Sort  🡺 </a:t>
            </a:r>
            <a:endParaRPr/>
          </a:p>
          <a:p>
            <a:pPr indent="0" lvl="0" marL="0" rtl="0" algn="l">
              <a:spcBef>
                <a:spcPts val="1000"/>
              </a:spcBef>
              <a:spcAft>
                <a:spcPts val="0"/>
              </a:spcAft>
              <a:buSzPts val="1800"/>
              <a:buNone/>
            </a:pPr>
            <a:r>
              <a:rPr lang="en-IN" sz="1800">
                <a:latin typeface="Arial"/>
                <a:ea typeface="Arial"/>
                <a:cs typeface="Arial"/>
                <a:sym typeface="Arial"/>
              </a:rPr>
              <a:t>Intermediate step in Merge Sort  :    </a:t>
            </a:r>
            <a:r>
              <a:rPr lang="en-IN" sz="1800">
                <a:solidFill>
                  <a:srgbClr val="FFFF00"/>
                </a:solidFill>
                <a:latin typeface="Arial"/>
                <a:ea typeface="Arial"/>
                <a:cs typeface="Arial"/>
                <a:sym typeface="Arial"/>
              </a:rPr>
              <a:t>Merge step</a:t>
            </a:r>
            <a:endParaRPr sz="1800">
              <a:solidFill>
                <a:srgbClr val="FFFF00"/>
              </a:solidFill>
              <a:latin typeface="Arial"/>
              <a:ea typeface="Arial"/>
              <a:cs typeface="Arial"/>
              <a:sym typeface="Arial"/>
            </a:endParaRPr>
          </a:p>
          <a:p>
            <a:pPr indent="0" lvl="0" marL="0" rtl="0" algn="l">
              <a:spcBef>
                <a:spcPts val="1000"/>
              </a:spcBef>
              <a:spcAft>
                <a:spcPts val="0"/>
              </a:spcAft>
              <a:buSzPts val="1800"/>
              <a:buNone/>
            </a:pPr>
            <a:r>
              <a:rPr lang="en-IN" sz="1800">
                <a:latin typeface="Arial"/>
                <a:ea typeface="Arial"/>
                <a:cs typeface="Arial"/>
                <a:sym typeface="Arial"/>
              </a:rPr>
              <a:t>   </a:t>
            </a:r>
            <a:endParaRPr/>
          </a:p>
          <a:p>
            <a:pPr indent="0" lvl="0" marL="0" rtl="0" algn="l">
              <a:spcBef>
                <a:spcPts val="1000"/>
              </a:spcBef>
              <a:spcAft>
                <a:spcPts val="0"/>
              </a:spcAft>
              <a:buSzPts val="1800"/>
              <a:buNone/>
            </a:pPr>
            <a:r>
              <a:t/>
            </a:r>
            <a:endParaRPr/>
          </a:p>
        </p:txBody>
      </p:sp>
      <p:graphicFrame>
        <p:nvGraphicFramePr>
          <p:cNvPr id="152" name="Google Shape;152;p20"/>
          <p:cNvGraphicFramePr/>
          <p:nvPr/>
        </p:nvGraphicFramePr>
        <p:xfrm>
          <a:off x="2622203" y="4646268"/>
          <a:ext cx="3000000" cy="3000000"/>
        </p:xfrm>
        <a:graphic>
          <a:graphicData uri="http://schemas.openxmlformats.org/drawingml/2006/table">
            <a:tbl>
              <a:tblPr bandRow="1" firstRow="1">
                <a:noFill/>
                <a:tableStyleId>{9303581D-2F44-4664-A58D-86158EFCFE27}</a:tableStyleId>
              </a:tblPr>
              <a:tblGrid>
                <a:gridCol w="2032000"/>
                <a:gridCol w="2032000"/>
                <a:gridCol w="2032000"/>
                <a:gridCol w="2032000"/>
              </a:tblGrid>
              <a:tr h="637050">
                <a:tc>
                  <a:txBody>
                    <a:bodyPr/>
                    <a:lstStyle/>
                    <a:p>
                      <a:pPr indent="0" lvl="0" marL="0" marR="0" rtl="0" algn="ctr">
                        <a:spcBef>
                          <a:spcPts val="0"/>
                        </a:spcBef>
                        <a:spcAft>
                          <a:spcPts val="0"/>
                        </a:spcAft>
                        <a:buNone/>
                      </a:pPr>
                      <a:r>
                        <a:rPr lang="en-IN" sz="1800" u="none" cap="none" strike="noStrike">
                          <a:solidFill>
                            <a:schemeClr val="dk1"/>
                          </a:solidFill>
                        </a:rPr>
                        <a:t>1</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solidFill>
                            <a:schemeClr val="dk1"/>
                          </a:solidFill>
                        </a:rPr>
                        <a:t>3</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solidFill>
                            <a:schemeClr val="dk1"/>
                          </a:solidFill>
                        </a:rPr>
                        <a:t>12 </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solidFill>
                            <a:schemeClr val="dk1"/>
                          </a:solidFill>
                        </a:rPr>
                        <a:t>28</a:t>
                      </a:r>
                      <a:endParaRPr/>
                    </a:p>
                  </a:txBody>
                  <a:tcPr marT="45725" marB="45725" marR="91450" marL="91450"/>
                </a:tc>
              </a:tr>
              <a:tr h="663150">
                <a:tc>
                  <a:txBody>
                    <a:bodyPr/>
                    <a:lstStyle/>
                    <a:p>
                      <a:pPr indent="0" lvl="0" marL="0" marR="0" rtl="0" algn="ctr">
                        <a:spcBef>
                          <a:spcPts val="0"/>
                        </a:spcBef>
                        <a:spcAft>
                          <a:spcPts val="0"/>
                        </a:spcAft>
                        <a:buNone/>
                      </a:pPr>
                      <a:r>
                        <a:rPr lang="en-IN" sz="1800" u="none" cap="none" strike="noStrike">
                          <a:solidFill>
                            <a:schemeClr val="dk1"/>
                          </a:solidFill>
                        </a:rPr>
                        <a:t>2</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solidFill>
                            <a:schemeClr val="dk1"/>
                          </a:solidFill>
                        </a:rPr>
                        <a:t>15</a:t>
                      </a:r>
                      <a:endParaRPr/>
                    </a:p>
                  </a:txBody>
                  <a:tcPr marT="45725" marB="45725" marR="91450" marL="91450"/>
                </a:tc>
                <a:tc>
                  <a:txBody>
                    <a:bodyPr/>
                    <a:lstStyle/>
                    <a:p>
                      <a:pPr indent="0" lvl="0" marL="0" marR="0" rtl="0" algn="ctr">
                        <a:spcBef>
                          <a:spcPts val="0"/>
                        </a:spcBef>
                        <a:spcAft>
                          <a:spcPts val="0"/>
                        </a:spcAft>
                        <a:buNone/>
                      </a:pPr>
                      <a:r>
                        <a:rPr lang="en-IN" sz="1800" u="none" cap="none" strike="noStrike">
                          <a:solidFill>
                            <a:schemeClr val="dk1"/>
                          </a:solidFill>
                        </a:rPr>
                        <a:t>21</a:t>
                      </a:r>
                      <a:endParaRPr/>
                    </a:p>
                  </a:txBody>
                  <a:tcPr marT="45725" marB="45725" marR="91450" marL="91450"/>
                </a:tc>
              </a:tr>
            </a:tbl>
          </a:graphicData>
        </a:graphic>
      </p:graphicFrame>
      <p:sp>
        <p:nvSpPr>
          <p:cNvPr id="153" name="Google Shape;153;p20"/>
          <p:cNvSpPr txBox="1"/>
          <p:nvPr/>
        </p:nvSpPr>
        <p:spPr>
          <a:xfrm>
            <a:off x="1296784" y="4783995"/>
            <a:ext cx="13254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accent6"/>
                </a:solidFill>
                <a:latin typeface="Calibri"/>
                <a:ea typeface="Calibri"/>
                <a:cs typeface="Calibri"/>
                <a:sym typeface="Calibri"/>
              </a:rPr>
              <a:t>Array A </a:t>
            </a:r>
            <a:endParaRPr/>
          </a:p>
        </p:txBody>
      </p:sp>
      <p:sp>
        <p:nvSpPr>
          <p:cNvPr id="154" name="Google Shape;154;p20"/>
          <p:cNvSpPr txBox="1"/>
          <p:nvPr/>
        </p:nvSpPr>
        <p:spPr>
          <a:xfrm>
            <a:off x="1296784" y="5296376"/>
            <a:ext cx="13254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accent6"/>
                </a:solidFill>
                <a:latin typeface="Calibri"/>
                <a:ea typeface="Calibri"/>
                <a:cs typeface="Calibri"/>
                <a:sym typeface="Calibri"/>
              </a:rPr>
              <a:t>Array B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088363" y="110836"/>
            <a:ext cx="10353761" cy="13263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libri"/>
              <a:buNone/>
            </a:pPr>
            <a:r>
              <a:rPr lang="en-IN" sz="2800"/>
              <a:t>WHAT DID WE EXPLORE?</a:t>
            </a:r>
            <a:endParaRPr/>
          </a:p>
        </p:txBody>
      </p:sp>
      <p:sp>
        <p:nvSpPr>
          <p:cNvPr id="160" name="Google Shape;160;p21"/>
          <p:cNvSpPr txBox="1"/>
          <p:nvPr>
            <p:ph idx="1" type="body"/>
          </p:nvPr>
        </p:nvSpPr>
        <p:spPr>
          <a:xfrm>
            <a:off x="306185" y="1138844"/>
            <a:ext cx="11579629" cy="5286893"/>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IN"/>
              <a:t>In Milestone #1, we focused on extracting parallel programming features from languages </a:t>
            </a:r>
            <a:r>
              <a:rPr lang="en-IN">
                <a:solidFill>
                  <a:srgbClr val="FFFF00"/>
                </a:solidFill>
              </a:rPr>
              <a:t>Rust </a:t>
            </a:r>
            <a:r>
              <a:rPr lang="en-IN"/>
              <a:t>and </a:t>
            </a:r>
            <a:r>
              <a:rPr lang="en-IN">
                <a:solidFill>
                  <a:srgbClr val="FFFF00"/>
                </a:solidFill>
              </a:rPr>
              <a:t>C++ </a:t>
            </a:r>
            <a:r>
              <a:rPr lang="en-IN"/>
              <a:t>and compared the serial and parallel execution time accordingly.</a:t>
            </a:r>
            <a:endParaRPr/>
          </a:p>
          <a:p>
            <a:pPr indent="-285750" lvl="0" marL="285750" rtl="0" algn="l">
              <a:spcBef>
                <a:spcPts val="1000"/>
              </a:spcBef>
              <a:spcAft>
                <a:spcPts val="0"/>
              </a:spcAft>
              <a:buSzPts val="1800"/>
              <a:buChar char="•"/>
            </a:pPr>
            <a:r>
              <a:rPr lang="en-IN"/>
              <a:t>In Milestone #2 , we will try to implement the above features in C++ and rust by using the following features of C++ .</a:t>
            </a:r>
            <a:endParaRPr/>
          </a:p>
          <a:p>
            <a:pPr indent="0" lvl="0" marL="0" rtl="0" algn="l">
              <a:spcBef>
                <a:spcPts val="1000"/>
              </a:spcBef>
              <a:spcAft>
                <a:spcPts val="0"/>
              </a:spcAft>
              <a:buSzPts val="1800"/>
              <a:buNone/>
            </a:pPr>
            <a:r>
              <a:rPr lang="en-IN"/>
              <a:t>               🡪 Threads.</a:t>
            </a:r>
            <a:endParaRPr/>
          </a:p>
          <a:p>
            <a:pPr indent="0" lvl="0" marL="0" rtl="0" algn="l">
              <a:spcBef>
                <a:spcPts val="1000"/>
              </a:spcBef>
              <a:spcAft>
                <a:spcPts val="0"/>
              </a:spcAft>
              <a:buSzPts val="1800"/>
              <a:buNone/>
            </a:pPr>
            <a:r>
              <a:rPr lang="en-IN"/>
              <a:t>               🡪 #include &lt;execution&gt; header file.</a:t>
            </a:r>
            <a:endParaRPr/>
          </a:p>
          <a:p>
            <a:pPr indent="0" lvl="0" marL="0" rtl="0" algn="l">
              <a:spcBef>
                <a:spcPts val="1000"/>
              </a:spcBef>
              <a:spcAft>
                <a:spcPts val="0"/>
              </a:spcAft>
              <a:buSzPts val="1800"/>
              <a:buNone/>
            </a:pPr>
            <a:r>
              <a:rPr lang="en-IN"/>
              <a:t>               🡪 OpenMP (omp) API for the </a:t>
            </a:r>
            <a:r>
              <a:rPr lang="en-IN">
                <a:solidFill>
                  <a:srgbClr val="FFFF00"/>
                </a:solidFill>
              </a:rPr>
              <a:t>for </a:t>
            </a:r>
            <a:r>
              <a:rPr lang="en-IN"/>
              <a:t>loops in C++.</a:t>
            </a:r>
            <a:endParaRPr/>
          </a:p>
          <a:p>
            <a:pPr indent="0" lvl="0" marL="0" rtl="0" algn="l">
              <a:spcBef>
                <a:spcPts val="1000"/>
              </a:spcBef>
              <a:spcAft>
                <a:spcPts val="0"/>
              </a:spcAft>
              <a:buSzPts val="1800"/>
              <a:buNone/>
            </a:pPr>
            <a:r>
              <a:rPr lang="en-IN"/>
              <a:t>               🡪 hpx header file ( implemented in C++ 20 )</a:t>
            </a:r>
            <a:endParaRPr/>
          </a:p>
          <a:p>
            <a:pPr indent="0" lvl="0" marL="0" rtl="0" algn="l">
              <a:spcBef>
                <a:spcPts val="1000"/>
              </a:spcBef>
              <a:spcAft>
                <a:spcPts val="0"/>
              </a:spcAft>
              <a:buSzPts val="1800"/>
              <a:buNone/>
            </a:pPr>
            <a:r>
              <a:rPr lang="en-IN"/>
              <a:t>	In Rust we will use the following features:</a:t>
            </a:r>
            <a:endParaRPr/>
          </a:p>
          <a:p>
            <a:pPr indent="-342900" lvl="0" marL="914400" rtl="0" algn="l">
              <a:spcBef>
                <a:spcPts val="1000"/>
              </a:spcBef>
              <a:spcAft>
                <a:spcPts val="0"/>
              </a:spcAft>
              <a:buSzPts val="1800"/>
              <a:buAutoNum type="arabicPeriod"/>
            </a:pPr>
            <a:r>
              <a:rPr lang="en-IN"/>
              <a:t>Rayon</a:t>
            </a:r>
            <a:endParaRPr/>
          </a:p>
          <a:p>
            <a:pPr indent="-342900" lvl="0" marL="914400" rtl="0" algn="l">
              <a:spcBef>
                <a:spcPts val="0"/>
              </a:spcBef>
              <a:spcAft>
                <a:spcPts val="0"/>
              </a:spcAft>
              <a:buSzPts val="1800"/>
              <a:buAutoNum type="arabicPeriod"/>
            </a:pPr>
            <a:r>
              <a:rPr lang="en-IN"/>
              <a:t>Threads</a:t>
            </a:r>
            <a:endParaRPr/>
          </a:p>
          <a:p>
            <a:pPr indent="0" lvl="0" marL="0" rtl="0" algn="l">
              <a:spcBef>
                <a:spcPts val="1000"/>
              </a:spcBef>
              <a:spcAft>
                <a:spcPts val="0"/>
              </a:spcAft>
              <a:buSzPts val="1800"/>
              <a:buNone/>
            </a:pPr>
            <a:r>
              <a:rPr lang="en-IN"/>
              <a:t>We applied the above ways to parallelise the code and compared the serial vs parallel execution time for various inputs. We also compared the serial vs parallel execution time as a function of number of inputs to a code.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913796" y="94211"/>
            <a:ext cx="10353761" cy="132632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IN"/>
              <a:t>Additional Information</a:t>
            </a:r>
            <a:endParaRPr/>
          </a:p>
        </p:txBody>
      </p:sp>
      <p:sp>
        <p:nvSpPr>
          <p:cNvPr id="166" name="Google Shape;166;p22"/>
          <p:cNvSpPr txBox="1"/>
          <p:nvPr>
            <p:ph idx="1" type="body"/>
          </p:nvPr>
        </p:nvSpPr>
        <p:spPr>
          <a:xfrm>
            <a:off x="913795" y="1181664"/>
            <a:ext cx="10353762" cy="545189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IN">
                <a:solidFill>
                  <a:srgbClr val="00B050"/>
                </a:solidFill>
              </a:rPr>
              <a:t>Q] </a:t>
            </a:r>
            <a:r>
              <a:rPr lang="en-IN">
                <a:solidFill>
                  <a:srgbClr val="FFFF00"/>
                </a:solidFill>
              </a:rPr>
              <a:t>Why did we choose C++ as our domain language (Merits)?</a:t>
            </a:r>
            <a:endParaRPr/>
          </a:p>
          <a:p>
            <a:pPr indent="0" lvl="0" marL="0" rtl="0" algn="l">
              <a:spcBef>
                <a:spcPts val="1000"/>
              </a:spcBef>
              <a:spcAft>
                <a:spcPts val="0"/>
              </a:spcAft>
              <a:buSzPts val="1800"/>
              <a:buNone/>
            </a:pPr>
            <a:r>
              <a:rPr lang="en-IN"/>
              <a:t>Ans ) 1) C++ is a widely known language and understood by majority of people.</a:t>
            </a:r>
            <a:endParaRPr/>
          </a:p>
          <a:p>
            <a:pPr indent="0" lvl="0" marL="0" rtl="0" algn="l">
              <a:spcBef>
                <a:spcPts val="1000"/>
              </a:spcBef>
              <a:spcAft>
                <a:spcPts val="0"/>
              </a:spcAft>
              <a:buSzPts val="1800"/>
              <a:buNone/>
            </a:pPr>
            <a:r>
              <a:rPr lang="en-IN"/>
              <a:t>           2) C++ is a multi-domain language i.e , it can be used in various fields like Image Processing, Data Mining and Real Time Systems etc.</a:t>
            </a:r>
            <a:endParaRPr/>
          </a:p>
          <a:p>
            <a:pPr indent="457200" lvl="0" marL="0" rtl="0" algn="l">
              <a:spcBef>
                <a:spcPts val="1000"/>
              </a:spcBef>
              <a:spcAft>
                <a:spcPts val="0"/>
              </a:spcAft>
              <a:buSzPts val="1800"/>
              <a:buNone/>
            </a:pPr>
            <a:r>
              <a:rPr lang="en-IN"/>
              <a:t> And we can use </a:t>
            </a:r>
            <a:r>
              <a:rPr lang="en-IN"/>
              <a:t>Parallelism</a:t>
            </a:r>
            <a:r>
              <a:rPr lang="en-IN"/>
              <a:t> in these fields and make our work faster. There are many libraries in C++ 20 which aid in doing so.</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IN">
                <a:solidFill>
                  <a:srgbClr val="FFFF00"/>
                </a:solidFill>
              </a:rPr>
              <a:t>RESULTS :   </a:t>
            </a:r>
            <a:r>
              <a:rPr lang="en-IN"/>
              <a:t>1) For </a:t>
            </a:r>
            <a:r>
              <a:rPr lang="en-IN">
                <a:solidFill>
                  <a:srgbClr val="FFFF00"/>
                </a:solidFill>
              </a:rPr>
              <a:t>smaller </a:t>
            </a:r>
            <a:r>
              <a:rPr lang="en-IN"/>
              <a:t>inputs 🡺 Serial Programming is better as there is no considerable difference between serial and parallel programming for smaller inputs and parallel programming is also resource intensive.</a:t>
            </a:r>
            <a:endParaRPr/>
          </a:p>
          <a:p>
            <a:pPr indent="0" lvl="0" marL="0" rtl="0" algn="l">
              <a:spcBef>
                <a:spcPts val="1000"/>
              </a:spcBef>
              <a:spcAft>
                <a:spcPts val="0"/>
              </a:spcAft>
              <a:buSzPts val="1800"/>
              <a:buNone/>
            </a:pPr>
            <a:r>
              <a:rPr lang="en-IN"/>
              <a:t>                      2) ) For </a:t>
            </a:r>
            <a:r>
              <a:rPr lang="en-IN">
                <a:solidFill>
                  <a:srgbClr val="FFFF00"/>
                </a:solidFill>
              </a:rPr>
              <a:t>larger</a:t>
            </a:r>
            <a:r>
              <a:rPr lang="en-IN"/>
              <a:t> inputs 🡺 Parallel Programming is better and more the number of cores or threads, lesser the execution time of the program.</a:t>
            </a:r>
            <a:endParaRPr/>
          </a:p>
          <a:p>
            <a:pPr indent="0" lvl="0" marL="0" rtl="0" algn="l">
              <a:spcBef>
                <a:spcPts val="1000"/>
              </a:spcBef>
              <a:spcAft>
                <a:spcPts val="0"/>
              </a:spcAft>
              <a:buSzPts val="1800"/>
              <a:buNone/>
            </a:pPr>
            <a:r>
              <a:rPr lang="en-I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3"/>
          <p:cNvPicPr preferRelativeResize="0"/>
          <p:nvPr/>
        </p:nvPicPr>
        <p:blipFill rotWithShape="1">
          <a:blip r:embed="rId3">
            <a:alphaModFix/>
          </a:blip>
          <a:srcRect b="0" l="0" r="0" t="0"/>
          <a:stretch/>
        </p:blipFill>
        <p:spPr>
          <a:xfrm>
            <a:off x="587992" y="1961464"/>
            <a:ext cx="5320647" cy="3315521"/>
          </a:xfrm>
          <a:prstGeom prst="rect">
            <a:avLst/>
          </a:prstGeom>
          <a:noFill/>
          <a:ln>
            <a:noFill/>
          </a:ln>
        </p:spPr>
      </p:pic>
      <p:sp>
        <p:nvSpPr>
          <p:cNvPr id="172" name="Google Shape;172;p23"/>
          <p:cNvSpPr txBox="1"/>
          <p:nvPr/>
        </p:nvSpPr>
        <p:spPr>
          <a:xfrm>
            <a:off x="2128058" y="1343133"/>
            <a:ext cx="39069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Graphical representation </a:t>
            </a:r>
            <a:endParaRPr/>
          </a:p>
        </p:txBody>
      </p:sp>
      <p:pic>
        <p:nvPicPr>
          <p:cNvPr id="173" name="Google Shape;173;p23"/>
          <p:cNvPicPr preferRelativeResize="0"/>
          <p:nvPr/>
        </p:nvPicPr>
        <p:blipFill rotWithShape="1">
          <a:blip r:embed="rId4">
            <a:alphaModFix/>
          </a:blip>
          <a:srcRect b="0" l="0" r="0" t="0"/>
          <a:stretch/>
        </p:blipFill>
        <p:spPr>
          <a:xfrm>
            <a:off x="6430275" y="2100950"/>
            <a:ext cx="5585324" cy="3463990"/>
          </a:xfrm>
          <a:prstGeom prst="rect">
            <a:avLst/>
          </a:prstGeom>
          <a:noFill/>
          <a:ln>
            <a:noFill/>
          </a:ln>
        </p:spPr>
      </p:pic>
      <p:sp>
        <p:nvSpPr>
          <p:cNvPr id="174" name="Google Shape;174;p23"/>
          <p:cNvSpPr txBox="1"/>
          <p:nvPr/>
        </p:nvSpPr>
        <p:spPr>
          <a:xfrm>
            <a:off x="7331825" y="1097280"/>
            <a:ext cx="3300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Code snippet for parallel programming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4"/>
          <p:cNvPicPr preferRelativeResize="0"/>
          <p:nvPr/>
        </p:nvPicPr>
        <p:blipFill>
          <a:blip r:embed="rId3">
            <a:alphaModFix/>
          </a:blip>
          <a:stretch>
            <a:fillRect/>
          </a:stretch>
        </p:blipFill>
        <p:spPr>
          <a:xfrm>
            <a:off x="201575" y="798900"/>
            <a:ext cx="5500651" cy="4087750"/>
          </a:xfrm>
          <a:prstGeom prst="rect">
            <a:avLst/>
          </a:prstGeom>
          <a:noFill/>
          <a:ln>
            <a:noFill/>
          </a:ln>
        </p:spPr>
      </p:pic>
      <p:pic>
        <p:nvPicPr>
          <p:cNvPr id="180" name="Google Shape;180;p24"/>
          <p:cNvPicPr preferRelativeResize="0"/>
          <p:nvPr/>
        </p:nvPicPr>
        <p:blipFill>
          <a:blip r:embed="rId4">
            <a:alphaModFix/>
          </a:blip>
          <a:stretch>
            <a:fillRect/>
          </a:stretch>
        </p:blipFill>
        <p:spPr>
          <a:xfrm>
            <a:off x="5866926" y="839113"/>
            <a:ext cx="6184975" cy="400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5"/>
          <p:cNvPicPr preferRelativeResize="0"/>
          <p:nvPr/>
        </p:nvPicPr>
        <p:blipFill>
          <a:blip r:embed="rId3">
            <a:alphaModFix/>
          </a:blip>
          <a:stretch>
            <a:fillRect/>
          </a:stretch>
        </p:blipFill>
        <p:spPr>
          <a:xfrm>
            <a:off x="6113075" y="1077675"/>
            <a:ext cx="5776849" cy="4193728"/>
          </a:xfrm>
          <a:prstGeom prst="rect">
            <a:avLst/>
          </a:prstGeom>
          <a:noFill/>
          <a:ln>
            <a:noFill/>
          </a:ln>
        </p:spPr>
      </p:pic>
      <p:pic>
        <p:nvPicPr>
          <p:cNvPr id="186" name="Google Shape;186;p25"/>
          <p:cNvPicPr preferRelativeResize="0"/>
          <p:nvPr/>
        </p:nvPicPr>
        <p:blipFill>
          <a:blip r:embed="rId4">
            <a:alphaModFix/>
          </a:blip>
          <a:stretch>
            <a:fillRect/>
          </a:stretch>
        </p:blipFill>
        <p:spPr>
          <a:xfrm>
            <a:off x="100700" y="1077675"/>
            <a:ext cx="5776849" cy="4193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6"/>
          <p:cNvPicPr preferRelativeResize="0"/>
          <p:nvPr/>
        </p:nvPicPr>
        <p:blipFill>
          <a:blip r:embed="rId3">
            <a:alphaModFix/>
          </a:blip>
          <a:stretch>
            <a:fillRect/>
          </a:stretch>
        </p:blipFill>
        <p:spPr>
          <a:xfrm>
            <a:off x="628650" y="1365700"/>
            <a:ext cx="3909326" cy="3780301"/>
          </a:xfrm>
          <a:prstGeom prst="rect">
            <a:avLst/>
          </a:prstGeom>
          <a:noFill/>
          <a:ln>
            <a:noFill/>
          </a:ln>
        </p:spPr>
      </p:pic>
      <p:pic>
        <p:nvPicPr>
          <p:cNvPr id="192" name="Google Shape;192;p26"/>
          <p:cNvPicPr preferRelativeResize="0"/>
          <p:nvPr/>
        </p:nvPicPr>
        <p:blipFill>
          <a:blip r:embed="rId4">
            <a:alphaModFix/>
          </a:blip>
          <a:stretch>
            <a:fillRect/>
          </a:stretch>
        </p:blipFill>
        <p:spPr>
          <a:xfrm>
            <a:off x="5042300" y="1365700"/>
            <a:ext cx="6577949" cy="3374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7"/>
          <p:cNvPicPr preferRelativeResize="0"/>
          <p:nvPr/>
        </p:nvPicPr>
        <p:blipFill>
          <a:blip r:embed="rId3">
            <a:alphaModFix/>
          </a:blip>
          <a:stretch>
            <a:fillRect/>
          </a:stretch>
        </p:blipFill>
        <p:spPr>
          <a:xfrm>
            <a:off x="152400" y="152400"/>
            <a:ext cx="3713480" cy="6553200"/>
          </a:xfrm>
          <a:prstGeom prst="rect">
            <a:avLst/>
          </a:prstGeom>
          <a:noFill/>
          <a:ln>
            <a:noFill/>
          </a:ln>
        </p:spPr>
      </p:pic>
      <p:pic>
        <p:nvPicPr>
          <p:cNvPr id="198" name="Google Shape;198;p27"/>
          <p:cNvPicPr preferRelativeResize="0"/>
          <p:nvPr/>
        </p:nvPicPr>
        <p:blipFill>
          <a:blip r:embed="rId4">
            <a:alphaModFix/>
          </a:blip>
          <a:stretch>
            <a:fillRect/>
          </a:stretch>
        </p:blipFill>
        <p:spPr>
          <a:xfrm>
            <a:off x="5753180" y="209100"/>
            <a:ext cx="5091429" cy="65532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