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60"/>
  </p:normalViewPr>
  <p:slideViewPr>
    <p:cSldViewPr snapToGrid="0">
      <p:cViewPr varScale="1">
        <p:scale>
          <a:sx n="78" d="100"/>
          <a:sy n="78" d="100"/>
        </p:scale>
        <p:origin x="115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F8EB9-AEDA-42B7-A707-E9E02DD81FD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C9BDF5D-F72E-4915-B6EE-8CE7BF9DFEC9}">
      <dgm:prSet phldrT="[Text]" custT="1"/>
      <dgm:spPr/>
      <dgm:t>
        <a:bodyPr/>
        <a:lstStyle/>
        <a:p>
          <a:r>
            <a:rPr lang="en-IN" sz="4000" dirty="0">
              <a:latin typeface="Arial" panose="020B0604020202020204" pitchFamily="34" charset="0"/>
              <a:cs typeface="Arial" panose="020B0604020202020204" pitchFamily="34" charset="0"/>
            </a:rPr>
            <a:t>2015-2017</a:t>
          </a:r>
        </a:p>
      </dgm:t>
    </dgm:pt>
    <dgm:pt modelId="{05FF3EBF-C17E-4BDC-9BAC-E3C2C179DC13}" type="parTrans" cxnId="{BF1D2342-0B43-488A-873A-F19E0B2D0B49}">
      <dgm:prSet/>
      <dgm:spPr/>
      <dgm:t>
        <a:bodyPr/>
        <a:lstStyle/>
        <a:p>
          <a:endParaRPr lang="en-IN"/>
        </a:p>
      </dgm:t>
    </dgm:pt>
    <dgm:pt modelId="{BB4E2C45-08F6-44C7-BDBF-600F46D6EBF9}" type="sibTrans" cxnId="{BF1D2342-0B43-488A-873A-F19E0B2D0B49}">
      <dgm:prSet/>
      <dgm:spPr/>
      <dgm:t>
        <a:bodyPr/>
        <a:lstStyle/>
        <a:p>
          <a:endParaRPr lang="en-IN"/>
        </a:p>
      </dgm:t>
    </dgm:pt>
    <dgm:pt modelId="{FB7E6DA7-F423-4383-80DB-BEBDFD71430A}">
      <dgm:prSet phldrT="[Text]" custT="1"/>
      <dgm:spPr/>
      <dgm:t>
        <a:bodyPr/>
        <a:lstStyle/>
        <a:p>
          <a:r>
            <a:rPr lang="en-IN" sz="1800" dirty="0">
              <a:latin typeface="Arial" panose="020B0604020202020204" pitchFamily="34" charset="0"/>
              <a:cs typeface="Arial" panose="020B0604020202020204" pitchFamily="34" charset="0"/>
            </a:rPr>
            <a:t>Monthly transaction amount hovered around 1 lakh.</a:t>
          </a:r>
        </a:p>
      </dgm:t>
    </dgm:pt>
    <dgm:pt modelId="{DE2C0F55-348F-4722-B995-9E0870A2FD97}" type="parTrans" cxnId="{066718AF-C722-48F6-8D11-ACD628785864}">
      <dgm:prSet/>
      <dgm:spPr/>
      <dgm:t>
        <a:bodyPr/>
        <a:lstStyle/>
        <a:p>
          <a:endParaRPr lang="en-IN"/>
        </a:p>
      </dgm:t>
    </dgm:pt>
    <dgm:pt modelId="{D0B028C0-01DE-4FA6-99AE-1B30A948762B}" type="sibTrans" cxnId="{066718AF-C722-48F6-8D11-ACD628785864}">
      <dgm:prSet/>
      <dgm:spPr/>
      <dgm:t>
        <a:bodyPr/>
        <a:lstStyle/>
        <a:p>
          <a:endParaRPr lang="en-IN"/>
        </a:p>
      </dgm:t>
    </dgm:pt>
    <dgm:pt modelId="{3E0BB035-B1B5-41A5-B1DE-AB02E09DA939}">
      <dgm:prSet phldrT="[Text]" custT="1"/>
      <dgm:spPr/>
      <dgm:t>
        <a:bodyPr/>
        <a:lstStyle/>
        <a:p>
          <a:r>
            <a:rPr lang="en-IN" sz="1800" dirty="0">
              <a:latin typeface="Arial" panose="020B0604020202020204" pitchFamily="34" charset="0"/>
              <a:cs typeface="Arial" panose="020B0604020202020204" pitchFamily="34" charset="0"/>
            </a:rPr>
            <a:t>Spending is routine and Stable.</a:t>
          </a:r>
        </a:p>
      </dgm:t>
    </dgm:pt>
    <dgm:pt modelId="{BBB6C2FF-D9D4-4F5D-9B64-B4A528DC2BC6}" type="parTrans" cxnId="{3B3CB11C-A992-4F5D-9A7B-7072B957C01C}">
      <dgm:prSet/>
      <dgm:spPr/>
      <dgm:t>
        <a:bodyPr/>
        <a:lstStyle/>
        <a:p>
          <a:endParaRPr lang="en-IN"/>
        </a:p>
      </dgm:t>
    </dgm:pt>
    <dgm:pt modelId="{CB1BE1E8-1EDF-4941-8E71-C7C355CA2E85}" type="sibTrans" cxnId="{3B3CB11C-A992-4F5D-9A7B-7072B957C01C}">
      <dgm:prSet/>
      <dgm:spPr/>
      <dgm:t>
        <a:bodyPr/>
        <a:lstStyle/>
        <a:p>
          <a:endParaRPr lang="en-IN"/>
        </a:p>
      </dgm:t>
    </dgm:pt>
    <dgm:pt modelId="{43D348B4-C43A-49F4-A710-4CB1A0B52FF6}">
      <dgm:prSet phldrT="[Text]" custT="1"/>
      <dgm:spPr/>
      <dgm:t>
        <a:bodyPr/>
        <a:lstStyle/>
        <a:p>
          <a:r>
            <a:rPr lang="en-IN" sz="4000" dirty="0">
              <a:latin typeface="Arial" panose="020B0604020202020204" pitchFamily="34" charset="0"/>
              <a:cs typeface="Arial" panose="020B0604020202020204" pitchFamily="34" charset="0"/>
            </a:rPr>
            <a:t>2017</a:t>
          </a:r>
        </a:p>
      </dgm:t>
    </dgm:pt>
    <dgm:pt modelId="{C633AC1F-3FC1-4640-97DB-BFBCC2352D71}" type="parTrans" cxnId="{75FC5951-9F12-4BCC-8BC1-0AE49438B084}">
      <dgm:prSet/>
      <dgm:spPr/>
      <dgm:t>
        <a:bodyPr/>
        <a:lstStyle/>
        <a:p>
          <a:endParaRPr lang="en-IN"/>
        </a:p>
      </dgm:t>
    </dgm:pt>
    <dgm:pt modelId="{1037B3B1-1358-41D2-9D62-065FDA1A6C8F}" type="sibTrans" cxnId="{75FC5951-9F12-4BCC-8BC1-0AE49438B084}">
      <dgm:prSet/>
      <dgm:spPr/>
      <dgm:t>
        <a:bodyPr/>
        <a:lstStyle/>
        <a:p>
          <a:endParaRPr lang="en-IN"/>
        </a:p>
      </dgm:t>
    </dgm:pt>
    <dgm:pt modelId="{22500E01-D141-49E5-A255-009D46BC27E2}">
      <dgm:prSet phldrT="[Text]" custT="1"/>
      <dgm:spPr/>
      <dgm:t>
        <a:bodyPr/>
        <a:lstStyle/>
        <a:p>
          <a:r>
            <a:rPr lang="en-IN" sz="1800" dirty="0">
              <a:latin typeface="Arial" panose="020B0604020202020204" pitchFamily="34" charset="0"/>
              <a:cs typeface="Arial" panose="020B0604020202020204" pitchFamily="34" charset="0"/>
            </a:rPr>
            <a:t>Beginning witnessed increased spending or transaction.</a:t>
          </a:r>
        </a:p>
      </dgm:t>
    </dgm:pt>
    <dgm:pt modelId="{EE91ADCE-9D00-4869-AD3C-587A8B29C3A5}" type="parTrans" cxnId="{31647791-D9F7-4658-89C2-0D8340E647F6}">
      <dgm:prSet/>
      <dgm:spPr/>
      <dgm:t>
        <a:bodyPr/>
        <a:lstStyle/>
        <a:p>
          <a:endParaRPr lang="en-IN"/>
        </a:p>
      </dgm:t>
    </dgm:pt>
    <dgm:pt modelId="{E31E3035-89EA-431C-93C9-D147D01146C5}" type="sibTrans" cxnId="{31647791-D9F7-4658-89C2-0D8340E647F6}">
      <dgm:prSet/>
      <dgm:spPr/>
      <dgm:t>
        <a:bodyPr/>
        <a:lstStyle/>
        <a:p>
          <a:endParaRPr lang="en-IN"/>
        </a:p>
      </dgm:t>
    </dgm:pt>
    <dgm:pt modelId="{718264C4-900C-4255-AAA1-8C82A24653A8}">
      <dgm:prSet phldrT="[Text]" custT="1"/>
      <dgm:spPr/>
      <dgm:t>
        <a:bodyPr/>
        <a:lstStyle/>
        <a:p>
          <a:r>
            <a:rPr lang="en-IN" sz="1800" dirty="0">
              <a:latin typeface="Arial" panose="020B0604020202020204" pitchFamily="34" charset="0"/>
              <a:cs typeface="Arial" panose="020B0604020202020204" pitchFamily="34" charset="0"/>
            </a:rPr>
            <a:t>Mid 2017, Monthly Spending increased to 5 lakhs.</a:t>
          </a:r>
        </a:p>
      </dgm:t>
    </dgm:pt>
    <dgm:pt modelId="{D13506B6-8DD1-4234-A0A2-C667501837E0}" type="parTrans" cxnId="{80800486-E4D9-4FF1-94D2-F7403489C2F5}">
      <dgm:prSet/>
      <dgm:spPr/>
      <dgm:t>
        <a:bodyPr/>
        <a:lstStyle/>
        <a:p>
          <a:endParaRPr lang="en-IN"/>
        </a:p>
      </dgm:t>
    </dgm:pt>
    <dgm:pt modelId="{BCB15899-5695-4561-B8A9-B17C02832B1F}" type="sibTrans" cxnId="{80800486-E4D9-4FF1-94D2-F7403489C2F5}">
      <dgm:prSet/>
      <dgm:spPr/>
      <dgm:t>
        <a:bodyPr/>
        <a:lstStyle/>
        <a:p>
          <a:endParaRPr lang="en-IN"/>
        </a:p>
      </dgm:t>
    </dgm:pt>
    <dgm:pt modelId="{31224F28-52B8-40B5-8836-097FE48A276F}">
      <dgm:prSet phldrT="[Text]" custT="1"/>
      <dgm:spPr/>
      <dgm:t>
        <a:bodyPr/>
        <a:lstStyle/>
        <a:p>
          <a:r>
            <a:rPr lang="en-IN" sz="4000" dirty="0">
              <a:latin typeface="Arial" panose="020B0604020202020204" pitchFamily="34" charset="0"/>
              <a:cs typeface="Arial" panose="020B0604020202020204" pitchFamily="34" charset="0"/>
            </a:rPr>
            <a:t>2018</a:t>
          </a:r>
        </a:p>
      </dgm:t>
    </dgm:pt>
    <dgm:pt modelId="{9258E30E-B0AF-4ACA-9593-ED04B7CD3A6C}" type="parTrans" cxnId="{3DFAB222-1B4C-45C0-874D-4B46FA59FE84}">
      <dgm:prSet/>
      <dgm:spPr/>
      <dgm:t>
        <a:bodyPr/>
        <a:lstStyle/>
        <a:p>
          <a:endParaRPr lang="en-IN"/>
        </a:p>
      </dgm:t>
    </dgm:pt>
    <dgm:pt modelId="{B91B617C-EEFE-4386-A197-70CBCAC5E6DA}" type="sibTrans" cxnId="{3DFAB222-1B4C-45C0-874D-4B46FA59FE84}">
      <dgm:prSet/>
      <dgm:spPr/>
      <dgm:t>
        <a:bodyPr/>
        <a:lstStyle/>
        <a:p>
          <a:endParaRPr lang="en-IN"/>
        </a:p>
      </dgm:t>
    </dgm:pt>
    <dgm:pt modelId="{6153C92D-CA27-466A-A8CA-0361F1C3DEFD}">
      <dgm:prSet phldrT="[Text]" custT="1"/>
      <dgm:spPr/>
      <dgm:t>
        <a:bodyPr/>
        <a:lstStyle/>
        <a:p>
          <a:r>
            <a:rPr lang="en-IN" sz="1800" dirty="0">
              <a:latin typeface="Arial" panose="020B0604020202020204" pitchFamily="34" charset="0"/>
              <a:cs typeface="Arial" panose="020B0604020202020204" pitchFamily="34" charset="0"/>
            </a:rPr>
            <a:t>Beginning of 2018, transaction amount reached to highest of all time 6.8 lakhs.</a:t>
          </a:r>
        </a:p>
      </dgm:t>
    </dgm:pt>
    <dgm:pt modelId="{D3AB3337-AD94-4B3A-A8F5-C991398446A1}" type="parTrans" cxnId="{34FFA58F-62C1-4586-BAA3-137791879271}">
      <dgm:prSet/>
      <dgm:spPr/>
      <dgm:t>
        <a:bodyPr/>
        <a:lstStyle/>
        <a:p>
          <a:endParaRPr lang="en-IN"/>
        </a:p>
      </dgm:t>
    </dgm:pt>
    <dgm:pt modelId="{1966BCB9-0F2C-46A2-8572-5DFCC5A80016}" type="sibTrans" cxnId="{34FFA58F-62C1-4586-BAA3-137791879271}">
      <dgm:prSet/>
      <dgm:spPr/>
      <dgm:t>
        <a:bodyPr/>
        <a:lstStyle/>
        <a:p>
          <a:endParaRPr lang="en-IN"/>
        </a:p>
      </dgm:t>
    </dgm:pt>
    <dgm:pt modelId="{710C4846-6EC3-400D-8F4C-86775BA90175}">
      <dgm:prSet phldrT="[Text]" custT="1"/>
      <dgm:spPr/>
      <dgm:t>
        <a:bodyPr/>
        <a:lstStyle/>
        <a:p>
          <a:r>
            <a:rPr lang="en-IN" sz="1800" dirty="0">
              <a:latin typeface="Arial" panose="020B0604020202020204" pitchFamily="34" charset="0"/>
              <a:cs typeface="Arial" panose="020B0604020202020204" pitchFamily="34" charset="0"/>
            </a:rPr>
            <a:t>In quarter 2018 transaction amount sharply declines to previous period, suggesting a season spending or trend that ended.</a:t>
          </a:r>
        </a:p>
      </dgm:t>
    </dgm:pt>
    <dgm:pt modelId="{B3397AD9-4A45-437A-A816-3E925E336A5C}" type="parTrans" cxnId="{26CD57C5-0B7F-4540-B3E9-60187ACC244F}">
      <dgm:prSet/>
      <dgm:spPr/>
      <dgm:t>
        <a:bodyPr/>
        <a:lstStyle/>
        <a:p>
          <a:endParaRPr lang="en-IN"/>
        </a:p>
      </dgm:t>
    </dgm:pt>
    <dgm:pt modelId="{3ACDC0B2-C05A-4059-B141-7F7DED301245}" type="sibTrans" cxnId="{26CD57C5-0B7F-4540-B3E9-60187ACC244F}">
      <dgm:prSet/>
      <dgm:spPr/>
      <dgm:t>
        <a:bodyPr/>
        <a:lstStyle/>
        <a:p>
          <a:endParaRPr lang="en-IN"/>
        </a:p>
      </dgm:t>
    </dgm:pt>
    <dgm:pt modelId="{4051E058-C3FF-4E85-95A0-AEC07DF10B76}">
      <dgm:prSet phldrT="[Text]" custT="1"/>
      <dgm:spPr/>
      <dgm:t>
        <a:bodyPr/>
        <a:lstStyle/>
        <a:p>
          <a:r>
            <a:rPr lang="en-IN" sz="1800" dirty="0">
              <a:latin typeface="Arial" panose="020B0604020202020204" pitchFamily="34" charset="0"/>
              <a:cs typeface="Arial" panose="020B0604020202020204" pitchFamily="34" charset="0"/>
            </a:rPr>
            <a:t>It can be due to some large transactions taking whole average higher.</a:t>
          </a:r>
        </a:p>
      </dgm:t>
    </dgm:pt>
    <dgm:pt modelId="{BCAFC114-A109-47A0-BBF6-348783DD3CE5}" type="parTrans" cxnId="{F0051BD4-BB12-440B-B1E8-0856004649CA}">
      <dgm:prSet/>
      <dgm:spPr/>
      <dgm:t>
        <a:bodyPr/>
        <a:lstStyle/>
        <a:p>
          <a:endParaRPr lang="en-IN"/>
        </a:p>
      </dgm:t>
    </dgm:pt>
    <dgm:pt modelId="{C0417A2F-4865-47D5-8B8A-5CE680845685}" type="sibTrans" cxnId="{F0051BD4-BB12-440B-B1E8-0856004649CA}">
      <dgm:prSet/>
      <dgm:spPr/>
      <dgm:t>
        <a:bodyPr/>
        <a:lstStyle/>
        <a:p>
          <a:endParaRPr lang="en-IN"/>
        </a:p>
      </dgm:t>
    </dgm:pt>
    <dgm:pt modelId="{D013B311-4A3E-4CA3-8F3D-9407668F9A3E}">
      <dgm:prSet phldrT="[Text]" custT="1"/>
      <dgm:spPr/>
      <dgm:t>
        <a:bodyPr/>
        <a:lstStyle/>
        <a:p>
          <a:r>
            <a:rPr lang="en-IN" sz="1800" dirty="0">
              <a:latin typeface="Arial" panose="020B0604020202020204" pitchFamily="34" charset="0"/>
              <a:cs typeface="Arial" panose="020B0604020202020204" pitchFamily="34" charset="0"/>
            </a:rPr>
            <a:t>By late 2018, transaction amount goes down below 1 lakh suggesting the original spending trend continuation </a:t>
          </a:r>
        </a:p>
      </dgm:t>
    </dgm:pt>
    <dgm:pt modelId="{BABB7F8C-F9EF-4C00-B6D6-5E9AD02262A1}" type="parTrans" cxnId="{18AA7B3A-4EA0-4C27-BE47-C5235C02C1E9}">
      <dgm:prSet/>
      <dgm:spPr/>
      <dgm:t>
        <a:bodyPr/>
        <a:lstStyle/>
        <a:p>
          <a:endParaRPr lang="en-IN"/>
        </a:p>
      </dgm:t>
    </dgm:pt>
    <dgm:pt modelId="{8B955C67-D8C8-46B8-97EB-585C032B0597}" type="sibTrans" cxnId="{18AA7B3A-4EA0-4C27-BE47-C5235C02C1E9}">
      <dgm:prSet/>
      <dgm:spPr/>
      <dgm:t>
        <a:bodyPr/>
        <a:lstStyle/>
        <a:p>
          <a:endParaRPr lang="en-IN"/>
        </a:p>
      </dgm:t>
    </dgm:pt>
    <dgm:pt modelId="{A1524B70-E0AC-41A1-AB43-77E91D89A0C1}" type="pres">
      <dgm:prSet presAssocID="{E51F8EB9-AEDA-42B7-A707-E9E02DD81FD1}" presName="Name0" presStyleCnt="0">
        <dgm:presLayoutVars>
          <dgm:dir/>
          <dgm:animLvl val="lvl"/>
          <dgm:resizeHandles val="exact"/>
        </dgm:presLayoutVars>
      </dgm:prSet>
      <dgm:spPr/>
    </dgm:pt>
    <dgm:pt modelId="{CB7A6DB1-2F45-4A8A-BAFC-ED1EDB65DB57}" type="pres">
      <dgm:prSet presAssocID="{8C9BDF5D-F72E-4915-B6EE-8CE7BF9DFEC9}" presName="linNode" presStyleCnt="0"/>
      <dgm:spPr/>
    </dgm:pt>
    <dgm:pt modelId="{403C6E28-A5AA-4763-9F33-500C4D31321A}" type="pres">
      <dgm:prSet presAssocID="{8C9BDF5D-F72E-4915-B6EE-8CE7BF9DFEC9}" presName="parentText" presStyleLbl="node1" presStyleIdx="0" presStyleCnt="3">
        <dgm:presLayoutVars>
          <dgm:chMax val="1"/>
          <dgm:bulletEnabled val="1"/>
        </dgm:presLayoutVars>
      </dgm:prSet>
      <dgm:spPr/>
    </dgm:pt>
    <dgm:pt modelId="{5E98EAC5-652F-4A0F-B046-AD9E645B9DF8}" type="pres">
      <dgm:prSet presAssocID="{8C9BDF5D-F72E-4915-B6EE-8CE7BF9DFEC9}" presName="descendantText" presStyleLbl="alignAccFollowNode1" presStyleIdx="0" presStyleCnt="3" custScaleY="111194">
        <dgm:presLayoutVars>
          <dgm:bulletEnabled val="1"/>
        </dgm:presLayoutVars>
      </dgm:prSet>
      <dgm:spPr/>
    </dgm:pt>
    <dgm:pt modelId="{6113866D-E078-403A-8A13-F019E4582B7B}" type="pres">
      <dgm:prSet presAssocID="{BB4E2C45-08F6-44C7-BDBF-600F46D6EBF9}" presName="sp" presStyleCnt="0"/>
      <dgm:spPr/>
    </dgm:pt>
    <dgm:pt modelId="{0062FDB0-A871-4CD6-872E-EBA40461FB0F}" type="pres">
      <dgm:prSet presAssocID="{43D348B4-C43A-49F4-A710-4CB1A0B52FF6}" presName="linNode" presStyleCnt="0"/>
      <dgm:spPr/>
    </dgm:pt>
    <dgm:pt modelId="{677D7886-7ADC-4094-8D22-025A52F33E7D}" type="pres">
      <dgm:prSet presAssocID="{43D348B4-C43A-49F4-A710-4CB1A0B52FF6}" presName="parentText" presStyleLbl="node1" presStyleIdx="1" presStyleCnt="3">
        <dgm:presLayoutVars>
          <dgm:chMax val="1"/>
          <dgm:bulletEnabled val="1"/>
        </dgm:presLayoutVars>
      </dgm:prSet>
      <dgm:spPr/>
    </dgm:pt>
    <dgm:pt modelId="{E41B9E62-6F3A-40EE-B408-BA8C4C040391}" type="pres">
      <dgm:prSet presAssocID="{43D348B4-C43A-49F4-A710-4CB1A0B52FF6}" presName="descendantText" presStyleLbl="alignAccFollowNode1" presStyleIdx="1" presStyleCnt="3" custScaleY="114705">
        <dgm:presLayoutVars>
          <dgm:bulletEnabled val="1"/>
        </dgm:presLayoutVars>
      </dgm:prSet>
      <dgm:spPr/>
    </dgm:pt>
    <dgm:pt modelId="{A244104B-1C00-4FDB-805E-F58D312A7954}" type="pres">
      <dgm:prSet presAssocID="{1037B3B1-1358-41D2-9D62-065FDA1A6C8F}" presName="sp" presStyleCnt="0"/>
      <dgm:spPr/>
    </dgm:pt>
    <dgm:pt modelId="{A9F66CC2-34DB-4A64-BE29-E4A3ED037AC9}" type="pres">
      <dgm:prSet presAssocID="{31224F28-52B8-40B5-8836-097FE48A276F}" presName="linNode" presStyleCnt="0"/>
      <dgm:spPr/>
    </dgm:pt>
    <dgm:pt modelId="{5AE11A16-9DF6-4E06-84C2-B8336B55684A}" type="pres">
      <dgm:prSet presAssocID="{31224F28-52B8-40B5-8836-097FE48A276F}" presName="parentText" presStyleLbl="node1" presStyleIdx="2" presStyleCnt="3" custScaleY="148552">
        <dgm:presLayoutVars>
          <dgm:chMax val="1"/>
          <dgm:bulletEnabled val="1"/>
        </dgm:presLayoutVars>
      </dgm:prSet>
      <dgm:spPr/>
    </dgm:pt>
    <dgm:pt modelId="{2AF50720-309F-49B5-9130-61482335F7C7}" type="pres">
      <dgm:prSet presAssocID="{31224F28-52B8-40B5-8836-097FE48A276F}" presName="descendantText" presStyleLbl="alignAccFollowNode1" presStyleIdx="2" presStyleCnt="3" custScaleY="200814">
        <dgm:presLayoutVars>
          <dgm:bulletEnabled val="1"/>
        </dgm:presLayoutVars>
      </dgm:prSet>
      <dgm:spPr/>
    </dgm:pt>
  </dgm:ptLst>
  <dgm:cxnLst>
    <dgm:cxn modelId="{0BC7F218-E025-48AE-84FC-388099E17426}" type="presOf" srcId="{FB7E6DA7-F423-4383-80DB-BEBDFD71430A}" destId="{5E98EAC5-652F-4A0F-B046-AD9E645B9DF8}" srcOrd="0" destOrd="0" presId="urn:microsoft.com/office/officeart/2005/8/layout/vList5"/>
    <dgm:cxn modelId="{3B3CB11C-A992-4F5D-9A7B-7072B957C01C}" srcId="{8C9BDF5D-F72E-4915-B6EE-8CE7BF9DFEC9}" destId="{3E0BB035-B1B5-41A5-B1DE-AB02E09DA939}" srcOrd="1" destOrd="0" parTransId="{BBB6C2FF-D9D4-4F5D-9B64-B4A528DC2BC6}" sibTransId="{CB1BE1E8-1EDF-4941-8E71-C7C355CA2E85}"/>
    <dgm:cxn modelId="{3DFAB222-1B4C-45C0-874D-4B46FA59FE84}" srcId="{E51F8EB9-AEDA-42B7-A707-E9E02DD81FD1}" destId="{31224F28-52B8-40B5-8836-097FE48A276F}" srcOrd="2" destOrd="0" parTransId="{9258E30E-B0AF-4ACA-9593-ED04B7CD3A6C}" sibTransId="{B91B617C-EEFE-4386-A197-70CBCAC5E6DA}"/>
    <dgm:cxn modelId="{18AA7B3A-4EA0-4C27-BE47-C5235C02C1E9}" srcId="{31224F28-52B8-40B5-8836-097FE48A276F}" destId="{D013B311-4A3E-4CA3-8F3D-9407668F9A3E}" srcOrd="2" destOrd="0" parTransId="{BABB7F8C-F9EF-4C00-B6D6-5E9AD02262A1}" sibTransId="{8B955C67-D8C8-46B8-97EB-585C032B0597}"/>
    <dgm:cxn modelId="{B355DE3D-2EC6-4993-BFED-21C1748C1D8A}" type="presOf" srcId="{8C9BDF5D-F72E-4915-B6EE-8CE7BF9DFEC9}" destId="{403C6E28-A5AA-4763-9F33-500C4D31321A}" srcOrd="0" destOrd="0" presId="urn:microsoft.com/office/officeart/2005/8/layout/vList5"/>
    <dgm:cxn modelId="{BF1D2342-0B43-488A-873A-F19E0B2D0B49}" srcId="{E51F8EB9-AEDA-42B7-A707-E9E02DD81FD1}" destId="{8C9BDF5D-F72E-4915-B6EE-8CE7BF9DFEC9}" srcOrd="0" destOrd="0" parTransId="{05FF3EBF-C17E-4BDC-9BAC-E3C2C179DC13}" sibTransId="{BB4E2C45-08F6-44C7-BDBF-600F46D6EBF9}"/>
    <dgm:cxn modelId="{19BB6767-AAA2-4F98-9E94-D369D7BCD8E0}" type="presOf" srcId="{3E0BB035-B1B5-41A5-B1DE-AB02E09DA939}" destId="{5E98EAC5-652F-4A0F-B046-AD9E645B9DF8}" srcOrd="0" destOrd="1" presId="urn:microsoft.com/office/officeart/2005/8/layout/vList5"/>
    <dgm:cxn modelId="{75FC5951-9F12-4BCC-8BC1-0AE49438B084}" srcId="{E51F8EB9-AEDA-42B7-A707-E9E02DD81FD1}" destId="{43D348B4-C43A-49F4-A710-4CB1A0B52FF6}" srcOrd="1" destOrd="0" parTransId="{C633AC1F-3FC1-4640-97DB-BFBCC2352D71}" sibTransId="{1037B3B1-1358-41D2-9D62-065FDA1A6C8F}"/>
    <dgm:cxn modelId="{5EEA5073-F944-4C23-A187-6A87513B23AB}" type="presOf" srcId="{31224F28-52B8-40B5-8836-097FE48A276F}" destId="{5AE11A16-9DF6-4E06-84C2-B8336B55684A}" srcOrd="0" destOrd="0" presId="urn:microsoft.com/office/officeart/2005/8/layout/vList5"/>
    <dgm:cxn modelId="{F8708F75-53B7-46FB-B7BA-0B73D22EEEFB}" type="presOf" srcId="{D013B311-4A3E-4CA3-8F3D-9407668F9A3E}" destId="{2AF50720-309F-49B5-9130-61482335F7C7}" srcOrd="0" destOrd="2" presId="urn:microsoft.com/office/officeart/2005/8/layout/vList5"/>
    <dgm:cxn modelId="{80800486-E4D9-4FF1-94D2-F7403489C2F5}" srcId="{43D348B4-C43A-49F4-A710-4CB1A0B52FF6}" destId="{718264C4-900C-4255-AAA1-8C82A24653A8}" srcOrd="1" destOrd="0" parTransId="{D13506B6-8DD1-4234-A0A2-C667501837E0}" sibTransId="{BCB15899-5695-4561-B8A9-B17C02832B1F}"/>
    <dgm:cxn modelId="{34FFA58F-62C1-4586-BAA3-137791879271}" srcId="{31224F28-52B8-40B5-8836-097FE48A276F}" destId="{6153C92D-CA27-466A-A8CA-0361F1C3DEFD}" srcOrd="0" destOrd="0" parTransId="{D3AB3337-AD94-4B3A-A8F5-C991398446A1}" sibTransId="{1966BCB9-0F2C-46A2-8572-5DFCC5A80016}"/>
    <dgm:cxn modelId="{31647791-D9F7-4658-89C2-0D8340E647F6}" srcId="{43D348B4-C43A-49F4-A710-4CB1A0B52FF6}" destId="{22500E01-D141-49E5-A255-009D46BC27E2}" srcOrd="0" destOrd="0" parTransId="{EE91ADCE-9D00-4869-AD3C-587A8B29C3A5}" sibTransId="{E31E3035-89EA-431C-93C9-D147D01146C5}"/>
    <dgm:cxn modelId="{277A3AA1-092D-44C9-8596-3E7697712AC7}" type="presOf" srcId="{6153C92D-CA27-466A-A8CA-0361F1C3DEFD}" destId="{2AF50720-309F-49B5-9130-61482335F7C7}" srcOrd="0" destOrd="0" presId="urn:microsoft.com/office/officeart/2005/8/layout/vList5"/>
    <dgm:cxn modelId="{1386BDA4-A751-44E2-8A7A-22475D0F71CD}" type="presOf" srcId="{43D348B4-C43A-49F4-A710-4CB1A0B52FF6}" destId="{677D7886-7ADC-4094-8D22-025A52F33E7D}" srcOrd="0" destOrd="0" presId="urn:microsoft.com/office/officeart/2005/8/layout/vList5"/>
    <dgm:cxn modelId="{4AFABAA9-76E5-46DE-BCCB-3D3F46B7912F}" type="presOf" srcId="{E51F8EB9-AEDA-42B7-A707-E9E02DD81FD1}" destId="{A1524B70-E0AC-41A1-AB43-77E91D89A0C1}" srcOrd="0" destOrd="0" presId="urn:microsoft.com/office/officeart/2005/8/layout/vList5"/>
    <dgm:cxn modelId="{066718AF-C722-48F6-8D11-ACD628785864}" srcId="{8C9BDF5D-F72E-4915-B6EE-8CE7BF9DFEC9}" destId="{FB7E6DA7-F423-4383-80DB-BEBDFD71430A}" srcOrd="0" destOrd="0" parTransId="{DE2C0F55-348F-4722-B995-9E0870A2FD97}" sibTransId="{D0B028C0-01DE-4FA6-99AE-1B30A948762B}"/>
    <dgm:cxn modelId="{35D3D4B0-627B-4172-88B3-4F0F44BC88EB}" type="presOf" srcId="{22500E01-D141-49E5-A255-009D46BC27E2}" destId="{E41B9E62-6F3A-40EE-B408-BA8C4C040391}" srcOrd="0" destOrd="0" presId="urn:microsoft.com/office/officeart/2005/8/layout/vList5"/>
    <dgm:cxn modelId="{26CD57C5-0B7F-4540-B3E9-60187ACC244F}" srcId="{31224F28-52B8-40B5-8836-097FE48A276F}" destId="{710C4846-6EC3-400D-8F4C-86775BA90175}" srcOrd="1" destOrd="0" parTransId="{B3397AD9-4A45-437A-A816-3E925E336A5C}" sibTransId="{3ACDC0B2-C05A-4059-B141-7F7DED301245}"/>
    <dgm:cxn modelId="{F0051BD4-BB12-440B-B1E8-0856004649CA}" srcId="{43D348B4-C43A-49F4-A710-4CB1A0B52FF6}" destId="{4051E058-C3FF-4E85-95A0-AEC07DF10B76}" srcOrd="2" destOrd="0" parTransId="{BCAFC114-A109-47A0-BBF6-348783DD3CE5}" sibTransId="{C0417A2F-4865-47D5-8B8A-5CE680845685}"/>
    <dgm:cxn modelId="{04905EDC-759F-48AA-AE82-53977C43723E}" type="presOf" srcId="{4051E058-C3FF-4E85-95A0-AEC07DF10B76}" destId="{E41B9E62-6F3A-40EE-B408-BA8C4C040391}" srcOrd="0" destOrd="2" presId="urn:microsoft.com/office/officeart/2005/8/layout/vList5"/>
    <dgm:cxn modelId="{F23010E6-49AF-4282-9CEF-B9B140A413F4}" type="presOf" srcId="{718264C4-900C-4255-AAA1-8C82A24653A8}" destId="{E41B9E62-6F3A-40EE-B408-BA8C4C040391}" srcOrd="0" destOrd="1" presId="urn:microsoft.com/office/officeart/2005/8/layout/vList5"/>
    <dgm:cxn modelId="{949C7DE8-A465-4EA5-AC7C-0B59B3ECB481}" type="presOf" srcId="{710C4846-6EC3-400D-8F4C-86775BA90175}" destId="{2AF50720-309F-49B5-9130-61482335F7C7}" srcOrd="0" destOrd="1" presId="urn:microsoft.com/office/officeart/2005/8/layout/vList5"/>
    <dgm:cxn modelId="{F999D4BC-AF5F-4639-B190-5A0D0BFF7437}" type="presParOf" srcId="{A1524B70-E0AC-41A1-AB43-77E91D89A0C1}" destId="{CB7A6DB1-2F45-4A8A-BAFC-ED1EDB65DB57}" srcOrd="0" destOrd="0" presId="urn:microsoft.com/office/officeart/2005/8/layout/vList5"/>
    <dgm:cxn modelId="{D6EF15E4-D39D-421F-AA18-436693152A05}" type="presParOf" srcId="{CB7A6DB1-2F45-4A8A-BAFC-ED1EDB65DB57}" destId="{403C6E28-A5AA-4763-9F33-500C4D31321A}" srcOrd="0" destOrd="0" presId="urn:microsoft.com/office/officeart/2005/8/layout/vList5"/>
    <dgm:cxn modelId="{3A369656-8935-4419-A32B-5EEA13B1BA60}" type="presParOf" srcId="{CB7A6DB1-2F45-4A8A-BAFC-ED1EDB65DB57}" destId="{5E98EAC5-652F-4A0F-B046-AD9E645B9DF8}" srcOrd="1" destOrd="0" presId="urn:microsoft.com/office/officeart/2005/8/layout/vList5"/>
    <dgm:cxn modelId="{2E56E8BC-F80C-43EF-BAA1-B5780C44C48D}" type="presParOf" srcId="{A1524B70-E0AC-41A1-AB43-77E91D89A0C1}" destId="{6113866D-E078-403A-8A13-F019E4582B7B}" srcOrd="1" destOrd="0" presId="urn:microsoft.com/office/officeart/2005/8/layout/vList5"/>
    <dgm:cxn modelId="{32F121B3-887B-44A6-B354-F49B6884EAA0}" type="presParOf" srcId="{A1524B70-E0AC-41A1-AB43-77E91D89A0C1}" destId="{0062FDB0-A871-4CD6-872E-EBA40461FB0F}" srcOrd="2" destOrd="0" presId="urn:microsoft.com/office/officeart/2005/8/layout/vList5"/>
    <dgm:cxn modelId="{A40803A8-9D9F-420A-9F39-8AF3C17DC786}" type="presParOf" srcId="{0062FDB0-A871-4CD6-872E-EBA40461FB0F}" destId="{677D7886-7ADC-4094-8D22-025A52F33E7D}" srcOrd="0" destOrd="0" presId="urn:microsoft.com/office/officeart/2005/8/layout/vList5"/>
    <dgm:cxn modelId="{6A104351-BF08-4639-B602-66C5161699A0}" type="presParOf" srcId="{0062FDB0-A871-4CD6-872E-EBA40461FB0F}" destId="{E41B9E62-6F3A-40EE-B408-BA8C4C040391}" srcOrd="1" destOrd="0" presId="urn:microsoft.com/office/officeart/2005/8/layout/vList5"/>
    <dgm:cxn modelId="{A0364160-A7AB-48A2-8A68-B191FC270EFF}" type="presParOf" srcId="{A1524B70-E0AC-41A1-AB43-77E91D89A0C1}" destId="{A244104B-1C00-4FDB-805E-F58D312A7954}" srcOrd="3" destOrd="0" presId="urn:microsoft.com/office/officeart/2005/8/layout/vList5"/>
    <dgm:cxn modelId="{932138B6-9E68-4BA4-82E1-06F082D114F5}" type="presParOf" srcId="{A1524B70-E0AC-41A1-AB43-77E91D89A0C1}" destId="{A9F66CC2-34DB-4A64-BE29-E4A3ED037AC9}" srcOrd="4" destOrd="0" presId="urn:microsoft.com/office/officeart/2005/8/layout/vList5"/>
    <dgm:cxn modelId="{D561BE6E-2B59-4BEC-8913-AB3494315036}" type="presParOf" srcId="{A9F66CC2-34DB-4A64-BE29-E4A3ED037AC9}" destId="{5AE11A16-9DF6-4E06-84C2-B8336B55684A}" srcOrd="0" destOrd="0" presId="urn:microsoft.com/office/officeart/2005/8/layout/vList5"/>
    <dgm:cxn modelId="{F170C011-A185-4E25-9196-76081B533FAD}" type="presParOf" srcId="{A9F66CC2-34DB-4A64-BE29-E4A3ED037AC9}" destId="{2AF50720-309F-49B5-9130-61482335F7C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8EAC5-652F-4A0F-B046-AD9E645B9DF8}">
      <dsp:nvSpPr>
        <dsp:cNvPr id="0" name=""/>
        <dsp:cNvSpPr/>
      </dsp:nvSpPr>
      <dsp:spPr>
        <a:xfrm rot="5400000">
          <a:off x="6589165" y="-2731547"/>
          <a:ext cx="1122884"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Monthly transaction amount hovered around 1 lakh.</a:t>
          </a:r>
        </a:p>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Spending is routine and Stable.</a:t>
          </a:r>
        </a:p>
      </dsp:txBody>
      <dsp:txXfrm rot="-5400000">
        <a:off x="3785616" y="126817"/>
        <a:ext cx="6675169" cy="1013254"/>
      </dsp:txXfrm>
    </dsp:sp>
    <dsp:sp modelId="{403C6E28-A5AA-4763-9F33-500C4D31321A}">
      <dsp:nvSpPr>
        <dsp:cNvPr id="0" name=""/>
        <dsp:cNvSpPr/>
      </dsp:nvSpPr>
      <dsp:spPr>
        <a:xfrm>
          <a:off x="0" y="2292"/>
          <a:ext cx="3785616" cy="12623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latin typeface="Arial" panose="020B0604020202020204" pitchFamily="34" charset="0"/>
              <a:cs typeface="Arial" panose="020B0604020202020204" pitchFamily="34" charset="0"/>
            </a:rPr>
            <a:t>2015-2017</a:t>
          </a:r>
        </a:p>
      </dsp:txBody>
      <dsp:txXfrm>
        <a:off x="61621" y="63913"/>
        <a:ext cx="3662374" cy="1139061"/>
      </dsp:txXfrm>
    </dsp:sp>
    <dsp:sp modelId="{E41B9E62-6F3A-40EE-B408-BA8C4C040391}">
      <dsp:nvSpPr>
        <dsp:cNvPr id="0" name=""/>
        <dsp:cNvSpPr/>
      </dsp:nvSpPr>
      <dsp:spPr>
        <a:xfrm rot="5400000">
          <a:off x="6571437" y="-1406128"/>
          <a:ext cx="1158340" cy="672998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Beginning witnessed increased spending or transaction.</a:t>
          </a:r>
        </a:p>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Mid 2017, Monthly Spending increased to 5 lakhs.</a:t>
          </a:r>
        </a:p>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It can be due to some large transactions taking whole average higher.</a:t>
          </a:r>
        </a:p>
      </dsp:txBody>
      <dsp:txXfrm rot="-5400000">
        <a:off x="3785616" y="1436238"/>
        <a:ext cx="6673439" cy="1045250"/>
      </dsp:txXfrm>
    </dsp:sp>
    <dsp:sp modelId="{677D7886-7ADC-4094-8D22-025A52F33E7D}">
      <dsp:nvSpPr>
        <dsp:cNvPr id="0" name=""/>
        <dsp:cNvSpPr/>
      </dsp:nvSpPr>
      <dsp:spPr>
        <a:xfrm>
          <a:off x="0" y="1327711"/>
          <a:ext cx="3785616" cy="126230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latin typeface="Arial" panose="020B0604020202020204" pitchFamily="34" charset="0"/>
              <a:cs typeface="Arial" panose="020B0604020202020204" pitchFamily="34" charset="0"/>
            </a:rPr>
            <a:t>2017</a:t>
          </a:r>
        </a:p>
      </dsp:txBody>
      <dsp:txXfrm>
        <a:off x="61621" y="1389332"/>
        <a:ext cx="3662374" cy="1139061"/>
      </dsp:txXfrm>
    </dsp:sp>
    <dsp:sp modelId="{2AF50720-309F-49B5-9130-61482335F7C7}">
      <dsp:nvSpPr>
        <dsp:cNvPr id="0" name=""/>
        <dsp:cNvSpPr/>
      </dsp:nvSpPr>
      <dsp:spPr>
        <a:xfrm rot="5400000">
          <a:off x="6129672" y="305377"/>
          <a:ext cx="2027905" cy="6723411"/>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Beginning of 2018, transaction amount reached to highest of all time 6.8 lakhs.</a:t>
          </a:r>
        </a:p>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In quarter 2018 transaction amount sharply declines to previous period, suggesting a season spending or trend that ended.</a:t>
          </a:r>
        </a:p>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By late 2018, transaction amount goes down below 1 lakh suggesting the original spending trend continuation </a:t>
          </a:r>
        </a:p>
      </dsp:txBody>
      <dsp:txXfrm rot="-5400000">
        <a:off x="3781919" y="2752124"/>
        <a:ext cx="6624417" cy="1829917"/>
      </dsp:txXfrm>
    </dsp:sp>
    <dsp:sp modelId="{5AE11A16-9DF6-4E06-84C2-B8336B55684A}">
      <dsp:nvSpPr>
        <dsp:cNvPr id="0" name=""/>
        <dsp:cNvSpPr/>
      </dsp:nvSpPr>
      <dsp:spPr>
        <a:xfrm>
          <a:off x="0" y="2729494"/>
          <a:ext cx="3781919" cy="187517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latin typeface="Arial" panose="020B0604020202020204" pitchFamily="34" charset="0"/>
              <a:cs typeface="Arial" panose="020B0604020202020204" pitchFamily="34" charset="0"/>
            </a:rPr>
            <a:t>2018</a:t>
          </a:r>
        </a:p>
      </dsp:txBody>
      <dsp:txXfrm>
        <a:off x="91539" y="2821033"/>
        <a:ext cx="3598841" cy="16920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0D31-6289-64B6-0C7C-FD5191688A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C59DA8-7F06-2FD2-05EE-80D0DDE5A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E803A0-29B0-66BC-A3C3-995B9F9EC7B5}"/>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5" name="Footer Placeholder 4">
            <a:extLst>
              <a:ext uri="{FF2B5EF4-FFF2-40B4-BE49-F238E27FC236}">
                <a16:creationId xmlns:a16="http://schemas.microsoft.com/office/drawing/2014/main" id="{897EB750-FD7E-4875-9CC4-AE15EE7C1C9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B726414-916E-EBEA-738B-6F7CC0490738}"/>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5411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FAA6-871D-1811-9129-9AF42487E4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C0B3C6-EC1B-DEAD-DB10-5A3670A5BF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47D61F-E1BE-C05D-712E-A612CA7B6704}"/>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5" name="Footer Placeholder 4">
            <a:extLst>
              <a:ext uri="{FF2B5EF4-FFF2-40B4-BE49-F238E27FC236}">
                <a16:creationId xmlns:a16="http://schemas.microsoft.com/office/drawing/2014/main" id="{8605517B-34FD-83C9-C848-8804BEE405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BC97FE2-1CBF-8748-74E3-D7C68FBE10D5}"/>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31180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E4347-E764-0D1E-19E8-A7CB1F962B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32BF43-D64A-C672-0AA8-CF2113DC6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F09B7-F1FB-2454-FDB4-84B451B97317}"/>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5" name="Footer Placeholder 4">
            <a:extLst>
              <a:ext uri="{FF2B5EF4-FFF2-40B4-BE49-F238E27FC236}">
                <a16:creationId xmlns:a16="http://schemas.microsoft.com/office/drawing/2014/main" id="{DDBAD43C-39A3-32D5-D053-F016C26D69F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66512D2-D20F-8A3E-E88B-59C2A01BDDAD}"/>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33444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A224-BBE3-F8C9-8E3B-4786E79488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0CA578-E49C-6B17-0B3D-BE23391F34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113FB5-1BF9-6553-15D4-2DD486DC2313}"/>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5" name="Footer Placeholder 4">
            <a:extLst>
              <a:ext uri="{FF2B5EF4-FFF2-40B4-BE49-F238E27FC236}">
                <a16:creationId xmlns:a16="http://schemas.microsoft.com/office/drawing/2014/main" id="{5D43A7CC-BC44-D90E-3487-DD8B9F3FA2E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C43EBC-69F4-1340-BD80-67656C13AB4E}"/>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415504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F31E-F0BB-E1F1-E736-31FAE8E8C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595AAF-999C-5C6D-C980-06CBEB4FB4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D11D2-6AB2-CA44-AAF2-6547087DF268}"/>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5" name="Footer Placeholder 4">
            <a:extLst>
              <a:ext uri="{FF2B5EF4-FFF2-40B4-BE49-F238E27FC236}">
                <a16:creationId xmlns:a16="http://schemas.microsoft.com/office/drawing/2014/main" id="{E207B536-AB27-2232-DD35-C4FB8DF3886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A2F049-83B5-E170-E2B1-90FFBF10DE6B}"/>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353074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F5E4-2C4F-EBCB-1992-D2EC2785B3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58E34E-F2A3-74FB-6B25-65A1D6269D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1D1B91-5C12-0F45-1EBE-B7EB9A195B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2D4BA4-D040-60F2-77FB-46C4A03EA9F8}"/>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6" name="Footer Placeholder 5">
            <a:extLst>
              <a:ext uri="{FF2B5EF4-FFF2-40B4-BE49-F238E27FC236}">
                <a16:creationId xmlns:a16="http://schemas.microsoft.com/office/drawing/2014/main" id="{502DA94C-BCB0-1CA5-A664-646640116D8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E842B48-EF88-11A7-81B9-EC8445E8CFDA}"/>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20649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2F71-176F-36CF-611E-1BD251A368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DA83E4-AEE4-52EF-5636-91301419A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DFCC8A-0007-5AC8-E0E3-A3A4756F5E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B68F87-7E19-5BD5-AEE4-20B245E2C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D4651-D795-182B-75A4-988884EDA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F60D30-2017-1E31-6A28-D9930ADB70BD}"/>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8" name="Footer Placeholder 7">
            <a:extLst>
              <a:ext uri="{FF2B5EF4-FFF2-40B4-BE49-F238E27FC236}">
                <a16:creationId xmlns:a16="http://schemas.microsoft.com/office/drawing/2014/main" id="{380BD3E8-350F-F11C-FFA1-FC3C26EB395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1F374E4-A620-DC6D-9DF4-3A4A5A95365A}"/>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148573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4A73-539A-2B67-6501-1F74727F4D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758AC2-9B43-12D5-299B-BAD16EB65098}"/>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4" name="Footer Placeholder 3">
            <a:extLst>
              <a:ext uri="{FF2B5EF4-FFF2-40B4-BE49-F238E27FC236}">
                <a16:creationId xmlns:a16="http://schemas.microsoft.com/office/drawing/2014/main" id="{D4058C63-F0F6-B276-90F4-586B836EAF3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C44775-EFF4-65D7-A43D-26AC3B4262FD}"/>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309203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29511-A80E-AA3E-9A6F-7C105FF42FE7}"/>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3" name="Footer Placeholder 2">
            <a:extLst>
              <a:ext uri="{FF2B5EF4-FFF2-40B4-BE49-F238E27FC236}">
                <a16:creationId xmlns:a16="http://schemas.microsoft.com/office/drawing/2014/main" id="{73CBBBCD-7802-97F1-9A1B-91E50523F5A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2A70FFE-37BB-AFB3-99DA-548259153687}"/>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347277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0D26-E4D4-84C7-ED68-737F6D1BA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24CE62-2DE4-8CC6-55AF-005473FC6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89624B-1D41-009C-053A-114F8A664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522C4-8FD9-D43E-3C11-1633F257854B}"/>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6" name="Footer Placeholder 5">
            <a:extLst>
              <a:ext uri="{FF2B5EF4-FFF2-40B4-BE49-F238E27FC236}">
                <a16:creationId xmlns:a16="http://schemas.microsoft.com/office/drawing/2014/main" id="{5D55D548-7C14-A0D7-30D1-12E1B45B977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F514CA7-D649-538F-A4AE-83CBA69927BB}"/>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252909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3095-ABE0-AFBB-7605-B337874B9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24DB93-6219-A62D-B541-F50788802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E2B3B75-4731-D83F-90BE-C8E3E9130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602E0-6291-9E3B-A495-DF7A0651A278}"/>
              </a:ext>
            </a:extLst>
          </p:cNvPr>
          <p:cNvSpPr>
            <a:spLocks noGrp="1"/>
          </p:cNvSpPr>
          <p:nvPr>
            <p:ph type="dt" sz="half" idx="10"/>
          </p:nvPr>
        </p:nvSpPr>
        <p:spPr/>
        <p:txBody>
          <a:bodyPr/>
          <a:lstStyle/>
          <a:p>
            <a:fld id="{35DE6924-B86E-4E34-A084-11CDA485AED0}" type="datetimeFigureOut">
              <a:rPr lang="en-IN" smtClean="0"/>
              <a:t>18-04-2025</a:t>
            </a:fld>
            <a:endParaRPr lang="en-IN" dirty="0"/>
          </a:p>
        </p:txBody>
      </p:sp>
      <p:sp>
        <p:nvSpPr>
          <p:cNvPr id="6" name="Footer Placeholder 5">
            <a:extLst>
              <a:ext uri="{FF2B5EF4-FFF2-40B4-BE49-F238E27FC236}">
                <a16:creationId xmlns:a16="http://schemas.microsoft.com/office/drawing/2014/main" id="{B3C97B7C-2FEB-9181-0128-D9BEFF1976B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FF69A83-EA9A-63ED-F8AA-2ED8ACF335C0}"/>
              </a:ext>
            </a:extLst>
          </p:cNvPr>
          <p:cNvSpPr>
            <a:spLocks noGrp="1"/>
          </p:cNvSpPr>
          <p:nvPr>
            <p:ph type="sldNum" sz="quarter" idx="12"/>
          </p:nvPr>
        </p:nvSpPr>
        <p:spPr/>
        <p:txBody>
          <a:bodyPr/>
          <a:lstStyle/>
          <a:p>
            <a:fld id="{57701260-C63A-4A6F-8EFC-8FB184E269D6}" type="slidenum">
              <a:rPr lang="en-IN" smtClean="0"/>
              <a:t>‹#›</a:t>
            </a:fld>
            <a:endParaRPr lang="en-IN" dirty="0"/>
          </a:p>
        </p:txBody>
      </p:sp>
    </p:spTree>
    <p:extLst>
      <p:ext uri="{BB962C8B-B14F-4D97-AF65-F5344CB8AC3E}">
        <p14:creationId xmlns:p14="http://schemas.microsoft.com/office/powerpoint/2010/main" val="125061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94853-3DDC-27F8-914B-5F2C4BCC92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232CE8-76ED-9059-0582-57225EFC6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20CB3-9D50-34BC-9BE2-090071993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DE6924-B86E-4E34-A084-11CDA485AED0}" type="datetimeFigureOut">
              <a:rPr lang="en-IN" smtClean="0"/>
              <a:t>18-04-2025</a:t>
            </a:fld>
            <a:endParaRPr lang="en-IN" dirty="0"/>
          </a:p>
        </p:txBody>
      </p:sp>
      <p:sp>
        <p:nvSpPr>
          <p:cNvPr id="5" name="Footer Placeholder 4">
            <a:extLst>
              <a:ext uri="{FF2B5EF4-FFF2-40B4-BE49-F238E27FC236}">
                <a16:creationId xmlns:a16="http://schemas.microsoft.com/office/drawing/2014/main" id="{908A011A-75FD-27DC-51E2-FB21F7695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AB0BF446-2ED7-2A03-86C0-4FC8A46C98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701260-C63A-4A6F-8EFC-8FB184E269D6}" type="slidenum">
              <a:rPr lang="en-IN" smtClean="0"/>
              <a:t>‹#›</a:t>
            </a:fld>
            <a:endParaRPr lang="en-IN" dirty="0"/>
          </a:p>
        </p:txBody>
      </p:sp>
    </p:spTree>
    <p:extLst>
      <p:ext uri="{BB962C8B-B14F-4D97-AF65-F5344CB8AC3E}">
        <p14:creationId xmlns:p14="http://schemas.microsoft.com/office/powerpoint/2010/main" val="40036839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B73C-0E3A-B4CF-4C67-E9C37385127A}"/>
              </a:ext>
            </a:extLst>
          </p:cNvPr>
          <p:cNvSpPr>
            <a:spLocks noGrp="1"/>
          </p:cNvSpPr>
          <p:nvPr>
            <p:ph type="ctrTitle"/>
          </p:nvPr>
        </p:nvSpPr>
        <p:spPr>
          <a:xfrm>
            <a:off x="791497" y="47271"/>
            <a:ext cx="10609006" cy="849271"/>
          </a:xfrm>
        </p:spPr>
        <p:txBody>
          <a:bodyPr>
            <a:normAutofit/>
          </a:bodyPr>
          <a:lstStyle/>
          <a:p>
            <a:r>
              <a:rPr lang="en-IN" sz="4000" b="1" dirty="0">
                <a:latin typeface="Arial" panose="020B0604020202020204" pitchFamily="34" charset="0"/>
                <a:cs typeface="Arial" panose="020B0604020202020204" pitchFamily="34" charset="0"/>
              </a:rPr>
              <a:t>Distribution of Transaction Amounts</a:t>
            </a:r>
          </a:p>
        </p:txBody>
      </p:sp>
      <p:pic>
        <p:nvPicPr>
          <p:cNvPr id="1028" name="Picture 4">
            <a:extLst>
              <a:ext uri="{FF2B5EF4-FFF2-40B4-BE49-F238E27FC236}">
                <a16:creationId xmlns:a16="http://schemas.microsoft.com/office/drawing/2014/main" id="{7874FBD0-7C9C-6D15-67B5-47214E997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891" y="1496029"/>
            <a:ext cx="9016948" cy="5191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AD8BF7-82FD-60B5-1A18-4AFCFC4FEC5B}"/>
              </a:ext>
            </a:extLst>
          </p:cNvPr>
          <p:cNvSpPr txBox="1"/>
          <p:nvPr/>
        </p:nvSpPr>
        <p:spPr>
          <a:xfrm>
            <a:off x="3487696" y="1845733"/>
            <a:ext cx="6150848" cy="677108"/>
          </a:xfrm>
          <a:prstGeom prst="rect">
            <a:avLst/>
          </a:prstGeom>
          <a:noFill/>
        </p:spPr>
        <p:txBody>
          <a:bodyPr wrap="square" rtlCol="0">
            <a:spAutoFit/>
          </a:bodyPr>
          <a:lstStyle/>
          <a:p>
            <a:r>
              <a:rPr lang="en-US" sz="2000" dirty="0">
                <a:solidFill>
                  <a:schemeClr val="tx2">
                    <a:lumMod val="50000"/>
                    <a:lumOff val="50000"/>
                  </a:schemeClr>
                </a:solidFill>
                <a:latin typeface="Arial" panose="020B0604020202020204" pitchFamily="34" charset="0"/>
                <a:cs typeface="Arial" panose="020B0604020202020204" pitchFamily="34" charset="0"/>
              </a:rPr>
              <a:t>Histogram</a:t>
            </a:r>
            <a:r>
              <a:rPr lang="en-US" dirty="0">
                <a:solidFill>
                  <a:schemeClr val="tx2">
                    <a:lumMod val="50000"/>
                    <a:lumOff val="50000"/>
                  </a:schemeClr>
                </a:solidFill>
                <a:latin typeface="Arial" panose="020B0604020202020204" pitchFamily="34" charset="0"/>
                <a:cs typeface="Arial" panose="020B0604020202020204" pitchFamily="34" charset="0"/>
              </a:rPr>
              <a:t> with KDE Plot of Transaction Amounts</a:t>
            </a:r>
            <a:endParaRPr lang="en-IN" dirty="0">
              <a:solidFill>
                <a:schemeClr val="tx2">
                  <a:lumMod val="50000"/>
                  <a:lumOff val="50000"/>
                </a:schemeClr>
              </a:solidFill>
              <a:latin typeface="Arial" panose="020B0604020202020204" pitchFamily="34" charset="0"/>
              <a:cs typeface="Arial" panose="020B0604020202020204" pitchFamily="34" charset="0"/>
            </a:endParaRPr>
          </a:p>
          <a:p>
            <a:endParaRPr lang="en-IN" dirty="0">
              <a:solidFill>
                <a:schemeClr val="tx2">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897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03E6-8CC4-1FA3-D0DF-D926983DA497}"/>
              </a:ext>
            </a:extLst>
          </p:cNvPr>
          <p:cNvSpPr>
            <a:spLocks noGrp="1"/>
          </p:cNvSpPr>
          <p:nvPr>
            <p:ph type="title"/>
          </p:nvPr>
        </p:nvSpPr>
        <p:spPr>
          <a:xfrm>
            <a:off x="1251155" y="89822"/>
            <a:ext cx="10515600" cy="1325563"/>
          </a:xfrm>
        </p:spPr>
        <p:txBody>
          <a:bodyPr>
            <a:normAutofit/>
          </a:bodyPr>
          <a:lstStyle/>
          <a:p>
            <a:r>
              <a:rPr lang="en-IN" sz="4000" b="1" dirty="0">
                <a:latin typeface="Arial" panose="020B0604020202020204" pitchFamily="34" charset="0"/>
                <a:cs typeface="Arial" panose="020B0604020202020204" pitchFamily="34" charset="0"/>
              </a:rPr>
              <a:t>Insights from Categories Box Plot</a:t>
            </a:r>
          </a:p>
        </p:txBody>
      </p:sp>
      <p:sp>
        <p:nvSpPr>
          <p:cNvPr id="3" name="Content Placeholder 2">
            <a:extLst>
              <a:ext uri="{FF2B5EF4-FFF2-40B4-BE49-F238E27FC236}">
                <a16:creationId xmlns:a16="http://schemas.microsoft.com/office/drawing/2014/main" id="{C940C99C-8E69-A7C2-62D7-D56F039BF885}"/>
              </a:ext>
            </a:extLst>
          </p:cNvPr>
          <p:cNvSpPr>
            <a:spLocks noGrp="1"/>
          </p:cNvSpPr>
          <p:nvPr>
            <p:ph idx="1"/>
          </p:nvPr>
        </p:nvSpPr>
        <p:spPr>
          <a:xfrm>
            <a:off x="838200" y="1687974"/>
            <a:ext cx="10515600" cy="4351338"/>
          </a:xfrm>
        </p:spPr>
        <p:txBody>
          <a:bodyPr>
            <a:normAutofit/>
          </a:bodyPr>
          <a:lstStyle/>
          <a:p>
            <a:pPr>
              <a:buNone/>
            </a:pPr>
            <a:r>
              <a:rPr lang="en-US" sz="2000" b="1" dirty="0">
                <a:latin typeface="Arial" panose="020B0604020202020204" pitchFamily="34" charset="0"/>
                <a:cs typeface="Arial" panose="020B0604020202020204" pitchFamily="34" charset="0"/>
              </a:rPr>
              <a:t>Insights from the Box Plot:</a:t>
            </a:r>
          </a:p>
          <a:p>
            <a:pPr>
              <a:buNone/>
            </a:pPr>
            <a:endParaRPr lang="en-US" sz="20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Household and Other</a:t>
            </a:r>
            <a:r>
              <a:rPr lang="en-US" sz="1800" dirty="0">
                <a:latin typeface="Arial" panose="020B0604020202020204" pitchFamily="34" charset="0"/>
                <a:cs typeface="Arial" panose="020B0604020202020204" pitchFamily="34" charset="0"/>
              </a:rPr>
              <a:t> categories have </a:t>
            </a:r>
            <a:r>
              <a:rPr lang="en-US" sz="1800" b="1" dirty="0">
                <a:latin typeface="Arial" panose="020B0604020202020204" pitchFamily="34" charset="0"/>
                <a:cs typeface="Arial" panose="020B0604020202020204" pitchFamily="34" charset="0"/>
              </a:rPr>
              <a:t>many high outliers</a:t>
            </a:r>
            <a:r>
              <a:rPr lang="en-US" sz="1800" dirty="0">
                <a:latin typeface="Arial" panose="020B0604020202020204" pitchFamily="34" charset="0"/>
                <a:cs typeface="Arial" panose="020B0604020202020204" pitchFamily="34" charset="0"/>
              </a:rPr>
              <a:t>, indicating some large, unusual expenses.</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Most categories</a:t>
            </a:r>
            <a:r>
              <a:rPr lang="en-US" sz="1800" dirty="0">
                <a:latin typeface="Arial" panose="020B0604020202020204" pitchFamily="34" charset="0"/>
                <a:cs typeface="Arial" panose="020B0604020202020204" pitchFamily="34" charset="0"/>
              </a:rPr>
              <a:t> have the </a:t>
            </a:r>
            <a:r>
              <a:rPr lang="en-US" sz="1800" b="1" dirty="0">
                <a:latin typeface="Arial" panose="020B0604020202020204" pitchFamily="34" charset="0"/>
                <a:cs typeface="Arial" panose="020B0604020202020204" pitchFamily="34" charset="0"/>
              </a:rPr>
              <a:t>majority of their spending clustered near the lower end</a:t>
            </a:r>
            <a:r>
              <a:rPr lang="en-US" sz="1800" dirty="0">
                <a:latin typeface="Arial" panose="020B0604020202020204" pitchFamily="34" charset="0"/>
                <a:cs typeface="Arial" panose="020B0604020202020204" pitchFamily="34" charset="0"/>
              </a:rPr>
              <a:t> (left side), suggesting regular but small expenditures.</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Transportation and Household</a:t>
            </a:r>
            <a:r>
              <a:rPr lang="en-US" sz="1800" dirty="0">
                <a:latin typeface="Arial" panose="020B0604020202020204" pitchFamily="34" charset="0"/>
                <a:cs typeface="Arial" panose="020B0604020202020204" pitchFamily="34" charset="0"/>
              </a:rPr>
              <a:t> have wider boxes, meaning more </a:t>
            </a:r>
            <a:r>
              <a:rPr lang="en-US" sz="1800" b="1" dirty="0">
                <a:latin typeface="Arial" panose="020B0604020202020204" pitchFamily="34" charset="0"/>
                <a:cs typeface="Arial" panose="020B0604020202020204" pitchFamily="34" charset="0"/>
              </a:rPr>
              <a:t>variability in spending</a:t>
            </a:r>
            <a:r>
              <a:rPr lang="en-US" sz="1800" dirty="0">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Food and Subscription</a:t>
            </a:r>
            <a:r>
              <a:rPr lang="en-US" sz="1800" dirty="0">
                <a:latin typeface="Arial" panose="020B0604020202020204" pitchFamily="34" charset="0"/>
                <a:cs typeface="Arial" panose="020B0604020202020204" pitchFamily="34" charset="0"/>
              </a:rPr>
              <a:t> have relatively </a:t>
            </a:r>
            <a:r>
              <a:rPr lang="en-US" sz="1800" b="1" dirty="0">
                <a:latin typeface="Arial" panose="020B0604020202020204" pitchFamily="34" charset="0"/>
                <a:cs typeface="Arial" panose="020B0604020202020204" pitchFamily="34" charset="0"/>
              </a:rPr>
              <a:t>consistent spending</a:t>
            </a:r>
            <a:r>
              <a:rPr lang="en-US" sz="1800" dirty="0">
                <a:latin typeface="Arial" panose="020B0604020202020204" pitchFamily="34" charset="0"/>
                <a:cs typeface="Arial" panose="020B0604020202020204" pitchFamily="34" charset="0"/>
              </a:rPr>
              <a:t>, with fewer large outliers.</a:t>
            </a:r>
          </a:p>
          <a:p>
            <a:endParaRPr lang="en-IN" dirty="0"/>
          </a:p>
        </p:txBody>
      </p:sp>
    </p:spTree>
    <p:extLst>
      <p:ext uri="{BB962C8B-B14F-4D97-AF65-F5344CB8AC3E}">
        <p14:creationId xmlns:p14="http://schemas.microsoft.com/office/powerpoint/2010/main" val="310604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7D5D-E066-3D37-DA4F-66220C90DC61}"/>
              </a:ext>
            </a:extLst>
          </p:cNvPr>
          <p:cNvSpPr>
            <a:spLocks noGrp="1"/>
          </p:cNvSpPr>
          <p:nvPr>
            <p:ph type="title"/>
          </p:nvPr>
        </p:nvSpPr>
        <p:spPr>
          <a:xfrm>
            <a:off x="838200" y="0"/>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Analysis of Box Plots</a:t>
            </a:r>
          </a:p>
        </p:txBody>
      </p:sp>
      <p:sp>
        <p:nvSpPr>
          <p:cNvPr id="3" name="Content Placeholder 2">
            <a:extLst>
              <a:ext uri="{FF2B5EF4-FFF2-40B4-BE49-F238E27FC236}">
                <a16:creationId xmlns:a16="http://schemas.microsoft.com/office/drawing/2014/main" id="{5EC054B0-B3AE-D2B0-B5C2-FAEE5E64406A}"/>
              </a:ext>
            </a:extLst>
          </p:cNvPr>
          <p:cNvSpPr>
            <a:spLocks noGrp="1"/>
          </p:cNvSpPr>
          <p:nvPr>
            <p:ph idx="1"/>
          </p:nvPr>
        </p:nvSpPr>
        <p:spPr>
          <a:xfrm>
            <a:off x="838200" y="1589649"/>
            <a:ext cx="10515600" cy="4280210"/>
          </a:xfrm>
        </p:spPr>
        <p:txBody>
          <a:bodyPr>
            <a:normAutofit/>
          </a:bodyPr>
          <a:lstStyle/>
          <a:p>
            <a:pPr>
              <a:buNone/>
            </a:pPr>
            <a:r>
              <a:rPr lang="en-US" sz="2000" b="1" dirty="0">
                <a:latin typeface="Arial" panose="020B0604020202020204" pitchFamily="34" charset="0"/>
                <a:cs typeface="Arial" panose="020B0604020202020204" pitchFamily="34" charset="0"/>
              </a:rPr>
              <a:t>How to Analyze the box plot</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Each box corresponds to a "Subcategory" (only the top 10 by count).</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The x-axis ("Amount") shows the distribution of transaction amounts.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Each box provides key statistical insights: The median (central line in the box).</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Represents the middle transaction amount for that subcategory. </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The Interquartile Range (IQR): The range between the 25th percentile (Q1) and the 75th percentile (Q3), indicating where most values fall.</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Whiskers: Extend up to 1.5 times the IQR from Q1 and Q3, covering most data points.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Outliers (dots outside whiskers): Extreme transaction amounts that are significantly different from the rest.</a:t>
            </a:r>
            <a:endParaRPr lang="en-US" sz="1800" b="1"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610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65C6-1995-93B4-90D9-84F7ECE80B90}"/>
              </a:ext>
            </a:extLst>
          </p:cNvPr>
          <p:cNvSpPr>
            <a:spLocks noGrp="1"/>
          </p:cNvSpPr>
          <p:nvPr>
            <p:ph type="title"/>
          </p:nvPr>
        </p:nvSpPr>
        <p:spPr>
          <a:xfrm>
            <a:off x="1084007" y="89822"/>
            <a:ext cx="10515600" cy="854075"/>
          </a:xfrm>
        </p:spPr>
        <p:txBody>
          <a:bodyPr>
            <a:normAutofit/>
          </a:bodyPr>
          <a:lstStyle/>
          <a:p>
            <a:r>
              <a:rPr lang="en-IN" sz="4000" b="1" dirty="0">
                <a:latin typeface="Arial" panose="020B0604020202020204" pitchFamily="34" charset="0"/>
                <a:cs typeface="Arial" panose="020B0604020202020204" pitchFamily="34" charset="0"/>
              </a:rPr>
              <a:t>Box Plot of Amount in Sub Categories</a:t>
            </a:r>
          </a:p>
        </p:txBody>
      </p:sp>
      <p:pic>
        <p:nvPicPr>
          <p:cNvPr id="4098" name="Picture 2">
            <a:extLst>
              <a:ext uri="{FF2B5EF4-FFF2-40B4-BE49-F238E27FC236}">
                <a16:creationId xmlns:a16="http://schemas.microsoft.com/office/drawing/2014/main" id="{6A22FD1F-4C54-C516-EE68-DCEF60BCE7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6793" y="1422503"/>
            <a:ext cx="8614684" cy="476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43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C358-718E-327D-A207-9DB39A24E701}"/>
              </a:ext>
            </a:extLst>
          </p:cNvPr>
          <p:cNvSpPr>
            <a:spLocks noGrp="1"/>
          </p:cNvSpPr>
          <p:nvPr>
            <p:ph type="title"/>
          </p:nvPr>
        </p:nvSpPr>
        <p:spPr>
          <a:xfrm>
            <a:off x="1231490" y="-106824"/>
            <a:ext cx="10515600" cy="1325563"/>
          </a:xfrm>
        </p:spPr>
        <p:txBody>
          <a:bodyPr>
            <a:normAutofit/>
          </a:bodyPr>
          <a:lstStyle/>
          <a:p>
            <a:r>
              <a:rPr lang="en-IN" sz="4000" b="1" dirty="0">
                <a:latin typeface="Arial" panose="020B0604020202020204" pitchFamily="34" charset="0"/>
                <a:cs typeface="Arial" panose="020B0604020202020204" pitchFamily="34" charset="0"/>
              </a:rPr>
              <a:t>Analysis of Box Plot of Sub Categories</a:t>
            </a:r>
          </a:p>
        </p:txBody>
      </p:sp>
      <p:sp>
        <p:nvSpPr>
          <p:cNvPr id="3" name="Content Placeholder 2">
            <a:extLst>
              <a:ext uri="{FF2B5EF4-FFF2-40B4-BE49-F238E27FC236}">
                <a16:creationId xmlns:a16="http://schemas.microsoft.com/office/drawing/2014/main" id="{15AA4CBD-74C2-49E5-E48F-F06CE991E5F6}"/>
              </a:ext>
            </a:extLst>
          </p:cNvPr>
          <p:cNvSpPr>
            <a:spLocks noGrp="1"/>
          </p:cNvSpPr>
          <p:nvPr>
            <p:ph idx="1"/>
          </p:nvPr>
        </p:nvSpPr>
        <p:spPr/>
        <p:txBody>
          <a:bodyPr>
            <a:normAutofit/>
          </a:bodyPr>
          <a:lstStyle/>
          <a:p>
            <a:pPr marL="0" indent="0">
              <a:buNone/>
            </a:pPr>
            <a:r>
              <a:rPr lang="en-IN" sz="2000" b="1" dirty="0">
                <a:latin typeface="Arial" panose="020B0604020202020204" pitchFamily="34" charset="0"/>
                <a:cs typeface="Arial" panose="020B0604020202020204" pitchFamily="34" charset="0"/>
              </a:rPr>
              <a:t>Insights from the box plot :</a:t>
            </a:r>
          </a:p>
          <a:p>
            <a:pPr marL="0" indent="0">
              <a:buNone/>
            </a:pPr>
            <a:endParaRPr lang="en-IN" sz="2000" b="1"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Grocery and Kirana </a:t>
            </a:r>
            <a:r>
              <a:rPr lang="en-IN" sz="1800" dirty="0">
                <a:latin typeface="Arial" panose="020B0604020202020204" pitchFamily="34" charset="0"/>
                <a:cs typeface="Arial" panose="020B0604020202020204" pitchFamily="34" charset="0"/>
              </a:rPr>
              <a:t>have many </a:t>
            </a:r>
            <a:r>
              <a:rPr lang="en-IN" sz="1800" b="1" dirty="0">
                <a:latin typeface="Arial" panose="020B0604020202020204" pitchFamily="34" charset="0"/>
                <a:cs typeface="Arial" panose="020B0604020202020204" pitchFamily="34" charset="0"/>
              </a:rPr>
              <a:t>big outliers</a:t>
            </a:r>
            <a:r>
              <a:rPr lang="en-IN" sz="1800" dirty="0">
                <a:latin typeface="Arial" panose="020B0604020202020204" pitchFamily="34" charset="0"/>
                <a:cs typeface="Arial" panose="020B0604020202020204" pitchFamily="34" charset="0"/>
              </a:rPr>
              <a:t>, indicating some large usual expense.</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Majority of the spending amount is concentrated from Rs.0 to Rs.1000. However there are a number of outliers in each category that might take mean on the higher side.</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Most of the sub-categories are </a:t>
            </a:r>
            <a:r>
              <a:rPr lang="en-IN" sz="1800" b="1" dirty="0">
                <a:latin typeface="Arial" panose="020B0604020202020204" pitchFamily="34" charset="0"/>
                <a:cs typeface="Arial" panose="020B0604020202020204" pitchFamily="34" charset="0"/>
              </a:rPr>
              <a:t>right skewed</a:t>
            </a:r>
            <a:r>
              <a:rPr lang="en-IN" sz="1800" dirty="0">
                <a:latin typeface="Arial" panose="020B0604020202020204" pitchFamily="34" charset="0"/>
                <a:cs typeface="Arial" panose="020B0604020202020204" pitchFamily="34" charset="0"/>
              </a:rPr>
              <a:t>. However, milk spending is almost symmetrical, representing that milk prices are not highly variable.</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05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560A-B339-865B-6D60-B05EEE969CE9}"/>
              </a:ext>
            </a:extLst>
          </p:cNvPr>
          <p:cNvSpPr>
            <a:spLocks noGrp="1"/>
          </p:cNvSpPr>
          <p:nvPr>
            <p:ph type="title"/>
          </p:nvPr>
        </p:nvSpPr>
        <p:spPr>
          <a:xfrm>
            <a:off x="838200" y="70157"/>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Box Plot of Income/Expense</a:t>
            </a:r>
          </a:p>
        </p:txBody>
      </p:sp>
      <p:pic>
        <p:nvPicPr>
          <p:cNvPr id="1026" name="Picture 2">
            <a:extLst>
              <a:ext uri="{FF2B5EF4-FFF2-40B4-BE49-F238E27FC236}">
                <a16:creationId xmlns:a16="http://schemas.microsoft.com/office/drawing/2014/main" id="{A47EF1DF-411B-BF8A-CC1A-3C2EC688B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4" y="1395720"/>
            <a:ext cx="7070315" cy="481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1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76AA-1EAA-8690-B3F7-6C761EA8F29D}"/>
              </a:ext>
            </a:extLst>
          </p:cNvPr>
          <p:cNvSpPr>
            <a:spLocks noGrp="1"/>
          </p:cNvSpPr>
          <p:nvPr>
            <p:ph type="title"/>
          </p:nvPr>
        </p:nvSpPr>
        <p:spPr/>
        <p:txBody>
          <a:bodyPr>
            <a:normAutofit/>
          </a:bodyPr>
          <a:lstStyle/>
          <a:p>
            <a:r>
              <a:rPr lang="en-IN" sz="4000" b="1" dirty="0">
                <a:latin typeface="Arial" panose="020B0604020202020204" pitchFamily="34" charset="0"/>
                <a:cs typeface="Arial" panose="020B0604020202020204" pitchFamily="34" charset="0"/>
              </a:rPr>
              <a:t>Analysis of Income/Expense Box Plot</a:t>
            </a:r>
          </a:p>
        </p:txBody>
      </p:sp>
      <p:sp>
        <p:nvSpPr>
          <p:cNvPr id="4" name="Rectangle 1">
            <a:extLst>
              <a:ext uri="{FF2B5EF4-FFF2-40B4-BE49-F238E27FC236}">
                <a16:creationId xmlns:a16="http://schemas.microsoft.com/office/drawing/2014/main" id="{F2DF5101-7B81-D314-F85F-C8942EE613EB}"/>
              </a:ext>
            </a:extLst>
          </p:cNvPr>
          <p:cNvSpPr>
            <a:spLocks noGrp="1" noChangeArrowheads="1"/>
          </p:cNvSpPr>
          <p:nvPr>
            <p:ph idx="1"/>
          </p:nvPr>
        </p:nvSpPr>
        <p:spPr bwMode="auto">
          <a:xfrm>
            <a:off x="838200" y="1801584"/>
            <a:ext cx="944634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All three categories are right-skewed</a:t>
            </a:r>
            <a:r>
              <a:rPr kumimoji="0" lang="en-US" altLang="en-US" sz="1800" b="0" i="0" u="none" strike="noStrike" cap="none" normalizeH="0" baseline="0" dirty="0">
                <a:ln>
                  <a:noFill/>
                </a:ln>
                <a:solidFill>
                  <a:schemeClr val="tx1"/>
                </a:solidFill>
                <a:effectLst/>
                <a:latin typeface="Arial" panose="020B0604020202020204" pitchFamily="34" charset="0"/>
              </a:rPr>
              <a:t>, especially Expense and Income.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Income</a:t>
            </a:r>
            <a:r>
              <a:rPr kumimoji="0" lang="en-US" altLang="en-US" sz="1800" b="0" i="0" u="none" strike="noStrike" cap="none" normalizeH="0" baseline="0" dirty="0">
                <a:ln>
                  <a:noFill/>
                </a:ln>
                <a:solidFill>
                  <a:schemeClr val="tx1"/>
                </a:solidFill>
                <a:effectLst/>
                <a:latin typeface="Arial" panose="020B0604020202020204" pitchFamily="34" charset="0"/>
              </a:rPr>
              <a:t> has the highest variability in transaction amounts.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Expense</a:t>
            </a:r>
            <a:r>
              <a:rPr kumimoji="0" lang="en-US" altLang="en-US" sz="1800" b="0" i="0" u="none" strike="noStrike" cap="none" normalizeH="0" baseline="0" dirty="0">
                <a:ln>
                  <a:noFill/>
                </a:ln>
                <a:solidFill>
                  <a:schemeClr val="tx1"/>
                </a:solidFill>
                <a:effectLst/>
                <a:latin typeface="Arial" panose="020B0604020202020204" pitchFamily="34" charset="0"/>
              </a:rPr>
              <a:t> has the smallest typical transaction size but a large number of outliers.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Transfer-Out</a:t>
            </a:r>
            <a:r>
              <a:rPr kumimoji="0" lang="en-US" altLang="en-US" sz="1800" b="0" i="0" u="none" strike="noStrike" cap="none" normalizeH="0" baseline="0" dirty="0">
                <a:ln>
                  <a:noFill/>
                </a:ln>
                <a:solidFill>
                  <a:schemeClr val="tx1"/>
                </a:solidFill>
                <a:effectLst/>
                <a:latin typeface="Arial" panose="020B0604020202020204" pitchFamily="34" charset="0"/>
              </a:rPr>
              <a:t> lies in between in terms of typical value and outlier range.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2675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1198-DB90-A81F-7021-4DA1D2EBED20}"/>
              </a:ext>
            </a:extLst>
          </p:cNvPr>
          <p:cNvSpPr>
            <a:spLocks noGrp="1"/>
          </p:cNvSpPr>
          <p:nvPr>
            <p:ph type="title"/>
          </p:nvPr>
        </p:nvSpPr>
        <p:spPr>
          <a:xfrm>
            <a:off x="838200" y="0"/>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Scatter Plot of Expense/Income</a:t>
            </a:r>
          </a:p>
        </p:txBody>
      </p:sp>
      <p:pic>
        <p:nvPicPr>
          <p:cNvPr id="3074" name="Picture 2">
            <a:extLst>
              <a:ext uri="{FF2B5EF4-FFF2-40B4-BE49-F238E27FC236}">
                <a16:creationId xmlns:a16="http://schemas.microsoft.com/office/drawing/2014/main" id="{36DEE88C-6879-0457-0F2E-3507A05B1C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6673" y="1680856"/>
            <a:ext cx="7273469" cy="444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55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5FB7-55E7-41D6-E471-A2AFDB10C0AF}"/>
              </a:ext>
            </a:extLst>
          </p:cNvPr>
          <p:cNvSpPr>
            <a:spLocks noGrp="1"/>
          </p:cNvSpPr>
          <p:nvPr>
            <p:ph type="title"/>
          </p:nvPr>
        </p:nvSpPr>
        <p:spPr>
          <a:xfrm>
            <a:off x="838200" y="0"/>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How to analyse Scatter Plot</a:t>
            </a:r>
          </a:p>
        </p:txBody>
      </p:sp>
      <p:sp>
        <p:nvSpPr>
          <p:cNvPr id="3" name="Content Placeholder 2">
            <a:extLst>
              <a:ext uri="{FF2B5EF4-FFF2-40B4-BE49-F238E27FC236}">
                <a16:creationId xmlns:a16="http://schemas.microsoft.com/office/drawing/2014/main" id="{54843009-37A4-A2B3-421E-8FB1EA99FABA}"/>
              </a:ext>
            </a:extLst>
          </p:cNvPr>
          <p:cNvSpPr>
            <a:spLocks noGrp="1"/>
          </p:cNvSpPr>
          <p:nvPr>
            <p:ph idx="1"/>
          </p:nvPr>
        </p:nvSpPr>
        <p:spPr>
          <a:xfrm>
            <a:off x="838200" y="1325563"/>
            <a:ext cx="10515600" cy="4351338"/>
          </a:xfrm>
        </p:spPr>
        <p:txBody>
          <a:bodyPr>
            <a:normAutofit/>
          </a:bodyPr>
          <a:lstStyle/>
          <a:p>
            <a:pPr algn="ctr"/>
            <a:r>
              <a:rPr lang="en-IN" sz="1800" dirty="0">
                <a:latin typeface="Arial" panose="020B0604020202020204" pitchFamily="34" charset="0"/>
                <a:cs typeface="Arial" panose="020B0604020202020204" pitchFamily="34" charset="0"/>
              </a:rPr>
              <a:t>Scatter plot highlights the variety of financial methods used across transactions.</a:t>
            </a:r>
          </a:p>
          <a:p>
            <a:endParaRPr lang="en-IN" sz="1800" dirty="0">
              <a:latin typeface="Arial" panose="020B0604020202020204" pitchFamily="34" charset="0"/>
              <a:cs typeface="Arial" panose="020B0604020202020204" pitchFamily="34" charset="0"/>
            </a:endParaRPr>
          </a:p>
          <a:p>
            <a:pPr marL="0" indent="0">
              <a:buNone/>
            </a:pPr>
            <a:endParaRPr lang="en-IN" sz="2000" b="1"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E1A2F06A-21EB-B4E5-CF6A-D8B52B3A175A}"/>
              </a:ext>
            </a:extLst>
          </p:cNvPr>
          <p:cNvGraphicFramePr>
            <a:graphicFrameLocks noGrp="1"/>
          </p:cNvGraphicFramePr>
          <p:nvPr>
            <p:extLst>
              <p:ext uri="{D42A27DB-BD31-4B8C-83A1-F6EECF244321}">
                <p14:modId xmlns:p14="http://schemas.microsoft.com/office/powerpoint/2010/main" val="1624681148"/>
              </p:ext>
            </p:extLst>
          </p:nvPr>
        </p:nvGraphicFramePr>
        <p:xfrm>
          <a:off x="2009058" y="2066686"/>
          <a:ext cx="8173884" cy="3930992"/>
        </p:xfrm>
        <a:graphic>
          <a:graphicData uri="http://schemas.openxmlformats.org/drawingml/2006/table">
            <a:tbl>
              <a:tblPr firstRow="1" bandRow="1">
                <a:tableStyleId>{5C22544A-7EE6-4342-B048-85BDC9FD1C3A}</a:tableStyleId>
              </a:tblPr>
              <a:tblGrid>
                <a:gridCol w="2724628">
                  <a:extLst>
                    <a:ext uri="{9D8B030D-6E8A-4147-A177-3AD203B41FA5}">
                      <a16:colId xmlns:a16="http://schemas.microsoft.com/office/drawing/2014/main" val="1239756566"/>
                    </a:ext>
                  </a:extLst>
                </a:gridCol>
                <a:gridCol w="2724628">
                  <a:extLst>
                    <a:ext uri="{9D8B030D-6E8A-4147-A177-3AD203B41FA5}">
                      <a16:colId xmlns:a16="http://schemas.microsoft.com/office/drawing/2014/main" val="468222771"/>
                    </a:ext>
                  </a:extLst>
                </a:gridCol>
                <a:gridCol w="2724628">
                  <a:extLst>
                    <a:ext uri="{9D8B030D-6E8A-4147-A177-3AD203B41FA5}">
                      <a16:colId xmlns:a16="http://schemas.microsoft.com/office/drawing/2014/main" val="3750310807"/>
                    </a:ext>
                  </a:extLst>
                </a:gridCol>
              </a:tblGrid>
              <a:tr h="491374">
                <a:tc>
                  <a:txBody>
                    <a:bodyPr/>
                    <a:lstStyle/>
                    <a:p>
                      <a:r>
                        <a:rPr lang="en-IN" dirty="0">
                          <a:latin typeface="Arial" panose="020B0604020202020204" pitchFamily="34" charset="0"/>
                          <a:cs typeface="Arial" panose="020B0604020202020204" pitchFamily="34" charset="0"/>
                        </a:rPr>
                        <a:t>Income</a:t>
                      </a:r>
                    </a:p>
                  </a:txBody>
                  <a:tcPr/>
                </a:tc>
                <a:tc>
                  <a:txBody>
                    <a:bodyPr/>
                    <a:lstStyle/>
                    <a:p>
                      <a:r>
                        <a:rPr lang="en-IN" dirty="0">
                          <a:latin typeface="Arial" panose="020B0604020202020204" pitchFamily="34" charset="0"/>
                          <a:cs typeface="Arial" panose="020B0604020202020204" pitchFamily="34" charset="0"/>
                        </a:rPr>
                        <a:t>Expense</a:t>
                      </a:r>
                    </a:p>
                  </a:txBody>
                  <a:tcPr/>
                </a:tc>
                <a:tc>
                  <a:txBody>
                    <a:bodyPr/>
                    <a:lstStyle/>
                    <a:p>
                      <a:r>
                        <a:rPr lang="en-IN" dirty="0">
                          <a:latin typeface="Arial" panose="020B0604020202020204" pitchFamily="34" charset="0"/>
                          <a:cs typeface="Arial" panose="020B0604020202020204" pitchFamily="34" charset="0"/>
                        </a:rPr>
                        <a:t>Transfer Out</a:t>
                      </a:r>
                    </a:p>
                  </a:txBody>
                  <a:tcPr/>
                </a:tc>
                <a:extLst>
                  <a:ext uri="{0D108BD9-81ED-4DB2-BD59-A6C34878D82A}">
                    <a16:rowId xmlns:a16="http://schemas.microsoft.com/office/drawing/2014/main" val="2825279262"/>
                  </a:ext>
                </a:extLst>
              </a:tr>
              <a:tr h="491374">
                <a:tc>
                  <a:txBody>
                    <a:bodyPr/>
                    <a:lstStyle/>
                    <a:p>
                      <a:r>
                        <a:rPr lang="en-IN" dirty="0">
                          <a:latin typeface="Arial" panose="020B0604020202020204" pitchFamily="34" charset="0"/>
                          <a:cs typeface="Arial" panose="020B0604020202020204" pitchFamily="34" charset="0"/>
                        </a:rPr>
                        <a:t>Cash</a:t>
                      </a:r>
                    </a:p>
                  </a:txBody>
                  <a:tcPr/>
                </a:tc>
                <a:tc>
                  <a:txBody>
                    <a:bodyPr/>
                    <a:lstStyle/>
                    <a:p>
                      <a:r>
                        <a:rPr lang="en-IN" dirty="0"/>
                        <a:t>Cash</a:t>
                      </a:r>
                    </a:p>
                  </a:txBody>
                  <a:tcPr/>
                </a:tc>
                <a:tc>
                  <a:txBody>
                    <a:bodyPr/>
                    <a:lstStyle/>
                    <a:p>
                      <a:r>
                        <a:rPr lang="en-IN" dirty="0"/>
                        <a:t>Saving Bank Ac 1</a:t>
                      </a:r>
                    </a:p>
                  </a:txBody>
                  <a:tcPr/>
                </a:tc>
                <a:extLst>
                  <a:ext uri="{0D108BD9-81ED-4DB2-BD59-A6C34878D82A}">
                    <a16:rowId xmlns:a16="http://schemas.microsoft.com/office/drawing/2014/main" val="1588555152"/>
                  </a:ext>
                </a:extLst>
              </a:tr>
              <a:tr h="491374">
                <a:tc>
                  <a:txBody>
                    <a:bodyPr/>
                    <a:lstStyle/>
                    <a:p>
                      <a:r>
                        <a:rPr lang="en-IN" dirty="0"/>
                        <a:t>Saving Bank Ac 1</a:t>
                      </a:r>
                    </a:p>
                  </a:txBody>
                  <a:tcPr/>
                </a:tc>
                <a:tc>
                  <a:txBody>
                    <a:bodyPr/>
                    <a:lstStyle/>
                    <a:p>
                      <a:r>
                        <a:rPr lang="en-IN" dirty="0"/>
                        <a:t>Saving Bank Ac 1</a:t>
                      </a:r>
                    </a:p>
                  </a:txBody>
                  <a:tcPr/>
                </a:tc>
                <a:tc>
                  <a:txBody>
                    <a:bodyPr/>
                    <a:lstStyle/>
                    <a:p>
                      <a:r>
                        <a:rPr lang="en-IN" dirty="0"/>
                        <a:t>Equity MF B</a:t>
                      </a:r>
                    </a:p>
                  </a:txBody>
                  <a:tcPr/>
                </a:tc>
                <a:extLst>
                  <a:ext uri="{0D108BD9-81ED-4DB2-BD59-A6C34878D82A}">
                    <a16:rowId xmlns:a16="http://schemas.microsoft.com/office/drawing/2014/main" val="2471245032"/>
                  </a:ext>
                </a:extLst>
              </a:tr>
              <a:tr h="491374">
                <a:tc>
                  <a:txBody>
                    <a:bodyPr/>
                    <a:lstStyle/>
                    <a:p>
                      <a:r>
                        <a:rPr lang="en-IN" dirty="0"/>
                        <a:t>Saving Bank Ac 2</a:t>
                      </a:r>
                    </a:p>
                  </a:txBody>
                  <a:tcPr/>
                </a:tc>
                <a:tc>
                  <a:txBody>
                    <a:bodyPr/>
                    <a:lstStyle/>
                    <a:p>
                      <a:r>
                        <a:rPr lang="en-IN" dirty="0"/>
                        <a:t>Credit Card</a:t>
                      </a:r>
                    </a:p>
                  </a:txBody>
                  <a:tcPr/>
                </a:tc>
                <a:tc>
                  <a:txBody>
                    <a:bodyPr/>
                    <a:lstStyle/>
                    <a:p>
                      <a:r>
                        <a:rPr lang="en-IN" dirty="0"/>
                        <a:t>Share Market Trading</a:t>
                      </a:r>
                    </a:p>
                  </a:txBody>
                  <a:tcPr/>
                </a:tc>
                <a:extLst>
                  <a:ext uri="{0D108BD9-81ED-4DB2-BD59-A6C34878D82A}">
                    <a16:rowId xmlns:a16="http://schemas.microsoft.com/office/drawing/2014/main" val="479877817"/>
                  </a:ext>
                </a:extLst>
              </a:tr>
              <a:tr h="491374">
                <a:tc>
                  <a:txBody>
                    <a:bodyPr/>
                    <a:lstStyle/>
                    <a:p>
                      <a:r>
                        <a:rPr lang="en-IN" dirty="0"/>
                        <a:t>Equity MF C</a:t>
                      </a:r>
                    </a:p>
                  </a:txBody>
                  <a:tcPr/>
                </a:tc>
                <a:tc>
                  <a:txBody>
                    <a:bodyPr/>
                    <a:lstStyle/>
                    <a:p>
                      <a:r>
                        <a:rPr lang="en-IN" dirty="0"/>
                        <a:t>Debit Card</a:t>
                      </a:r>
                    </a:p>
                  </a:txBody>
                  <a:tcPr/>
                </a:tc>
                <a:tc>
                  <a:txBody>
                    <a:bodyPr/>
                    <a:lstStyle/>
                    <a:p>
                      <a:r>
                        <a:rPr lang="en-IN" dirty="0"/>
                        <a:t>Fixed Deposit</a:t>
                      </a:r>
                    </a:p>
                  </a:txBody>
                  <a:tcPr/>
                </a:tc>
                <a:extLst>
                  <a:ext uri="{0D108BD9-81ED-4DB2-BD59-A6C34878D82A}">
                    <a16:rowId xmlns:a16="http://schemas.microsoft.com/office/drawing/2014/main" val="2651319998"/>
                  </a:ext>
                </a:extLst>
              </a:tr>
              <a:tr h="491374">
                <a:tc>
                  <a:txBody>
                    <a:bodyPr/>
                    <a:lstStyle/>
                    <a:p>
                      <a:r>
                        <a:rPr lang="en-IN" dirty="0"/>
                        <a:t>Equity MF A</a:t>
                      </a:r>
                    </a:p>
                  </a:txBody>
                  <a:tcPr/>
                </a:tc>
                <a:tc>
                  <a:txBody>
                    <a:bodyPr/>
                    <a:lstStyle/>
                    <a:p>
                      <a:r>
                        <a:rPr lang="en-IN" dirty="0"/>
                        <a:t>Saving Bank Account 2</a:t>
                      </a:r>
                    </a:p>
                  </a:txBody>
                  <a:tcPr/>
                </a:tc>
                <a:tc>
                  <a:txBody>
                    <a:bodyPr/>
                    <a:lstStyle/>
                    <a:p>
                      <a:endParaRPr lang="en-IN" dirty="0"/>
                    </a:p>
                  </a:txBody>
                  <a:tcPr/>
                </a:tc>
                <a:extLst>
                  <a:ext uri="{0D108BD9-81ED-4DB2-BD59-A6C34878D82A}">
                    <a16:rowId xmlns:a16="http://schemas.microsoft.com/office/drawing/2014/main" val="2009977724"/>
                  </a:ext>
                </a:extLst>
              </a:tr>
              <a:tr h="491374">
                <a:tc>
                  <a:txBody>
                    <a:bodyPr/>
                    <a:lstStyle/>
                    <a:p>
                      <a:r>
                        <a:rPr lang="en-IN" dirty="0"/>
                        <a:t>Equity MF A</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178880552"/>
                  </a:ext>
                </a:extLst>
              </a:tr>
              <a:tr h="491374">
                <a:tc>
                  <a:txBody>
                    <a:bodyPr/>
                    <a:lstStyle/>
                    <a:p>
                      <a:r>
                        <a:rPr lang="en-IN" dirty="0"/>
                        <a:t>Recurring Deposit</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070999517"/>
                  </a:ext>
                </a:extLst>
              </a:tr>
            </a:tbl>
          </a:graphicData>
        </a:graphic>
      </p:graphicFrame>
    </p:spTree>
    <p:extLst>
      <p:ext uri="{BB962C8B-B14F-4D97-AF65-F5344CB8AC3E}">
        <p14:creationId xmlns:p14="http://schemas.microsoft.com/office/powerpoint/2010/main" val="321949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5F56-77A0-34C6-D8BF-6761CA926FB6}"/>
              </a:ext>
            </a:extLst>
          </p:cNvPr>
          <p:cNvSpPr>
            <a:spLocks noGrp="1"/>
          </p:cNvSpPr>
          <p:nvPr>
            <p:ph type="title"/>
          </p:nvPr>
        </p:nvSpPr>
        <p:spPr>
          <a:xfrm>
            <a:off x="838199" y="18255"/>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Distribution of Transaction Amount</a:t>
            </a:r>
          </a:p>
        </p:txBody>
      </p:sp>
      <p:pic>
        <p:nvPicPr>
          <p:cNvPr id="4100" name="Picture 4">
            <a:extLst>
              <a:ext uri="{FF2B5EF4-FFF2-40B4-BE49-F238E27FC236}">
                <a16:creationId xmlns:a16="http://schemas.microsoft.com/office/drawing/2014/main" id="{E290FF89-29F1-F785-9092-6A2F30B9D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837" y="1343818"/>
            <a:ext cx="9766983" cy="511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18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8FB6-B156-3E93-48B5-C245CE0D00B8}"/>
              </a:ext>
            </a:extLst>
          </p:cNvPr>
          <p:cNvSpPr>
            <a:spLocks noGrp="1"/>
          </p:cNvSpPr>
          <p:nvPr>
            <p:ph type="title"/>
          </p:nvPr>
        </p:nvSpPr>
        <p:spPr>
          <a:xfrm>
            <a:off x="838200" y="0"/>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Insights derived from Line Chart</a:t>
            </a:r>
          </a:p>
        </p:txBody>
      </p:sp>
      <p:graphicFrame>
        <p:nvGraphicFramePr>
          <p:cNvPr id="4" name="Content Placeholder 3">
            <a:extLst>
              <a:ext uri="{FF2B5EF4-FFF2-40B4-BE49-F238E27FC236}">
                <a16:creationId xmlns:a16="http://schemas.microsoft.com/office/drawing/2014/main" id="{16834A45-4DD4-BFAC-FB4A-8CA23AA482A5}"/>
              </a:ext>
            </a:extLst>
          </p:cNvPr>
          <p:cNvGraphicFramePr>
            <a:graphicFrameLocks noGrp="1"/>
          </p:cNvGraphicFramePr>
          <p:nvPr>
            <p:ph idx="1"/>
            <p:extLst>
              <p:ext uri="{D42A27DB-BD31-4B8C-83A1-F6EECF244321}">
                <p14:modId xmlns:p14="http://schemas.microsoft.com/office/powerpoint/2010/main" val="1872574305"/>
              </p:ext>
            </p:extLst>
          </p:nvPr>
        </p:nvGraphicFramePr>
        <p:xfrm>
          <a:off x="838200" y="1422502"/>
          <a:ext cx="10515600" cy="4683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55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2556-B66C-14C1-8B82-EBF20A3F22C8}"/>
              </a:ext>
            </a:extLst>
          </p:cNvPr>
          <p:cNvSpPr>
            <a:spLocks noGrp="1"/>
          </p:cNvSpPr>
          <p:nvPr>
            <p:ph type="title"/>
          </p:nvPr>
        </p:nvSpPr>
        <p:spPr>
          <a:xfrm>
            <a:off x="838200" y="0"/>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Analysis of Histogram</a:t>
            </a:r>
          </a:p>
        </p:txBody>
      </p:sp>
      <p:sp>
        <p:nvSpPr>
          <p:cNvPr id="5" name="TextBox 4">
            <a:extLst>
              <a:ext uri="{FF2B5EF4-FFF2-40B4-BE49-F238E27FC236}">
                <a16:creationId xmlns:a16="http://schemas.microsoft.com/office/drawing/2014/main" id="{98D89656-A986-3A63-39AE-D44C3150BB20}"/>
              </a:ext>
            </a:extLst>
          </p:cNvPr>
          <p:cNvSpPr txBox="1"/>
          <p:nvPr/>
        </p:nvSpPr>
        <p:spPr>
          <a:xfrm>
            <a:off x="1086641" y="2487573"/>
            <a:ext cx="9872152" cy="4370427"/>
          </a:xfrm>
          <a:prstGeom prst="rect">
            <a:avLst/>
          </a:prstGeom>
          <a:noFill/>
        </p:spPr>
        <p:txBody>
          <a:bodyPr wrap="square" rtlCol="0">
            <a:spAutoFit/>
          </a:bodyPr>
          <a:lstStyle/>
          <a:p>
            <a:pPr algn="just"/>
            <a:r>
              <a:rPr lang="en-IN" sz="2000" b="1" dirty="0">
                <a:latin typeface="Arial" panose="020B0604020202020204" pitchFamily="34" charset="0"/>
                <a:cs typeface="Arial" panose="020B0604020202020204" pitchFamily="34" charset="0"/>
              </a:rPr>
              <a:t>What is represents and how to analyse  it?</a:t>
            </a:r>
          </a:p>
          <a:p>
            <a:pPr algn="just"/>
            <a:endParaRPr lang="en-IN" b="1" dirty="0">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peak</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 the distribution is on the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left side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 the graph.</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tail</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extends far to the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right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toward higher transaction amounts.</a:t>
            </a:r>
          </a:p>
          <a:p>
            <a:pPr marL="0" marR="0" lvl="0" indent="0" algn="just"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Analysis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Most of the transaction amounts are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small</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but there are a few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very large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amounts</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pulling the mean to the right.</a:t>
            </a:r>
          </a:p>
          <a:p>
            <a:pPr marL="285750" indent="-285750" algn="just">
              <a:buFont typeface="Arial" panose="020B0604020202020204" pitchFamily="34" charset="0"/>
              <a:buChar char="•"/>
            </a:pPr>
            <a:r>
              <a:rPr lang="en-US" sz="1800" b="0" i="0" dirty="0">
                <a:solidFill>
                  <a:srgbClr val="000000"/>
                </a:solidFill>
                <a:effectLst/>
                <a:latin typeface="ArialMT"/>
              </a:rPr>
              <a:t>The distribution of transaction amounts showed a right-skewed pattern with most</a:t>
            </a:r>
          </a:p>
          <a:p>
            <a:pPr algn="just"/>
            <a:r>
              <a:rPr lang="en-US" sz="1800" b="0" i="0" dirty="0">
                <a:solidFill>
                  <a:srgbClr val="000000"/>
                </a:solidFill>
                <a:effectLst/>
                <a:latin typeface="ArialMT"/>
              </a:rPr>
              <a:t>     transactions clustered around lower values.</a:t>
            </a:r>
            <a:r>
              <a:rPr lang="en-US" dirty="0"/>
              <a:t>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Arial" panose="020B0604020202020204" pitchFamily="34" charset="0"/>
                <a:cs typeface="Arial" panose="020B0604020202020204" pitchFamily="34" charset="0"/>
              </a:rPr>
              <a:t>A small number of transactions are very high — these are </a:t>
            </a:r>
            <a:r>
              <a:rPr lang="en-US" b="1" dirty="0">
                <a:latin typeface="Arial" panose="020B0604020202020204" pitchFamily="34" charset="0"/>
                <a:cs typeface="Arial" panose="020B0604020202020204" pitchFamily="34" charset="0"/>
              </a:rPr>
              <a:t>outliers</a:t>
            </a:r>
            <a:r>
              <a:rPr lang="en-US" dirty="0">
                <a:latin typeface="Arial" panose="020B0604020202020204" pitchFamily="34" charset="0"/>
                <a:cs typeface="Arial" panose="020B0604020202020204" pitchFamily="34"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a:endParaRPr lang="en-IN" sz="2000" b="1" dirty="0">
              <a:latin typeface="Arial" panose="020B0604020202020204" pitchFamily="34" charset="0"/>
              <a:cs typeface="Arial" panose="020B0604020202020204" pitchFamily="34" charset="0"/>
            </a:endParaRPr>
          </a:p>
          <a:p>
            <a:pPr algn="just"/>
            <a:endParaRPr lang="en-IN" sz="20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261AAF0-87DE-C570-ED53-72FFBFFA268A}"/>
              </a:ext>
            </a:extLst>
          </p:cNvPr>
          <p:cNvSpPr txBox="1"/>
          <p:nvPr/>
        </p:nvSpPr>
        <p:spPr>
          <a:xfrm>
            <a:off x="1086641" y="1019855"/>
            <a:ext cx="9566787" cy="175432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Histogram and KDE Curve</a:t>
            </a:r>
            <a:r>
              <a:rPr kumimoji="0" lang="en-US" altLang="en-US" sz="1800" b="0" i="0" u="none" strike="noStrike" cap="none" normalizeH="0" baseline="0" dirty="0">
                <a:ln>
                  <a:noFill/>
                </a:ln>
                <a:solidFill>
                  <a:schemeClr val="tx1"/>
                </a:solidFill>
                <a:effectLst/>
                <a:latin typeface="Arial" panose="020B0604020202020204" pitchFamily="34" charset="0"/>
              </a:rPr>
              <a:t>: The smooth line is the </a:t>
            </a:r>
            <a:r>
              <a:rPr kumimoji="0" lang="en-US" altLang="en-US" sz="1800" b="1" i="0" u="none" strike="noStrike" cap="none" normalizeH="0" baseline="0" dirty="0">
                <a:ln>
                  <a:noFill/>
                </a:ln>
                <a:solidFill>
                  <a:schemeClr val="tx1"/>
                </a:solidFill>
                <a:effectLst/>
                <a:latin typeface="Arial" panose="020B0604020202020204" pitchFamily="34" charset="0"/>
              </a:rPr>
              <a:t>Kernel Density Estimate</a:t>
            </a:r>
            <a:r>
              <a:rPr kumimoji="0" lang="en-US" altLang="en-US" sz="1800" b="0" i="0" u="none" strike="noStrike" cap="none" normalizeH="0" baseline="0" dirty="0">
                <a:ln>
                  <a:noFill/>
                </a:ln>
                <a:solidFill>
                  <a:schemeClr val="tx1"/>
                </a:solidFill>
                <a:effectLst/>
                <a:latin typeface="Arial" panose="020B0604020202020204" pitchFamily="34" charset="0"/>
              </a:rPr>
              <a:t>, which shows an estimated probability density function of the data — </a:t>
            </a:r>
            <a:r>
              <a:rPr lang="en-US" altLang="en-US" sz="1800" dirty="0">
                <a:latin typeface="Arial" panose="020B0604020202020204" pitchFamily="34" charset="0"/>
              </a:rPr>
              <a:t>it’s a smooth version histogram.</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6200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2184-C6C9-9C28-C080-10855AF83C14}"/>
              </a:ext>
            </a:extLst>
          </p:cNvPr>
          <p:cNvSpPr>
            <a:spLocks noGrp="1"/>
          </p:cNvSpPr>
          <p:nvPr>
            <p:ph type="title"/>
          </p:nvPr>
        </p:nvSpPr>
        <p:spPr>
          <a:xfrm rot="5400000">
            <a:off x="5819135" y="2766218"/>
            <a:ext cx="10515600" cy="1325563"/>
          </a:xfrm>
        </p:spPr>
        <p:txBody>
          <a:bodyPr>
            <a:normAutofit/>
          </a:bodyPr>
          <a:lstStyle/>
          <a:p>
            <a:pPr algn="ctr"/>
            <a:r>
              <a:rPr lang="en-IN" sz="4000" dirty="0">
                <a:latin typeface="Arial" panose="020B0604020202020204" pitchFamily="34" charset="0"/>
                <a:cs typeface="Arial" panose="020B0604020202020204" pitchFamily="34" charset="0"/>
              </a:rPr>
              <a:t>Correlation Heatmap</a:t>
            </a:r>
          </a:p>
        </p:txBody>
      </p:sp>
      <p:pic>
        <p:nvPicPr>
          <p:cNvPr id="5122" name="Picture 2">
            <a:extLst>
              <a:ext uri="{FF2B5EF4-FFF2-40B4-BE49-F238E27FC236}">
                <a16:creationId xmlns:a16="http://schemas.microsoft.com/office/drawing/2014/main" id="{DD96041E-58BD-F49E-FC18-D55757D1D2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499" y="188458"/>
            <a:ext cx="9263114" cy="6481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1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79D64D-BF78-64A1-446F-E355CD37A041}"/>
              </a:ext>
            </a:extLst>
          </p:cNvPr>
          <p:cNvSpPr/>
          <p:nvPr/>
        </p:nvSpPr>
        <p:spPr>
          <a:xfrm>
            <a:off x="838200" y="5545398"/>
            <a:ext cx="10154264" cy="10618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B3852469-F5D4-B630-32DB-0A94DE0769E6}"/>
              </a:ext>
            </a:extLst>
          </p:cNvPr>
          <p:cNvSpPr/>
          <p:nvPr/>
        </p:nvSpPr>
        <p:spPr>
          <a:xfrm>
            <a:off x="838201" y="4719488"/>
            <a:ext cx="10154264" cy="737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E10E9D1D-1B96-903B-AB3A-15FE69319D4E}"/>
              </a:ext>
            </a:extLst>
          </p:cNvPr>
          <p:cNvSpPr/>
          <p:nvPr/>
        </p:nvSpPr>
        <p:spPr>
          <a:xfrm>
            <a:off x="838200" y="3893578"/>
            <a:ext cx="10154264" cy="8259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D2077CD4-5909-E0CC-6C0F-B448BA259B4D}"/>
              </a:ext>
            </a:extLst>
          </p:cNvPr>
          <p:cNvSpPr/>
          <p:nvPr/>
        </p:nvSpPr>
        <p:spPr>
          <a:xfrm>
            <a:off x="838200" y="3067668"/>
            <a:ext cx="10154264" cy="8259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F26CB06E-CD7F-A33E-1F23-32934B60BDF8}"/>
              </a:ext>
            </a:extLst>
          </p:cNvPr>
          <p:cNvSpPr/>
          <p:nvPr/>
        </p:nvSpPr>
        <p:spPr>
          <a:xfrm>
            <a:off x="838200" y="1191313"/>
            <a:ext cx="10154265" cy="18484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8E4C68F5-488C-70F5-358E-9D5442F68FE9}"/>
              </a:ext>
            </a:extLst>
          </p:cNvPr>
          <p:cNvSpPr>
            <a:spLocks noGrp="1"/>
          </p:cNvSpPr>
          <p:nvPr>
            <p:ph type="title"/>
          </p:nvPr>
        </p:nvSpPr>
        <p:spPr>
          <a:xfrm>
            <a:off x="838200" y="149056"/>
            <a:ext cx="10515600" cy="825910"/>
          </a:xfrm>
        </p:spPr>
        <p:txBody>
          <a:bodyPr>
            <a:noAutofit/>
          </a:bodyPr>
          <a:lstStyle/>
          <a:p>
            <a:pPr algn="ctr"/>
            <a:r>
              <a:rPr lang="en-IN" sz="2500" b="1" dirty="0">
                <a:latin typeface="Arial" panose="020B0604020202020204" pitchFamily="34" charset="0"/>
                <a:cs typeface="Arial" panose="020B0604020202020204" pitchFamily="34" charset="0"/>
              </a:rPr>
              <a:t>Correlation Heatmap of Top 15 Categories</a:t>
            </a:r>
            <a:br>
              <a:rPr lang="en-IN" sz="2500" b="1" dirty="0">
                <a:latin typeface="Arial" panose="020B0604020202020204" pitchFamily="34" charset="0"/>
                <a:cs typeface="Arial" panose="020B0604020202020204" pitchFamily="34" charset="0"/>
              </a:rPr>
            </a:br>
            <a:r>
              <a:rPr lang="en-IN" sz="2500" b="1" dirty="0">
                <a:latin typeface="Arial" panose="020B0604020202020204" pitchFamily="34" charset="0"/>
                <a:cs typeface="Arial" panose="020B0604020202020204" pitchFamily="34" charset="0"/>
              </a:rPr>
              <a:t>(Analysis)</a:t>
            </a:r>
          </a:p>
        </p:txBody>
      </p:sp>
      <p:sp>
        <p:nvSpPr>
          <p:cNvPr id="4" name="Rectangle 1">
            <a:extLst>
              <a:ext uri="{FF2B5EF4-FFF2-40B4-BE49-F238E27FC236}">
                <a16:creationId xmlns:a16="http://schemas.microsoft.com/office/drawing/2014/main" id="{B8C19401-9ED1-589E-D656-F6BE1B0AD251}"/>
              </a:ext>
            </a:extLst>
          </p:cNvPr>
          <p:cNvSpPr>
            <a:spLocks noGrp="1" noChangeArrowheads="1"/>
          </p:cNvSpPr>
          <p:nvPr>
            <p:ph idx="1"/>
          </p:nvPr>
        </p:nvSpPr>
        <p:spPr bwMode="auto">
          <a:xfrm>
            <a:off x="893293" y="1191313"/>
            <a:ext cx="1040541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Saving Bank account 1</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a:ln>
                  <a:noFill/>
                </a:ln>
                <a:solidFill>
                  <a:schemeClr val="tx1"/>
                </a:solidFill>
                <a:effectLst/>
                <a:latin typeface="Arial" panose="020B0604020202020204" pitchFamily="34" charset="0"/>
              </a:rPr>
              <a:t>Fixed Deposit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0.64</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V</a:t>
            </a:r>
            <a:r>
              <a:rPr kumimoji="0" lang="en-US" altLang="en-US" sz="1800" b="0" i="0" u="none" strike="noStrike" cap="none" normalizeH="0" baseline="0" dirty="0">
                <a:ln>
                  <a:noFill/>
                </a:ln>
                <a:solidFill>
                  <a:schemeClr val="tx1"/>
                </a:solidFill>
                <a:effectLst/>
                <a:latin typeface="Arial" panose="020B0604020202020204" pitchFamily="34" charset="0"/>
              </a:rPr>
              <a:t>ery strong positive correlation, likely means that when transactions occur in “Fixed Deposit”, </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they might be done this.</a:t>
            </a:r>
          </a:p>
          <a:p>
            <a:pPr eaLnBrk="0" fontAlgn="base" hangingPunct="0">
              <a:lnSpc>
                <a:spcPct val="100000"/>
              </a:lnSpc>
              <a:spcBef>
                <a:spcPct val="0"/>
              </a:spcBef>
              <a:spcAft>
                <a:spcPct val="0"/>
              </a:spcAft>
            </a:pPr>
            <a:r>
              <a:rPr lang="en-US" altLang="en-US" sz="1800" dirty="0">
                <a:latin typeface="Arial" panose="020B0604020202020204" pitchFamily="34" charset="0"/>
              </a:rPr>
              <a:t> </a:t>
            </a:r>
            <a:r>
              <a:rPr lang="en-US" altLang="en-US" sz="1800" b="1" dirty="0">
                <a:latin typeface="Arial" panose="020B0604020202020204" pitchFamily="34" charset="0"/>
              </a:rPr>
              <a:t>Savings bank account 1 + Public Provident Fund(PPF): 0.33 </a:t>
            </a:r>
            <a:r>
              <a:rPr lang="en-US" altLang="en-US" sz="1800" dirty="0">
                <a:latin typeface="Arial" panose="020B0604020202020204" pitchFamily="34" charset="0"/>
              </a:rPr>
              <a:t>– It indicates positive relation,</a:t>
            </a:r>
          </a:p>
          <a:p>
            <a:pPr marL="0" indent="0" eaLnBrk="0" fontAlgn="base" hangingPunct="0">
              <a:lnSpc>
                <a:spcPct val="100000"/>
              </a:lnSpc>
              <a:spcBef>
                <a:spcPct val="0"/>
              </a:spcBef>
              <a:spcAft>
                <a:spcPct val="0"/>
              </a:spcAft>
              <a:buNone/>
            </a:pPr>
            <a:r>
              <a:rPr lang="en-US" altLang="en-US" sz="1800" dirty="0">
                <a:latin typeface="Arial" panose="020B0604020202020204" pitchFamily="34" charset="0"/>
              </a:rPr>
              <a:t>     means when savings bank account 1 increases, public provident fund also increases. It might </a:t>
            </a:r>
          </a:p>
          <a:p>
            <a:pPr marL="0" indent="0" eaLnBrk="0" fontAlgn="base" hangingPunct="0">
              <a:lnSpc>
                <a:spcPct val="100000"/>
              </a:lnSpc>
              <a:spcBef>
                <a:spcPct val="0"/>
              </a:spcBef>
              <a:spcAft>
                <a:spcPct val="0"/>
              </a:spcAft>
              <a:buNone/>
            </a:pPr>
            <a:r>
              <a:rPr lang="en-US" altLang="en-US" sz="1800" dirty="0">
                <a:latin typeface="Arial" panose="020B0604020202020204" pitchFamily="34" charset="0"/>
              </a:rPr>
              <a:t>     indicate when salary is deposited in bank, PPF is also deposited by employer.</a:t>
            </a:r>
            <a:endParaRPr lang="en-US" altLang="en-US" sz="1800" b="1" dirty="0">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With Public Provident Fund (PPF)</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0.34 – Money Transfer </a:t>
            </a:r>
            <a:r>
              <a:rPr kumimoji="0" lang="en-US" altLang="en-US" sz="1800" i="0" u="none" strike="noStrike" cap="none" normalizeH="0" baseline="0" dirty="0">
                <a:ln>
                  <a:noFill/>
                </a:ln>
                <a:solidFill>
                  <a:schemeClr val="tx1"/>
                </a:solidFill>
                <a:effectLst/>
                <a:latin typeface="Arial" panose="020B0604020202020204" pitchFamily="34" charset="0"/>
              </a:rPr>
              <a:t>– Indicating that money transfer </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lang="en-US" altLang="en-US" sz="1800" dirty="0">
                <a:latin typeface="Arial" panose="020B0604020202020204" pitchFamily="34" charset="0"/>
              </a:rPr>
              <a:t>may be made for the Public Provident Fund(investment purposes).</a:t>
            </a:r>
            <a:r>
              <a:rPr kumimoji="0" lang="en-US" altLang="en-US"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Money Transfer </a:t>
            </a:r>
            <a:r>
              <a:rPr lang="en-US" altLang="en-US" sz="1800" b="1" dirty="0">
                <a:latin typeface="Arial" panose="020B0604020202020204" pitchFamily="34" charset="0"/>
              </a:rPr>
              <a:t>+</a:t>
            </a:r>
            <a:r>
              <a:rPr kumimoji="0" lang="en-US" altLang="en-US" sz="1800" b="1" i="0" u="none" strike="noStrike" cap="none" normalizeH="0" baseline="0" dirty="0">
                <a:ln>
                  <a:noFill/>
                </a:ln>
                <a:solidFill>
                  <a:schemeClr val="tx1"/>
                </a:solidFill>
                <a:effectLst/>
                <a:latin typeface="Arial" panose="020B0604020202020204" pitchFamily="34" charset="0"/>
              </a:rPr>
              <a:t> Investment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0.16</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Indicates a modest relationship, money transfer and investment increases together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Investment ↔ Public Provident Fund</a:t>
            </a:r>
            <a:r>
              <a:rPr kumimoji="0" lang="en-US" altLang="en-US" sz="1800" b="0" i="0" u="none" strike="noStrike" cap="none" normalizeH="0" baseline="0" dirty="0">
                <a:ln>
                  <a:noFill/>
                </a:ln>
                <a:solidFill>
                  <a:schemeClr val="tx1"/>
                </a:solidFill>
                <a:effectLst/>
                <a:latin typeface="Arial" panose="020B0604020202020204" pitchFamily="34" charset="0"/>
              </a:rPr>
              <a:t>: Slight </a:t>
            </a:r>
            <a:r>
              <a:rPr kumimoji="0" lang="en-US" altLang="en-US" sz="1800" b="1" i="0" u="none" strike="noStrike" cap="none" normalizeH="0" baseline="0" dirty="0">
                <a:ln>
                  <a:noFill/>
                </a:ln>
                <a:solidFill>
                  <a:schemeClr val="tx1"/>
                </a:solidFill>
                <a:effectLst/>
                <a:latin typeface="Arial" panose="020B0604020202020204" pitchFamily="34" charset="0"/>
              </a:rPr>
              <a:t>negative correlation (-0.03)</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Suggests that when money is going into PPF, it might slightly reduce other forms of investment.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Most other correlations are very close to </a:t>
            </a:r>
            <a:r>
              <a:rPr kumimoji="0" lang="en-US" altLang="en-US" sz="1800" b="1" i="0" u="none" strike="noStrike" cap="none" normalizeH="0" baseline="0" dirty="0">
                <a:ln>
                  <a:noFill/>
                </a:ln>
                <a:solidFill>
                  <a:schemeClr val="tx1"/>
                </a:solidFill>
                <a:effectLst/>
                <a:latin typeface="Arial" panose="020B0604020202020204" pitchFamily="34" charset="0"/>
              </a:rPr>
              <a:t>0</a:t>
            </a:r>
            <a:r>
              <a:rPr kumimoji="0" lang="en-US" altLang="en-US" sz="1800" b="0" i="0" u="none" strike="noStrike" cap="none" normalizeH="0" baseline="0" dirty="0">
                <a:ln>
                  <a:noFill/>
                </a:ln>
                <a:solidFill>
                  <a:schemeClr val="tx1"/>
                </a:solidFill>
                <a:effectLst/>
                <a:latin typeface="Arial" panose="020B0604020202020204" pitchFamily="34" charset="0"/>
              </a:rPr>
              <a:t>, meaning categories like:</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Equity Mutual Fund B, Food, Transportation, Subscription</a:t>
            </a:r>
            <a:r>
              <a:rPr kumimoji="0" lang="en-US" altLang="en-US" sz="1800" b="0" i="0" u="none" strike="noStrike" cap="none" normalizeH="0" baseline="0" dirty="0">
                <a:ln>
                  <a:noFill/>
                </a:ln>
                <a:solidFill>
                  <a:schemeClr val="tx1"/>
                </a:solidFill>
                <a:effectLst/>
                <a:latin typeface="Arial" panose="020B0604020202020204" pitchFamily="34" charset="0"/>
              </a:rPr>
              <a:t> → these operate independently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of others.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614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47EC-E368-4D1F-7E8A-6535D5E2301D}"/>
              </a:ext>
            </a:extLst>
          </p:cNvPr>
          <p:cNvSpPr>
            <a:spLocks noGrp="1"/>
          </p:cNvSpPr>
          <p:nvPr>
            <p:ph type="title"/>
          </p:nvPr>
        </p:nvSpPr>
        <p:spPr>
          <a:xfrm>
            <a:off x="838200" y="0"/>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4950BE17-332C-8AD3-E571-396F13E75D55}"/>
              </a:ext>
            </a:extLst>
          </p:cNvPr>
          <p:cNvSpPr>
            <a:spLocks noGrp="1"/>
          </p:cNvSpPr>
          <p:nvPr>
            <p:ph idx="1"/>
          </p:nvPr>
        </p:nvSpPr>
        <p:spPr>
          <a:xfrm>
            <a:off x="838200" y="1415385"/>
            <a:ext cx="10515600" cy="2320873"/>
          </a:xfrm>
        </p:spPr>
        <p:txBody>
          <a:bodyPr>
            <a:normAutofit/>
          </a:bodyPr>
          <a:lstStyle/>
          <a:p>
            <a:pPr marL="0" indent="0" algn="ctr" eaLnBrk="0" fontAlgn="base" hangingPunct="0">
              <a:lnSpc>
                <a:spcPct val="100000"/>
              </a:lnSpc>
              <a:spcBef>
                <a:spcPct val="0"/>
              </a:spcBef>
              <a:spcAft>
                <a:spcPct val="0"/>
              </a:spcAft>
              <a:buNone/>
            </a:pPr>
            <a:r>
              <a:rPr lang="en-US" altLang="en-US" sz="1800" b="1" dirty="0">
                <a:latin typeface="Arial" panose="020B0604020202020204" pitchFamily="34" charset="0"/>
              </a:rPr>
              <a:t>Food and Milk</a:t>
            </a:r>
          </a:p>
          <a:p>
            <a:pPr algn="just" eaLnBrk="0" fontAlgn="base" hangingPunct="0">
              <a:lnSpc>
                <a:spcPct val="100000"/>
              </a:lnSpc>
              <a:spcBef>
                <a:spcPct val="0"/>
              </a:spcBef>
              <a:spcAft>
                <a:spcPct val="0"/>
              </a:spcAft>
            </a:pPr>
            <a:endParaRPr lang="en-US" altLang="en-US" sz="1800" b="1" dirty="0">
              <a:latin typeface="Arial" panose="020B0604020202020204" pitchFamily="34" charset="0"/>
            </a:endParaRPr>
          </a:p>
          <a:p>
            <a:pPr algn="just" eaLnBrk="0" fontAlgn="base" hangingPunct="0">
              <a:lnSpc>
                <a:spcPct val="100000"/>
              </a:lnSpc>
              <a:spcBef>
                <a:spcPct val="0"/>
              </a:spcBef>
              <a:spcAft>
                <a:spcPct val="0"/>
              </a:spcAft>
            </a:pPr>
            <a:r>
              <a:rPr lang="en-US" altLang="en-US" sz="1800" b="1" dirty="0">
                <a:latin typeface="Arial" panose="020B0604020202020204" pitchFamily="34" charset="0"/>
              </a:rPr>
              <a:t>Food</a:t>
            </a:r>
            <a:r>
              <a:rPr lang="en-US" altLang="en-US" sz="1800" dirty="0">
                <a:latin typeface="Arial" panose="020B0604020202020204" pitchFamily="34" charset="0"/>
              </a:rPr>
              <a:t> related transactions are regular and routine.</a:t>
            </a:r>
          </a:p>
          <a:p>
            <a:pPr algn="just" eaLnBrk="0" fontAlgn="base" hangingPunct="0">
              <a:lnSpc>
                <a:spcPct val="100000"/>
              </a:lnSpc>
              <a:spcBef>
                <a:spcPct val="0"/>
              </a:spcBef>
              <a:spcAft>
                <a:spcPct val="0"/>
              </a:spcAft>
            </a:pPr>
            <a:r>
              <a:rPr lang="en-US" sz="1800" b="1" dirty="0">
                <a:latin typeface="Arial" panose="020B0604020202020204" pitchFamily="34" charset="0"/>
                <a:cs typeface="Arial" panose="020B0604020202020204" pitchFamily="34" charset="0"/>
              </a:rPr>
              <a:t>Food and Subscription</a:t>
            </a:r>
            <a:r>
              <a:rPr lang="en-US" sz="1800" dirty="0">
                <a:latin typeface="Arial" panose="020B0604020202020204" pitchFamily="34" charset="0"/>
                <a:cs typeface="Arial" panose="020B0604020202020204" pitchFamily="34" charset="0"/>
              </a:rPr>
              <a:t> have relatively </a:t>
            </a:r>
            <a:r>
              <a:rPr lang="en-US" sz="1800" b="1" dirty="0">
                <a:latin typeface="Arial" panose="020B0604020202020204" pitchFamily="34" charset="0"/>
                <a:cs typeface="Arial" panose="020B0604020202020204" pitchFamily="34" charset="0"/>
              </a:rPr>
              <a:t>consistent spending</a:t>
            </a:r>
            <a:r>
              <a:rPr lang="en-US" sz="1800" dirty="0">
                <a:latin typeface="Arial" panose="020B0604020202020204" pitchFamily="34" charset="0"/>
                <a:cs typeface="Arial" panose="020B0604020202020204" pitchFamily="34" charset="0"/>
              </a:rPr>
              <a:t>, with fewer large outliers.</a:t>
            </a:r>
            <a:endParaRPr lang="en-US" altLang="en-US" sz="1800" dirty="0">
              <a:latin typeface="Arial" panose="020B0604020202020204" pitchFamily="34" charset="0"/>
            </a:endParaRPr>
          </a:p>
          <a:p>
            <a:pPr algn="just" eaLnBrk="0" fontAlgn="base" hangingPunct="0">
              <a:lnSpc>
                <a:spcPct val="100000"/>
              </a:lnSpc>
              <a:spcBef>
                <a:spcPct val="0"/>
              </a:spcBef>
              <a:spcAft>
                <a:spcPct val="0"/>
              </a:spcAft>
            </a:pPr>
            <a:r>
              <a:rPr lang="en-IN" sz="1800" b="1" dirty="0">
                <a:latin typeface="Arial" panose="020B0604020202020204" pitchFamily="34" charset="0"/>
                <a:cs typeface="Arial" panose="020B0604020202020204" pitchFamily="34" charset="0"/>
              </a:rPr>
              <a:t>Milk</a:t>
            </a:r>
            <a:r>
              <a:rPr lang="en-IN" sz="1800" dirty="0">
                <a:latin typeface="Arial" panose="020B0604020202020204" pitchFamily="34" charset="0"/>
                <a:cs typeface="Arial" panose="020B0604020202020204" pitchFamily="34" charset="0"/>
              </a:rPr>
              <a:t> has the highest frequency in the sub-category more than 160. It means that people are buying milk frequently and regularly. </a:t>
            </a:r>
          </a:p>
          <a:p>
            <a:pPr algn="just" eaLnBrk="0" fontAlgn="base" hangingPunct="0">
              <a:lnSpc>
                <a:spcPct val="100000"/>
              </a:lnSpc>
              <a:spcBef>
                <a:spcPct val="0"/>
              </a:spcBef>
              <a:spcAft>
                <a:spcPct val="0"/>
              </a:spcAft>
            </a:pPr>
            <a:r>
              <a:rPr lang="en-IN" sz="1800" dirty="0">
                <a:latin typeface="Arial" panose="020B0604020202020204" pitchFamily="34" charset="0"/>
                <a:cs typeface="Arial" panose="020B0604020202020204" pitchFamily="34" charset="0"/>
              </a:rPr>
              <a:t>This provides an opportunity to the milk producing companies to market and cater to these needs.</a:t>
            </a:r>
          </a:p>
          <a:p>
            <a:pPr algn="just" eaLnBrk="0" fontAlgn="base" hangingPunct="0">
              <a:lnSpc>
                <a:spcPct val="100000"/>
              </a:lnSpc>
              <a:spcBef>
                <a:spcPct val="0"/>
              </a:spcBef>
              <a:spcAft>
                <a:spcPct val="0"/>
              </a:spcAft>
            </a:pPr>
            <a:endParaRPr lang="en-IN" sz="1800" dirty="0"/>
          </a:p>
        </p:txBody>
      </p:sp>
      <p:sp>
        <p:nvSpPr>
          <p:cNvPr id="4" name="TextBox 3">
            <a:extLst>
              <a:ext uri="{FF2B5EF4-FFF2-40B4-BE49-F238E27FC236}">
                <a16:creationId xmlns:a16="http://schemas.microsoft.com/office/drawing/2014/main" id="{99E61F7F-EDED-BD6E-2480-25C5395670C1}"/>
              </a:ext>
            </a:extLst>
          </p:cNvPr>
          <p:cNvSpPr txBox="1"/>
          <p:nvPr/>
        </p:nvSpPr>
        <p:spPr>
          <a:xfrm>
            <a:off x="838200" y="3826080"/>
            <a:ext cx="10132142" cy="2308324"/>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Credit Card and Savings Bank</a:t>
            </a:r>
          </a:p>
          <a:p>
            <a:pPr algn="ctr"/>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Most expense</a:t>
            </a:r>
            <a:r>
              <a:rPr lang="en-IN" dirty="0">
                <a:latin typeface="Arial" panose="020B0604020202020204" pitchFamily="34" charset="0"/>
                <a:cs typeface="Arial" panose="020B0604020202020204" pitchFamily="34" charset="0"/>
              </a:rPr>
              <a:t> transactions are carried out by using </a:t>
            </a:r>
            <a:r>
              <a:rPr lang="en-IN" b="1" dirty="0">
                <a:latin typeface="Arial" panose="020B0604020202020204" pitchFamily="34" charset="0"/>
                <a:cs typeface="Arial" panose="020B0604020202020204" pitchFamily="34" charset="0"/>
              </a:rPr>
              <a:t>credit card</a:t>
            </a:r>
            <a:r>
              <a:rPr lang="en-IN" dirty="0">
                <a:latin typeface="Arial" panose="020B0604020202020204" pitchFamily="34" charset="0"/>
                <a:cs typeface="Arial" panose="020B0604020202020204" pitchFamily="34" charset="0"/>
              </a:rPr>
              <a:t>, debit card, savings bank account 1.</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This gives opportunity for the </a:t>
            </a:r>
            <a:r>
              <a:rPr lang="en-IN" b="1" dirty="0">
                <a:latin typeface="Arial" panose="020B0604020202020204" pitchFamily="34" charset="0"/>
                <a:cs typeface="Arial" panose="020B0604020202020204" pitchFamily="34" charset="0"/>
              </a:rPr>
              <a:t>credit card</a:t>
            </a:r>
            <a:r>
              <a:rPr lang="en-IN" dirty="0">
                <a:latin typeface="Arial" panose="020B0604020202020204" pitchFamily="34" charset="0"/>
                <a:cs typeface="Arial" panose="020B0604020202020204" pitchFamily="34" charset="0"/>
              </a:rPr>
              <a:t> companies to </a:t>
            </a:r>
            <a:r>
              <a:rPr lang="en-IN" b="1" dirty="0">
                <a:latin typeface="Arial" panose="020B0604020202020204" pitchFamily="34" charset="0"/>
                <a:cs typeface="Arial" panose="020B0604020202020204" pitchFamily="34" charset="0"/>
              </a:rPr>
              <a:t>use A.I</a:t>
            </a:r>
            <a:r>
              <a:rPr lang="en-IN" dirty="0">
                <a:latin typeface="Arial" panose="020B0604020202020204" pitchFamily="34" charset="0"/>
                <a:cs typeface="Arial" panose="020B0604020202020204" pitchFamily="34" charset="0"/>
              </a:rPr>
              <a:t>, and create customized card offers to the customers.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This also banks an opportunity to provide lending to the customers to buy high value products by providing affordable </a:t>
            </a:r>
            <a:r>
              <a:rPr lang="en-IN" b="1" dirty="0">
                <a:latin typeface="Arial" panose="020B0604020202020204" pitchFamily="34" charset="0"/>
                <a:cs typeface="Arial" panose="020B0604020202020204" pitchFamily="34" charset="0"/>
              </a:rPr>
              <a:t>loans with low interest rates.</a:t>
            </a:r>
          </a:p>
        </p:txBody>
      </p:sp>
    </p:spTree>
    <p:extLst>
      <p:ext uri="{BB962C8B-B14F-4D97-AF65-F5344CB8AC3E}">
        <p14:creationId xmlns:p14="http://schemas.microsoft.com/office/powerpoint/2010/main" val="243306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A8A3-418B-8DF9-BC3F-8CFA75BC598F}"/>
              </a:ext>
            </a:extLst>
          </p:cNvPr>
          <p:cNvSpPr>
            <a:spLocks noGrp="1"/>
          </p:cNvSpPr>
          <p:nvPr>
            <p:ph type="title"/>
          </p:nvPr>
        </p:nvSpPr>
        <p:spPr>
          <a:xfrm>
            <a:off x="838200" y="0"/>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Count of Transaction per Category</a:t>
            </a:r>
          </a:p>
        </p:txBody>
      </p:sp>
      <p:pic>
        <p:nvPicPr>
          <p:cNvPr id="3076" name="Picture 4">
            <a:extLst>
              <a:ext uri="{FF2B5EF4-FFF2-40B4-BE49-F238E27FC236}">
                <a16:creationId xmlns:a16="http://schemas.microsoft.com/office/drawing/2014/main" id="{A862ED0D-DE62-F3E0-90B1-EB291BDDB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565" y="1375798"/>
            <a:ext cx="8096250" cy="5000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6425BE-C68B-99F7-05EA-394DE97809F4}"/>
              </a:ext>
            </a:extLst>
          </p:cNvPr>
          <p:cNvSpPr txBox="1"/>
          <p:nvPr/>
        </p:nvSpPr>
        <p:spPr>
          <a:xfrm>
            <a:off x="3993335" y="1549858"/>
            <a:ext cx="4711611" cy="369332"/>
          </a:xfrm>
          <a:prstGeom prst="rect">
            <a:avLst/>
          </a:prstGeom>
          <a:noFill/>
        </p:spPr>
        <p:txBody>
          <a:bodyPr wrap="none" rtlCol="0">
            <a:spAutoFit/>
          </a:bodyPr>
          <a:lstStyle/>
          <a:p>
            <a:r>
              <a:rPr lang="en-IN" dirty="0">
                <a:solidFill>
                  <a:schemeClr val="accent2">
                    <a:lumMod val="60000"/>
                    <a:lumOff val="40000"/>
                  </a:schemeClr>
                </a:solidFill>
                <a:latin typeface="Arial" panose="020B0604020202020204" pitchFamily="34" charset="0"/>
                <a:cs typeface="Arial" panose="020B0604020202020204" pitchFamily="34" charset="0"/>
              </a:rPr>
              <a:t>Bar Plot of Transaction Counts per Category</a:t>
            </a:r>
          </a:p>
        </p:txBody>
      </p:sp>
    </p:spTree>
    <p:extLst>
      <p:ext uri="{BB962C8B-B14F-4D97-AF65-F5344CB8AC3E}">
        <p14:creationId xmlns:p14="http://schemas.microsoft.com/office/powerpoint/2010/main" val="337651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56B0-0D7F-D747-5A57-77DDBBBE1BBA}"/>
              </a:ext>
            </a:extLst>
          </p:cNvPr>
          <p:cNvSpPr>
            <a:spLocks noGrp="1"/>
          </p:cNvSpPr>
          <p:nvPr>
            <p:ph type="title"/>
          </p:nvPr>
        </p:nvSpPr>
        <p:spPr>
          <a:xfrm>
            <a:off x="838200" y="0"/>
            <a:ext cx="10515600" cy="1325563"/>
          </a:xfrm>
        </p:spPr>
        <p:txBody>
          <a:bodyPr>
            <a:normAutofit/>
          </a:bodyPr>
          <a:lstStyle/>
          <a:p>
            <a:pPr algn="ctr"/>
            <a:r>
              <a:rPr lang="en-IN" sz="4000" b="1" dirty="0">
                <a:latin typeface="Arial" panose="020B0604020202020204" pitchFamily="34" charset="0"/>
                <a:cs typeface="Arial" panose="020B0604020202020204" pitchFamily="34" charset="0"/>
              </a:rPr>
              <a:t>Analysis of Category Bar Plot</a:t>
            </a:r>
          </a:p>
        </p:txBody>
      </p:sp>
      <p:sp>
        <p:nvSpPr>
          <p:cNvPr id="4" name="Rectangle 1">
            <a:extLst>
              <a:ext uri="{FF2B5EF4-FFF2-40B4-BE49-F238E27FC236}">
                <a16:creationId xmlns:a16="http://schemas.microsoft.com/office/drawing/2014/main" id="{F759912E-E9D7-08AB-E7A8-C4AA98614C07}"/>
              </a:ext>
            </a:extLst>
          </p:cNvPr>
          <p:cNvSpPr>
            <a:spLocks noGrp="1" noChangeArrowheads="1"/>
          </p:cNvSpPr>
          <p:nvPr>
            <p:ph idx="1"/>
          </p:nvPr>
        </p:nvSpPr>
        <p:spPr bwMode="auto">
          <a:xfrm>
            <a:off x="645241" y="0"/>
            <a:ext cx="10901517"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endParaRPr lang="en-US" altLang="en-US" sz="1800" b="1" dirty="0">
              <a:latin typeface="Arial" panose="020B0604020202020204" pitchFamily="34" charset="0"/>
            </a:endParaRPr>
          </a:p>
          <a:p>
            <a:pPr algn="just" eaLnBrk="0" fontAlgn="base" hangingPunct="0">
              <a:lnSpc>
                <a:spcPct val="100000"/>
              </a:lnSpc>
              <a:spcBef>
                <a:spcPct val="0"/>
              </a:spcBef>
              <a:spcAft>
                <a:spcPct val="0"/>
              </a:spcAft>
            </a:pPr>
            <a:endParaRPr lang="en-US" altLang="en-US" sz="1800" b="1" dirty="0">
              <a:latin typeface="Arial" panose="020B0604020202020204" pitchFamily="34" charset="0"/>
            </a:endParaRPr>
          </a:p>
          <a:p>
            <a:pPr algn="just" eaLnBrk="0" fontAlgn="base" hangingPunct="0">
              <a:lnSpc>
                <a:spcPct val="100000"/>
              </a:lnSpc>
              <a:spcBef>
                <a:spcPct val="0"/>
              </a:spcBef>
              <a:spcAft>
                <a:spcPct val="0"/>
              </a:spcAft>
            </a:pPr>
            <a:endParaRPr lang="en-US" altLang="en-US" sz="1800" b="1" dirty="0">
              <a:latin typeface="Arial" panose="020B0604020202020204" pitchFamily="34" charset="0"/>
            </a:endParaRPr>
          </a:p>
          <a:p>
            <a:pPr algn="just" eaLnBrk="0" fontAlgn="base" hangingPunct="0">
              <a:lnSpc>
                <a:spcPct val="100000"/>
              </a:lnSpc>
              <a:spcBef>
                <a:spcPct val="0"/>
              </a:spcBef>
              <a:spcAft>
                <a:spcPct val="0"/>
              </a:spcAf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X-axis (Category)</a:t>
            </a:r>
            <a:r>
              <a:rPr kumimoji="0" lang="en-US" altLang="en-US" sz="1800" b="0" i="0" u="none" strike="noStrike" cap="none" normalizeH="0" baseline="0" dirty="0">
                <a:ln>
                  <a:noFill/>
                </a:ln>
                <a:solidFill>
                  <a:schemeClr val="tx1"/>
                </a:solidFill>
                <a:effectLst/>
                <a:latin typeface="Arial" panose="020B0604020202020204" pitchFamily="34" charset="0"/>
              </a:rPr>
              <a:t>: Different types of spending or transaction categories (e.g., Food, Transportation, Household, etc.).</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Y-axis (Count)</a:t>
            </a:r>
            <a:r>
              <a:rPr kumimoji="0" lang="en-US" altLang="en-US" sz="1800" b="0" i="0" u="none" strike="noStrike" cap="none" normalizeH="0" baseline="0" dirty="0">
                <a:ln>
                  <a:noFill/>
                </a:ln>
                <a:solidFill>
                  <a:schemeClr val="tx1"/>
                </a:solidFill>
                <a:effectLst/>
                <a:latin typeface="Arial" panose="020B0604020202020204" pitchFamily="34" charset="0"/>
              </a:rPr>
              <a:t>: Number of transactions in each category.</a:t>
            </a:r>
          </a:p>
          <a:p>
            <a:pPr algn="just" eaLnBrk="0" fontAlgn="base" hangingPunct="0">
              <a:lnSpc>
                <a:spcPct val="100000"/>
              </a:lnSpc>
              <a:spcBef>
                <a:spcPct val="0"/>
              </a:spcBef>
              <a:spcAft>
                <a:spcPct val="0"/>
              </a:spcAft>
            </a:pPr>
            <a:endParaRPr lang="en-US" altLang="en-US" sz="1800" b="1" dirty="0">
              <a:latin typeface="Arial" panose="020B0604020202020204" pitchFamily="34" charset="0"/>
            </a:endParaRPr>
          </a:p>
          <a:p>
            <a:pPr algn="just" eaLnBrk="0" fontAlgn="base" hangingPunct="0">
              <a:lnSpc>
                <a:spcPct val="100000"/>
              </a:lnSpc>
              <a:spcBef>
                <a:spcPct val="0"/>
              </a:spcBef>
              <a:spcAft>
                <a:spcPct val="0"/>
              </a:spcAft>
            </a:pPr>
            <a:endParaRPr lang="en-US" altLang="en-US" sz="1800" b="1" dirty="0">
              <a:latin typeface="Arial" panose="020B0604020202020204" pitchFamily="34" charset="0"/>
            </a:endParaRPr>
          </a:p>
          <a:p>
            <a:pPr marL="0" indent="0" algn="just"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Arial" panose="020B0604020202020204" pitchFamily="34" charset="0"/>
              </a:rPr>
              <a:t>What it represents and how to analyze bar plot?</a:t>
            </a:r>
          </a:p>
          <a:p>
            <a:pPr marL="0" indent="0" algn="just" eaLnBrk="0" fontAlgn="base" hangingPunct="0">
              <a:lnSpc>
                <a:spcPct val="100000"/>
              </a:lnSpc>
              <a:spcBef>
                <a:spcPct val="0"/>
              </a:spcBef>
              <a:spcAft>
                <a:spcPct val="0"/>
              </a:spcAft>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Food</a:t>
            </a:r>
            <a:r>
              <a:rPr kumimoji="0" lang="en-US" altLang="en-US" sz="1800" b="0" i="0" u="none" strike="noStrike" cap="none" normalizeH="0" baseline="0" dirty="0">
                <a:ln>
                  <a:noFill/>
                </a:ln>
                <a:solidFill>
                  <a:schemeClr val="tx1"/>
                </a:solidFill>
                <a:effectLst/>
                <a:latin typeface="Arial" panose="020B0604020202020204" pitchFamily="34" charset="0"/>
              </a:rPr>
              <a:t> has the highest number of transactions — over </a:t>
            </a:r>
            <a:r>
              <a:rPr kumimoji="0" lang="en-US" altLang="en-US" sz="1800" b="1" i="0" u="none" strike="noStrike" cap="none" normalizeH="0" baseline="0" dirty="0">
                <a:ln>
                  <a:noFill/>
                </a:ln>
                <a:solidFill>
                  <a:schemeClr val="tx1"/>
                </a:solidFill>
                <a:effectLst/>
                <a:latin typeface="Arial" panose="020B0604020202020204" pitchFamily="34" charset="0"/>
              </a:rPr>
              <a:t>850</a:t>
            </a:r>
            <a:r>
              <a:rPr kumimoji="0" lang="en-US" altLang="en-US" sz="1800" b="0" i="0" u="none" strike="noStrike" cap="none" normalizeH="0" baseline="0" dirty="0">
                <a:ln>
                  <a:noFill/>
                </a:ln>
                <a:solidFill>
                  <a:schemeClr val="tx1"/>
                </a:solidFill>
                <a:effectLst/>
                <a:latin typeface="Arial" panose="020B0604020202020204" pitchFamily="34" charset="0"/>
              </a:rPr>
              <a:t>, making it the most frequent category.</a:t>
            </a:r>
          </a:p>
          <a:p>
            <a:pPr algn="just" eaLnBrk="0" fontAlgn="base" hangingPunct="0">
              <a:lnSpc>
                <a:spcPct val="100000"/>
              </a:lnSpc>
              <a:spcBef>
                <a:spcPct val="0"/>
              </a:spcBef>
              <a:spcAft>
                <a:spcPct val="0"/>
              </a:spcAft>
            </a:pPr>
            <a:r>
              <a:rPr lang="en-US" altLang="en-US" sz="1800" b="1" dirty="0">
                <a:latin typeface="Arial" panose="020B0604020202020204" pitchFamily="34" charset="0"/>
              </a:rPr>
              <a:t>Family</a:t>
            </a:r>
            <a:r>
              <a:rPr kumimoji="0" lang="en-US" altLang="en-US" sz="1800" b="0" i="0" u="none" strike="noStrike" cap="none" normalizeH="0" baseline="0" dirty="0">
                <a:ln>
                  <a:noFill/>
                </a:ln>
                <a:solidFill>
                  <a:schemeClr val="tx1"/>
                </a:solidFill>
                <a:effectLst/>
                <a:latin typeface="Arial" panose="020B0604020202020204" pitchFamily="34" charset="0"/>
              </a:rPr>
              <a:t> has the lowest count, under </a:t>
            </a:r>
            <a:r>
              <a:rPr kumimoji="0" lang="en-US" altLang="en-US" sz="1800" b="1" i="0" u="none" strike="noStrike" cap="none" normalizeH="0" baseline="0" dirty="0">
                <a:ln>
                  <a:noFill/>
                </a:ln>
                <a:solidFill>
                  <a:schemeClr val="tx1"/>
                </a:solidFill>
                <a:effectLst/>
                <a:latin typeface="Arial" panose="020B0604020202020204" pitchFamily="34" charset="0"/>
              </a:rPr>
              <a:t>100</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eaLnBrk="0" fontAlgn="base" hangingPunct="0">
              <a:lnSpc>
                <a:spcPct val="100000"/>
              </a:lnSpc>
              <a:spcBef>
                <a:spcPct val="0"/>
              </a:spcBef>
              <a:spcAft>
                <a:spcPct val="0"/>
              </a:spcAft>
            </a:pPr>
            <a:endParaRPr lang="en-US" altLang="en-US" sz="1800" dirty="0">
              <a:latin typeface="Arial" panose="020B0604020202020204" pitchFamily="34" charset="0"/>
            </a:endParaRPr>
          </a:p>
          <a:p>
            <a:pPr marL="0" indent="0" algn="just"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Arial" panose="020B0604020202020204" pitchFamily="34" charset="0"/>
              </a:rPr>
              <a:t>Analysis</a:t>
            </a:r>
          </a:p>
          <a:p>
            <a:pPr marL="0" indent="0" algn="just" eaLnBrk="0" fontAlgn="base" hangingPunct="0">
              <a:lnSpc>
                <a:spcPct val="100000"/>
              </a:lnSpc>
              <a:spcBef>
                <a:spcPct val="0"/>
              </a:spcBef>
              <a:spcAft>
                <a:spcPct val="0"/>
              </a:spcAft>
              <a:buNone/>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lang="en-US" altLang="en-US" sz="1800" dirty="0">
                <a:latin typeface="Arial" panose="020B0604020202020204" pitchFamily="34" charset="0"/>
              </a:rPr>
              <a:t>Food related transactions are regular and routine. Food is a basic requirement of human beings, thus spending on it would naturally be the higher proportion of our overall income and transactions.</a:t>
            </a:r>
          </a:p>
          <a:p>
            <a:pPr algn="just"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tx1"/>
                </a:solidFill>
                <a:effectLst/>
                <a:latin typeface="Arial" panose="020B0604020202020204" pitchFamily="34" charset="0"/>
              </a:rPr>
              <a:t>This provides an opportunity for a business who is engaged in food business to further analyze the data. This will allow the business to understand the taste and preferences of customers and how it can market its products.</a:t>
            </a:r>
          </a:p>
        </p:txBody>
      </p:sp>
    </p:spTree>
    <p:extLst>
      <p:ext uri="{BB962C8B-B14F-4D97-AF65-F5344CB8AC3E}">
        <p14:creationId xmlns:p14="http://schemas.microsoft.com/office/powerpoint/2010/main" val="416966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0B47-6FC9-D926-6237-8F4AA7158F34}"/>
              </a:ext>
            </a:extLst>
          </p:cNvPr>
          <p:cNvSpPr>
            <a:spLocks noGrp="1"/>
          </p:cNvSpPr>
          <p:nvPr>
            <p:ph type="title"/>
          </p:nvPr>
        </p:nvSpPr>
        <p:spPr>
          <a:xfrm>
            <a:off x="838200" y="20996"/>
            <a:ext cx="10515600" cy="1325563"/>
          </a:xfrm>
        </p:spPr>
        <p:txBody>
          <a:bodyPr>
            <a:normAutofit/>
          </a:bodyPr>
          <a:lstStyle/>
          <a:p>
            <a:r>
              <a:rPr lang="en-IN" sz="4000" b="1" dirty="0">
                <a:latin typeface="Arial" panose="020B0604020202020204" pitchFamily="34" charset="0"/>
                <a:cs typeface="Arial" panose="020B0604020202020204" pitchFamily="34" charset="0"/>
              </a:rPr>
              <a:t>Count of Transactions per Sub-Category</a:t>
            </a:r>
          </a:p>
        </p:txBody>
      </p:sp>
      <p:pic>
        <p:nvPicPr>
          <p:cNvPr id="5126" name="Picture 6">
            <a:extLst>
              <a:ext uri="{FF2B5EF4-FFF2-40B4-BE49-F238E27FC236}">
                <a16:creationId xmlns:a16="http://schemas.microsoft.com/office/drawing/2014/main" id="{6A631B94-78A6-10F8-4DE1-0F4D4B968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883" y="1190929"/>
            <a:ext cx="7931866" cy="56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17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855C-2DFF-6758-8E4E-EE7AFF1CC4BB}"/>
              </a:ext>
            </a:extLst>
          </p:cNvPr>
          <p:cNvSpPr>
            <a:spLocks noGrp="1"/>
          </p:cNvSpPr>
          <p:nvPr>
            <p:ph type="title"/>
          </p:nvPr>
        </p:nvSpPr>
        <p:spPr>
          <a:xfrm>
            <a:off x="2843980" y="0"/>
            <a:ext cx="10515600" cy="1325563"/>
          </a:xfrm>
        </p:spPr>
        <p:txBody>
          <a:bodyPr>
            <a:normAutofit/>
          </a:bodyPr>
          <a:lstStyle/>
          <a:p>
            <a:r>
              <a:rPr lang="en-IN" sz="4000" b="1" dirty="0">
                <a:latin typeface="Arial" panose="020B0604020202020204" pitchFamily="34" charset="0"/>
                <a:cs typeface="Arial" panose="020B0604020202020204" pitchFamily="34" charset="0"/>
              </a:rPr>
              <a:t>Analysis of Sub-Category</a:t>
            </a:r>
          </a:p>
        </p:txBody>
      </p:sp>
      <p:sp>
        <p:nvSpPr>
          <p:cNvPr id="3" name="Content Placeholder 2">
            <a:extLst>
              <a:ext uri="{FF2B5EF4-FFF2-40B4-BE49-F238E27FC236}">
                <a16:creationId xmlns:a16="http://schemas.microsoft.com/office/drawing/2014/main" id="{BE0822D6-2601-AE8D-ECAB-B48B61FDA87D}"/>
              </a:ext>
            </a:extLst>
          </p:cNvPr>
          <p:cNvSpPr>
            <a:spLocks noGrp="1"/>
          </p:cNvSpPr>
          <p:nvPr>
            <p:ph idx="1"/>
          </p:nvPr>
        </p:nvSpPr>
        <p:spPr>
          <a:xfrm>
            <a:off x="838200" y="1491328"/>
            <a:ext cx="10515600" cy="4351338"/>
          </a:xfrm>
        </p:spPr>
        <p:txBody>
          <a:bodyPr>
            <a:normAutofit/>
          </a:bodyPr>
          <a:lstStyle/>
          <a:p>
            <a:pPr algn="just"/>
            <a:r>
              <a:rPr lang="en-IN" sz="1800" b="1" dirty="0">
                <a:latin typeface="Arial" panose="020B0604020202020204" pitchFamily="34" charset="0"/>
                <a:cs typeface="Arial" panose="020B0604020202020204" pitchFamily="34" charset="0"/>
              </a:rPr>
              <a:t>Milk</a:t>
            </a:r>
            <a:r>
              <a:rPr lang="en-IN" sz="1800" dirty="0">
                <a:latin typeface="Arial" panose="020B0604020202020204" pitchFamily="34" charset="0"/>
                <a:cs typeface="Arial" panose="020B0604020202020204" pitchFamily="34" charset="0"/>
              </a:rPr>
              <a:t> has the highest frequency in the sub-category more than 160. It means that people are buying milk frequently and regularly. This provides an opportunity to the milk producing companies to market and cater to these needs.</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second highest frequency or count is </a:t>
            </a:r>
            <a:r>
              <a:rPr lang="en-IN" sz="1800" b="1" dirty="0">
                <a:latin typeface="Arial" panose="020B0604020202020204" pitchFamily="34" charset="0"/>
                <a:cs typeface="Arial" panose="020B0604020202020204" pitchFamily="34" charset="0"/>
              </a:rPr>
              <a:t>auto, </a:t>
            </a:r>
            <a:r>
              <a:rPr lang="en-IN" sz="1800" dirty="0">
                <a:latin typeface="Arial" panose="020B0604020202020204" pitchFamily="34" charset="0"/>
                <a:cs typeface="Arial" panose="020B0604020202020204" pitchFamily="34" charset="0"/>
              </a:rPr>
              <a:t>auto means automobiles (</a:t>
            </a:r>
            <a:r>
              <a:rPr lang="en-IN" sz="1800" b="1" dirty="0">
                <a:latin typeface="Arial" panose="020B0604020202020204" pitchFamily="34" charset="0"/>
                <a:cs typeface="Arial" panose="020B0604020202020204" pitchFamily="34" charset="0"/>
              </a:rPr>
              <a:t>petrol</a:t>
            </a:r>
            <a:r>
              <a:rPr lang="en-IN" sz="1800" dirty="0">
                <a:latin typeface="Arial" panose="020B0604020202020204" pitchFamily="34" charset="0"/>
                <a:cs typeface="Arial" panose="020B0604020202020204" pitchFamily="34" charset="0"/>
              </a:rPr>
              <a:t>) which include cars, motorcycles </a:t>
            </a:r>
            <a:r>
              <a:rPr lang="en-IN" sz="1800" dirty="0" err="1">
                <a:latin typeface="Arial" panose="020B0604020202020204" pitchFamily="34" charset="0"/>
                <a:cs typeface="Arial" panose="020B0604020202020204" pitchFamily="34" charset="0"/>
              </a:rPr>
              <a:t>e.t.c</a:t>
            </a:r>
            <a:r>
              <a:rPr lang="en-IN" sz="1800" dirty="0">
                <a:latin typeface="Arial" panose="020B0604020202020204" pitchFamily="34" charset="0"/>
                <a:cs typeface="Arial" panose="020B0604020202020204" pitchFamily="34" charset="0"/>
              </a:rPr>
              <a:t>. It represents a large number of petrol buyers after milk. </a:t>
            </a:r>
          </a:p>
          <a:p>
            <a:pPr algn="just"/>
            <a:endParaRPr lang="en-IN" sz="1800" dirty="0">
              <a:latin typeface="Arial" panose="020B0604020202020204" pitchFamily="34" charset="0"/>
              <a:cs typeface="Arial" panose="020B0604020202020204" pitchFamily="34" charset="0"/>
            </a:endParaRPr>
          </a:p>
          <a:p>
            <a:pPr algn="just"/>
            <a:r>
              <a:rPr lang="en-IN" sz="1800" b="1" dirty="0">
                <a:latin typeface="Arial" panose="020B0604020202020204" pitchFamily="34" charset="0"/>
                <a:cs typeface="Arial" panose="020B0604020202020204" pitchFamily="34" charset="0"/>
              </a:rPr>
              <a:t>Auto </a:t>
            </a:r>
            <a:r>
              <a:rPr lang="en-IN" sz="1800" dirty="0">
                <a:latin typeface="Arial" panose="020B0604020202020204" pitchFamily="34" charset="0"/>
                <a:cs typeface="Arial" panose="020B0604020202020204" pitchFamily="34" charset="0"/>
              </a:rPr>
              <a:t>is followed by </a:t>
            </a:r>
            <a:r>
              <a:rPr lang="en-IN" sz="1800" b="1" dirty="0">
                <a:latin typeface="Arial" panose="020B0604020202020204" pitchFamily="34" charset="0"/>
                <a:cs typeface="Arial" panose="020B0604020202020204" pitchFamily="34" charset="0"/>
              </a:rPr>
              <a:t>Snacks, Grocery, Kirana, lunch</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e.t.c</a:t>
            </a:r>
            <a:r>
              <a:rPr lang="en-IN" sz="1800" dirty="0">
                <a:latin typeface="Arial" panose="020B0604020202020204" pitchFamily="34" charset="0"/>
                <a:cs typeface="Arial" panose="020B0604020202020204" pitchFamily="34" charset="0"/>
              </a:rPr>
              <a:t> Combines these three sub- categories and milk, it represents the </a:t>
            </a:r>
            <a:r>
              <a:rPr lang="en-IN" sz="1800" b="1" dirty="0">
                <a:latin typeface="Arial" panose="020B0604020202020204" pitchFamily="34" charset="0"/>
                <a:cs typeface="Arial" panose="020B0604020202020204" pitchFamily="34" charset="0"/>
              </a:rPr>
              <a:t>Food</a:t>
            </a:r>
            <a:r>
              <a:rPr lang="en-IN" sz="1800" dirty="0">
                <a:latin typeface="Arial" panose="020B0604020202020204" pitchFamily="34" charset="0"/>
                <a:cs typeface="Arial" panose="020B0604020202020204" pitchFamily="34" charset="0"/>
              </a:rPr>
              <a:t> Category. These sub-category are the reasons why </a:t>
            </a:r>
            <a:r>
              <a:rPr lang="en-IN" sz="1800" b="1" dirty="0">
                <a:latin typeface="Arial" panose="020B0604020202020204" pitchFamily="34" charset="0"/>
                <a:cs typeface="Arial" panose="020B0604020202020204" pitchFamily="34" charset="0"/>
              </a:rPr>
              <a:t>Food</a:t>
            </a:r>
            <a:r>
              <a:rPr lang="en-IN" sz="1800" dirty="0">
                <a:latin typeface="Arial" panose="020B0604020202020204" pitchFamily="34" charset="0"/>
                <a:cs typeface="Arial" panose="020B0604020202020204" pitchFamily="34" charset="0"/>
              </a:rPr>
              <a:t> has the largest frequency of transactions.</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least frequency of transaction is of </a:t>
            </a:r>
            <a:r>
              <a:rPr lang="en-IN" sz="1800" b="1" dirty="0">
                <a:latin typeface="Arial" panose="020B0604020202020204" pitchFamily="34" charset="0"/>
                <a:cs typeface="Arial" panose="020B0604020202020204" pitchFamily="34" charset="0"/>
              </a:rPr>
              <a:t>Dinner. </a:t>
            </a:r>
            <a:r>
              <a:rPr lang="en-IN" sz="1800" dirty="0">
                <a:latin typeface="Arial" panose="020B0604020202020204" pitchFamily="34" charset="0"/>
                <a:cs typeface="Arial" panose="020B0604020202020204" pitchFamily="34" charset="0"/>
              </a:rPr>
              <a:t>It can be observed that families prefer to cook food at home rather than going out to dinner. This helps in identifying the eating patterns(culture) of the population.</a:t>
            </a:r>
            <a:endParaRPr lang="en-IN" sz="1800" b="1" dirty="0">
              <a:latin typeface="Arial" panose="020B0604020202020204" pitchFamily="34" charset="0"/>
              <a:cs typeface="Arial" panose="020B0604020202020204" pitchFamily="34" charset="0"/>
            </a:endParaRPr>
          </a:p>
          <a:p>
            <a:pPr algn="just"/>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00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2135-024C-967F-8744-155349A77708}"/>
              </a:ext>
            </a:extLst>
          </p:cNvPr>
          <p:cNvSpPr>
            <a:spLocks noGrp="1"/>
          </p:cNvSpPr>
          <p:nvPr>
            <p:ph type="title"/>
          </p:nvPr>
        </p:nvSpPr>
        <p:spPr>
          <a:xfrm>
            <a:off x="419100" y="0"/>
            <a:ext cx="11353800" cy="1238865"/>
          </a:xfrm>
        </p:spPr>
        <p:txBody>
          <a:bodyPr>
            <a:normAutofit/>
          </a:bodyPr>
          <a:lstStyle/>
          <a:p>
            <a:r>
              <a:rPr lang="en-IN" sz="4000" b="1" dirty="0">
                <a:latin typeface="Arial" panose="020B0604020202020204" pitchFamily="34" charset="0"/>
                <a:cs typeface="Arial" panose="020B0604020202020204" pitchFamily="34" charset="0"/>
              </a:rPr>
              <a:t>Count of transactions having income/expense</a:t>
            </a:r>
          </a:p>
        </p:txBody>
      </p:sp>
      <p:pic>
        <p:nvPicPr>
          <p:cNvPr id="1026" name="Picture 2">
            <a:extLst>
              <a:ext uri="{FF2B5EF4-FFF2-40B4-BE49-F238E27FC236}">
                <a16:creationId xmlns:a16="http://schemas.microsoft.com/office/drawing/2014/main" id="{8881A6A0-31E0-D64B-1070-D5CC270D06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2275" y="1543664"/>
            <a:ext cx="6136171" cy="457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41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8EC3-6EF7-1085-49A3-76402B858321}"/>
              </a:ext>
            </a:extLst>
          </p:cNvPr>
          <p:cNvSpPr>
            <a:spLocks noGrp="1"/>
          </p:cNvSpPr>
          <p:nvPr>
            <p:ph type="title"/>
          </p:nvPr>
        </p:nvSpPr>
        <p:spPr>
          <a:xfrm>
            <a:off x="916858" y="18256"/>
            <a:ext cx="10515600" cy="797822"/>
          </a:xfrm>
        </p:spPr>
        <p:txBody>
          <a:bodyPr>
            <a:normAutofit/>
          </a:bodyPr>
          <a:lstStyle/>
          <a:p>
            <a:pPr algn="ctr"/>
            <a:r>
              <a:rPr lang="en-IN" sz="4000" b="1" dirty="0">
                <a:latin typeface="Arial" panose="020B0604020202020204" pitchFamily="34" charset="0"/>
                <a:cs typeface="Arial" panose="020B0604020202020204" pitchFamily="34" charset="0"/>
              </a:rPr>
              <a:t>Analysis of income/expense</a:t>
            </a:r>
            <a:r>
              <a:rPr lang="en-IN" sz="4000" dirty="0">
                <a:latin typeface="Arial" panose="020B0604020202020204" pitchFamily="34" charset="0"/>
                <a:cs typeface="Arial" panose="020B0604020202020204" pitchFamily="34" charset="0"/>
              </a:rPr>
              <a:t> </a:t>
            </a:r>
          </a:p>
        </p:txBody>
      </p:sp>
      <p:sp>
        <p:nvSpPr>
          <p:cNvPr id="4" name="Rectangle 1">
            <a:extLst>
              <a:ext uri="{FF2B5EF4-FFF2-40B4-BE49-F238E27FC236}">
                <a16:creationId xmlns:a16="http://schemas.microsoft.com/office/drawing/2014/main" id="{0D762A12-38A4-FA60-B4C0-E724ACAB8818}"/>
              </a:ext>
            </a:extLst>
          </p:cNvPr>
          <p:cNvSpPr>
            <a:spLocks noGrp="1" noChangeArrowheads="1"/>
          </p:cNvSpPr>
          <p:nvPr>
            <p:ph idx="1"/>
          </p:nvPr>
        </p:nvSpPr>
        <p:spPr bwMode="auto">
          <a:xfrm>
            <a:off x="487978" y="1109147"/>
            <a:ext cx="10515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Arial" panose="020B0604020202020204" pitchFamily="34" charset="0"/>
              </a:rPr>
              <a:t>🟥 Expense (Far Left Bar)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Overwhelming majority</a:t>
            </a:r>
            <a:r>
              <a:rPr kumimoji="0" lang="en-US" altLang="en-US" sz="1800" b="0" i="0" u="none" strike="noStrike" cap="none" normalizeH="0" baseline="0" dirty="0">
                <a:ln>
                  <a:noFill/>
                </a:ln>
                <a:solidFill>
                  <a:schemeClr val="tx1"/>
                </a:solidFill>
                <a:effectLst/>
                <a:latin typeface="Arial" panose="020B0604020202020204" pitchFamily="34" charset="0"/>
              </a:rPr>
              <a:t> of transactions fall under this category (2200+).</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Indicates that most financial activity is </a:t>
            </a:r>
            <a:r>
              <a:rPr kumimoji="0" lang="en-US" altLang="en-US" sz="1800" b="1" i="0" u="none" strike="noStrike" cap="none" normalizeH="0" baseline="0" dirty="0">
                <a:ln>
                  <a:noFill/>
                </a:ln>
                <a:solidFill>
                  <a:schemeClr val="tx1"/>
                </a:solidFill>
                <a:effectLst/>
                <a:latin typeface="Arial" panose="020B0604020202020204" pitchFamily="34" charset="0"/>
              </a:rPr>
              <a:t>outflow</a:t>
            </a:r>
            <a:r>
              <a:rPr kumimoji="0" lang="en-US" altLang="en-US" sz="1800" b="0" i="0" u="none" strike="noStrike" cap="none" normalizeH="0" baseline="0" dirty="0">
                <a:ln>
                  <a:noFill/>
                </a:ln>
                <a:solidFill>
                  <a:schemeClr val="tx1"/>
                </a:solidFill>
                <a:effectLst/>
                <a:latin typeface="Arial" panose="020B0604020202020204" pitchFamily="34" charset="0"/>
              </a:rPr>
              <a:t> — spending is dominant.</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Reflects active use of money for purchases, bills, or other costs of living.</a:t>
            </a:r>
          </a:p>
          <a:p>
            <a:pPr algn="just" eaLnBrk="0" fontAlgn="base" hangingPunct="0">
              <a:lnSpc>
                <a:spcPct val="100000"/>
              </a:lnSpc>
              <a:spcBef>
                <a:spcPct val="0"/>
              </a:spcBef>
              <a:spcAft>
                <a:spcPct val="0"/>
              </a:spcAft>
            </a:pPr>
            <a:endParaRPr lang="en-US" altLang="en-US" sz="1800" dirty="0">
              <a:latin typeface="Arial" panose="020B0604020202020204" pitchFamily="34"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Transfer-Out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A relatively small number of transactions (~150–200).</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Likely represents </a:t>
            </a:r>
            <a:r>
              <a:rPr kumimoji="0" lang="en-US" altLang="en-US" sz="1800" b="1" i="0" u="none" strike="noStrike" cap="none" normalizeH="0" baseline="0" dirty="0">
                <a:ln>
                  <a:noFill/>
                </a:ln>
                <a:solidFill>
                  <a:schemeClr val="tx1"/>
                </a:solidFill>
                <a:effectLst/>
                <a:latin typeface="Arial" panose="020B0604020202020204" pitchFamily="34" charset="0"/>
              </a:rPr>
              <a:t>moving money</a:t>
            </a:r>
            <a:r>
              <a:rPr kumimoji="0" lang="en-US" altLang="en-US" sz="1800" b="0" i="0" u="none" strike="noStrike" cap="none" normalizeH="0" baseline="0" dirty="0">
                <a:ln>
                  <a:noFill/>
                </a:ln>
                <a:solidFill>
                  <a:schemeClr val="tx1"/>
                </a:solidFill>
                <a:effectLst/>
                <a:latin typeface="Arial" panose="020B0604020202020204" pitchFamily="34" charset="0"/>
              </a:rPr>
              <a:t> between accounts </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(e.g., from a checking </a:t>
            </a:r>
          </a:p>
          <a:p>
            <a:pPr marL="0" indent="0" algn="just" eaLnBrk="0" fontAlgn="base" hangingPunct="0">
              <a:lnSpc>
                <a:spcPct val="100000"/>
              </a:lnSpc>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savings account, wallet to bank, etc.).</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Doesn’t imply spending — it's a </a:t>
            </a:r>
            <a:r>
              <a:rPr kumimoji="0" lang="en-US" altLang="en-US" sz="1800" b="1" i="0" u="none" strike="noStrike" cap="none" normalizeH="0" baseline="0" dirty="0">
                <a:ln>
                  <a:noFill/>
                </a:ln>
                <a:solidFill>
                  <a:schemeClr val="tx1"/>
                </a:solidFill>
                <a:effectLst/>
                <a:latin typeface="Arial" panose="020B0604020202020204" pitchFamily="34" charset="0"/>
              </a:rPr>
              <a:t>reallocation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eaLnBrk="0" fontAlgn="base" hangingPunct="0">
              <a:lnSpc>
                <a:spcPct val="100000"/>
              </a:lnSpc>
              <a:spcBef>
                <a:spcPct val="0"/>
              </a:spcBef>
              <a:spcAft>
                <a:spcPct val="0"/>
              </a:spcAft>
            </a:pPr>
            <a:endParaRPr lang="en-US" altLang="en-US" sz="1800" dirty="0">
              <a:latin typeface="Arial" panose="020B0604020202020204" pitchFamily="34"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Income (Far Right Bar)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Even </a:t>
            </a:r>
            <a:r>
              <a:rPr kumimoji="0" lang="en-US" altLang="en-US" sz="1800" b="1" i="0" u="none" strike="noStrike" cap="none" normalizeH="0" baseline="0" dirty="0">
                <a:ln>
                  <a:noFill/>
                </a:ln>
                <a:solidFill>
                  <a:schemeClr val="tx1"/>
                </a:solidFill>
                <a:effectLst/>
                <a:latin typeface="Arial" panose="020B0604020202020204" pitchFamily="34" charset="0"/>
              </a:rPr>
              <a:t>fewer</a:t>
            </a:r>
            <a:r>
              <a:rPr kumimoji="0" lang="en-US" altLang="en-US" sz="1800" b="0" i="0" u="none" strike="noStrike" cap="none" normalizeH="0" baseline="0" dirty="0">
                <a:ln>
                  <a:noFill/>
                </a:ln>
                <a:solidFill>
                  <a:schemeClr val="tx1"/>
                </a:solidFill>
                <a:effectLst/>
                <a:latin typeface="Arial" panose="020B0604020202020204" pitchFamily="34" charset="0"/>
              </a:rPr>
              <a:t> transactions recorded as income (~130–150).</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Doesn’t necessarily mean low income — just that </a:t>
            </a:r>
            <a:r>
              <a:rPr kumimoji="0" lang="en-US" altLang="en-US" sz="1800" b="1" i="0" u="none" strike="noStrike" cap="none" normalizeH="0" baseline="0" dirty="0">
                <a:ln>
                  <a:noFill/>
                </a:ln>
                <a:solidFill>
                  <a:schemeClr val="tx1"/>
                </a:solidFill>
                <a:effectLst/>
                <a:latin typeface="Arial" panose="020B0604020202020204" pitchFamily="34" charset="0"/>
              </a:rPr>
              <a:t>income entries are less </a:t>
            </a:r>
          </a:p>
          <a:p>
            <a:pPr marL="0" indent="0" algn="just" eaLnBrk="0" fontAlgn="base" hangingPunct="0">
              <a:lnSpc>
                <a:spcPct val="100000"/>
              </a:lnSpc>
              <a:spcBef>
                <a:spcPct val="0"/>
              </a:spcBef>
              <a:spcAft>
                <a:spcPct val="0"/>
              </a:spcAft>
              <a:buNone/>
            </a:pPr>
            <a:r>
              <a:rPr lang="en-US" altLang="en-US" sz="1800"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frequent</a:t>
            </a:r>
            <a:r>
              <a:rPr kumimoji="0" lang="en-US" altLang="en-US" sz="1800" b="0" i="0" u="none" strike="noStrike" cap="none" normalizeH="0" baseline="0" dirty="0">
                <a:ln>
                  <a:noFill/>
                </a:ln>
                <a:solidFill>
                  <a:schemeClr val="tx1"/>
                </a:solidFill>
                <a:effectLst/>
                <a:latin typeface="Arial" panose="020B0604020202020204" pitchFamily="34" charset="0"/>
              </a:rPr>
              <a:t> (e.g., salary received monthly).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038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7B35-E0B2-CACF-64CF-FDA1CCA6E119}"/>
              </a:ext>
            </a:extLst>
          </p:cNvPr>
          <p:cNvSpPr>
            <a:spLocks noGrp="1"/>
          </p:cNvSpPr>
          <p:nvPr>
            <p:ph type="title"/>
          </p:nvPr>
        </p:nvSpPr>
        <p:spPr>
          <a:xfrm>
            <a:off x="838199" y="18256"/>
            <a:ext cx="10515600" cy="1023964"/>
          </a:xfrm>
        </p:spPr>
        <p:txBody>
          <a:bodyPr>
            <a:normAutofit/>
          </a:bodyPr>
          <a:lstStyle/>
          <a:p>
            <a:r>
              <a:rPr lang="en-IN" sz="4000" b="1" dirty="0">
                <a:latin typeface="Arial" panose="020B0604020202020204" pitchFamily="34" charset="0"/>
                <a:cs typeface="Arial" panose="020B0604020202020204" pitchFamily="34" charset="0"/>
              </a:rPr>
              <a:t>Box Plot of the amount in Each Category</a:t>
            </a:r>
          </a:p>
        </p:txBody>
      </p:sp>
      <p:pic>
        <p:nvPicPr>
          <p:cNvPr id="3074" name="Picture 2">
            <a:extLst>
              <a:ext uri="{FF2B5EF4-FFF2-40B4-BE49-F238E27FC236}">
                <a16:creationId xmlns:a16="http://schemas.microsoft.com/office/drawing/2014/main" id="{24CE3976-CD5A-C549-3971-F4EEEA4050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5277" y="1000402"/>
            <a:ext cx="7561007" cy="555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887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243</TotalTime>
  <Words>1503</Words>
  <Application>Microsoft Office PowerPoint</Application>
  <PresentationFormat>Widescreen</PresentationFormat>
  <Paragraphs>173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ArialMT</vt:lpstr>
      <vt:lpstr>Office Theme</vt:lpstr>
      <vt:lpstr>Distribution of Transaction Amounts</vt:lpstr>
      <vt:lpstr>Analysis of Histogram</vt:lpstr>
      <vt:lpstr>Count of Transaction per Category</vt:lpstr>
      <vt:lpstr>Analysis of Category Bar Plot</vt:lpstr>
      <vt:lpstr>Count of Transactions per Sub-Category</vt:lpstr>
      <vt:lpstr>Analysis of Sub-Category</vt:lpstr>
      <vt:lpstr>Count of transactions having income/expense</vt:lpstr>
      <vt:lpstr>Analysis of income/expense </vt:lpstr>
      <vt:lpstr>Box Plot of the amount in Each Category</vt:lpstr>
      <vt:lpstr>Insights from Categories Box Plot</vt:lpstr>
      <vt:lpstr>Analysis of Box Plots</vt:lpstr>
      <vt:lpstr>Box Plot of Amount in Sub Categories</vt:lpstr>
      <vt:lpstr>Analysis of Box Plot of Sub Categories</vt:lpstr>
      <vt:lpstr>Box Plot of Income/Expense</vt:lpstr>
      <vt:lpstr>Analysis of Income/Expense Box Plot</vt:lpstr>
      <vt:lpstr>Scatter Plot of Expense/Income</vt:lpstr>
      <vt:lpstr>How to analyse Scatter Plot</vt:lpstr>
      <vt:lpstr>Distribution of Transaction Amount</vt:lpstr>
      <vt:lpstr>Insights derived from Line Chart</vt:lpstr>
      <vt:lpstr>Correlation Heatmap</vt:lpstr>
      <vt:lpstr>Correlation Heatmap of Top 15 Categories (Analysis)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Girdhar pranami</dc:creator>
  <cp:lastModifiedBy>Girdhar pranami</cp:lastModifiedBy>
  <cp:revision>8</cp:revision>
  <dcterms:created xsi:type="dcterms:W3CDTF">2025-04-09T10:45:07Z</dcterms:created>
  <dcterms:modified xsi:type="dcterms:W3CDTF">2025-04-18T18:29:42Z</dcterms:modified>
</cp:coreProperties>
</file>