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2b2f58d1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2b2f58d1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2c6f68f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2c6f68f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2b2f58d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2b2f58d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2b2f58d1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2b2f58d1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2b2f58d1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2b2f58d1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2b2f58d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2b2f58d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2b2f58d1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2b2f58d1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2b2f58d1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2b2f58d1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2b2f58d1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2b2f58d1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2b2f58d1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2b2f58d1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IVXYJSkoZsNket1LLePZTV4OPs8gfMJq/vie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EHFsYe7Hxu7RkG6qwkv3r0V846bIbhZI/view" TargetMode="Externa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mW-CEmwPNvQJFtN39q8qINVqA95D2rFI/view"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vXJHT-mGd9GDYWLWQFLb9neFYrMz7082/view"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mReuPpReaolIUFuJejdCpyQh_bUkIF0K/view"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ufy5Kkf6l7UaNq6J2ohrTFh3xPvjeFV4/view"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98575"/>
            <a:ext cx="8520600" cy="159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EcoBoat: Design and Experimental Validation of</a:t>
            </a:r>
            <a:endParaRPr b="1" sz="30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an Autonomous Body-Board Boat For Cleaning</a:t>
            </a:r>
            <a:endParaRPr b="1" sz="3000">
              <a:latin typeface="Times New Roman"/>
              <a:ea typeface="Times New Roman"/>
              <a:cs typeface="Times New Roman"/>
              <a:sym typeface="Times New Roman"/>
            </a:endParaRPr>
          </a:p>
          <a:p>
            <a:pPr indent="0" lvl="0" marL="0" rtl="0" algn="ctr">
              <a:spcBef>
                <a:spcPts val="0"/>
              </a:spcBef>
              <a:spcAft>
                <a:spcPts val="0"/>
              </a:spcAft>
              <a:buNone/>
            </a:pPr>
            <a:r>
              <a:rPr b="1" lang="en" sz="3000">
                <a:latin typeface="Times New Roman"/>
                <a:ea typeface="Times New Roman"/>
                <a:cs typeface="Times New Roman"/>
                <a:sym typeface="Times New Roman"/>
              </a:rPr>
              <a:t>Water Bodies</a:t>
            </a:r>
            <a:endParaRPr b="1" sz="3000">
              <a:latin typeface="Times New Roman"/>
              <a:ea typeface="Times New Roman"/>
              <a:cs typeface="Times New Roman"/>
              <a:sym typeface="Times New Roman"/>
            </a:endParaRPr>
          </a:p>
        </p:txBody>
      </p:sp>
      <p:sp>
        <p:nvSpPr>
          <p:cNvPr id="55" name="Google Shape;55;p13"/>
          <p:cNvSpPr txBox="1"/>
          <p:nvPr>
            <p:ph idx="1" type="subTitle"/>
          </p:nvPr>
        </p:nvSpPr>
        <p:spPr>
          <a:xfrm>
            <a:off x="311700" y="2228600"/>
            <a:ext cx="8520600" cy="43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Aman Ansari </a:t>
            </a:r>
            <a:r>
              <a:rPr baseline="30000" lang="en" sz="1800">
                <a:solidFill>
                  <a:schemeClr val="dk1"/>
                </a:solidFill>
                <a:latin typeface="Times New Roman"/>
                <a:ea typeface="Times New Roman"/>
                <a:cs typeface="Times New Roman"/>
                <a:sym typeface="Times New Roman"/>
              </a:rPr>
              <a:t>1</a:t>
            </a:r>
            <a:r>
              <a:rPr lang="en" sz="1800">
                <a:solidFill>
                  <a:schemeClr val="dk1"/>
                </a:solidFill>
                <a:latin typeface="Times New Roman"/>
                <a:ea typeface="Times New Roman"/>
                <a:cs typeface="Times New Roman"/>
                <a:sym typeface="Times New Roman"/>
              </a:rPr>
              <a:t> , Saifullah Khan </a:t>
            </a:r>
            <a:r>
              <a:rPr baseline="30000" lang="en" sz="1800">
                <a:solidFill>
                  <a:schemeClr val="dk1"/>
                </a:solidFill>
                <a:latin typeface="Times New Roman"/>
                <a:ea typeface="Times New Roman"/>
                <a:cs typeface="Times New Roman"/>
                <a:sym typeface="Times New Roman"/>
              </a:rPr>
              <a:t>1</a:t>
            </a:r>
            <a:r>
              <a:rPr lang="en" sz="1800">
                <a:solidFill>
                  <a:schemeClr val="dk1"/>
                </a:solidFill>
                <a:latin typeface="Times New Roman"/>
                <a:ea typeface="Times New Roman"/>
                <a:cs typeface="Times New Roman"/>
                <a:sym typeface="Times New Roman"/>
              </a:rPr>
              <a:t>, Rahul Kulkarni </a:t>
            </a:r>
            <a:r>
              <a:rPr baseline="30000" lang="en" sz="1800">
                <a:solidFill>
                  <a:schemeClr val="dk1"/>
                </a:solidFill>
                <a:latin typeface="Times New Roman"/>
                <a:ea typeface="Times New Roman"/>
                <a:cs typeface="Times New Roman"/>
                <a:sym typeface="Times New Roman"/>
              </a:rPr>
              <a:t>1</a:t>
            </a:r>
            <a:r>
              <a:rPr lang="en" sz="1800">
                <a:solidFill>
                  <a:schemeClr val="dk1"/>
                </a:solidFill>
                <a:latin typeface="Times New Roman"/>
                <a:ea typeface="Times New Roman"/>
                <a:cs typeface="Times New Roman"/>
                <a:sym typeface="Times New Roman"/>
              </a:rPr>
              <a:t>, P.B. Sujit </a:t>
            </a:r>
            <a:r>
              <a:rPr baseline="30000" lang="en" sz="1800">
                <a:solidFill>
                  <a:schemeClr val="dk1"/>
                </a:solidFill>
                <a:latin typeface="Times New Roman"/>
                <a:ea typeface="Times New Roman"/>
                <a:cs typeface="Times New Roman"/>
                <a:sym typeface="Times New Roman"/>
              </a:rPr>
              <a:t>1</a:t>
            </a:r>
            <a:endParaRPr baseline="30000" sz="18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465450" y="2853625"/>
            <a:ext cx="8213100" cy="2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aseline="30000" lang="en" sz="1000">
                <a:solidFill>
                  <a:schemeClr val="dk1"/>
                </a:solidFill>
                <a:latin typeface="Times New Roman"/>
                <a:ea typeface="Times New Roman"/>
                <a:cs typeface="Times New Roman"/>
                <a:sym typeface="Times New Roman"/>
              </a:rPr>
              <a:t>1 </a:t>
            </a:r>
            <a:r>
              <a:rPr lang="en" sz="1000">
                <a:solidFill>
                  <a:schemeClr val="dk1"/>
                </a:solidFill>
                <a:latin typeface="Times New Roman"/>
                <a:ea typeface="Times New Roman"/>
                <a:cs typeface="Times New Roman"/>
                <a:sym typeface="Times New Roman"/>
              </a:rPr>
              <a:t>Department of Electrical Engineering and Computer Science, Indian Institute of Science Education and Research Bhopal</a:t>
            </a:r>
            <a:endParaRPr sz="1000">
              <a:solidFill>
                <a:schemeClr val="dk1"/>
              </a:solidFill>
              <a:latin typeface="Times New Roman"/>
              <a:ea typeface="Times New Roman"/>
              <a:cs typeface="Times New Roman"/>
              <a:sym typeface="Times New Roman"/>
            </a:endParaRPr>
          </a:p>
        </p:txBody>
      </p:sp>
      <p:pic>
        <p:nvPicPr>
          <p:cNvPr id="57" name="Google Shape;57;p13" title="Moon Lab Logo_1.png"/>
          <p:cNvPicPr preferRelativeResize="0"/>
          <p:nvPr/>
        </p:nvPicPr>
        <p:blipFill>
          <a:blip r:embed="rId3">
            <a:alphaModFix/>
          </a:blip>
          <a:stretch>
            <a:fillRect/>
          </a:stretch>
        </p:blipFill>
        <p:spPr>
          <a:xfrm>
            <a:off x="4272725" y="3416625"/>
            <a:ext cx="3043225" cy="842975"/>
          </a:xfrm>
          <a:prstGeom prst="rect">
            <a:avLst/>
          </a:prstGeom>
          <a:noFill/>
          <a:ln>
            <a:noFill/>
          </a:ln>
        </p:spPr>
      </p:pic>
      <p:pic>
        <p:nvPicPr>
          <p:cNvPr id="58" name="Google Shape;58;p13" title="iiserb logo.jpeg"/>
          <p:cNvPicPr preferRelativeResize="0"/>
          <p:nvPr/>
        </p:nvPicPr>
        <p:blipFill>
          <a:blip r:embed="rId4">
            <a:alphaModFix/>
          </a:blip>
          <a:stretch>
            <a:fillRect/>
          </a:stretch>
        </p:blipFill>
        <p:spPr>
          <a:xfrm>
            <a:off x="2720650" y="3260062"/>
            <a:ext cx="1156100" cy="115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1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latin typeface="Times New Roman"/>
                <a:ea typeface="Times New Roman"/>
                <a:cs typeface="Times New Roman"/>
                <a:sym typeface="Times New Roman"/>
              </a:rPr>
              <a:t>Lessons Learned</a:t>
            </a:r>
            <a:endParaRPr b="1" sz="3500">
              <a:latin typeface="Times New Roman"/>
              <a:ea typeface="Times New Roman"/>
              <a:cs typeface="Times New Roman"/>
              <a:sym typeface="Times New Roman"/>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Major issues faced during experimentation and their solutions are:</a:t>
            </a:r>
            <a:endParaRPr sz="1500">
              <a:solidFill>
                <a:schemeClr val="dk1"/>
              </a:solidFill>
              <a:latin typeface="Times New Roman"/>
              <a:ea typeface="Times New Roman"/>
              <a:cs typeface="Times New Roman"/>
              <a:sym typeface="Times New Roman"/>
            </a:endParaRPr>
          </a:p>
          <a:p>
            <a:pPr indent="-323850" lvl="1" marL="9144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When the ASV stops, the absence of inward water flow, which previously held the collected garbage in place, may cause the debris to escape from the net. </a:t>
            </a:r>
            <a:endParaRPr sz="1500">
              <a:solidFill>
                <a:schemeClr val="dk1"/>
              </a:solidFill>
              <a:latin typeface="Times New Roman"/>
              <a:ea typeface="Times New Roman"/>
              <a:cs typeface="Times New Roman"/>
              <a:sym typeface="Times New Roman"/>
            </a:endParaRPr>
          </a:p>
          <a:p>
            <a:pPr indent="-323850" lvl="2" marL="1371600" rtl="0" algn="just">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Solution:</a:t>
            </a:r>
            <a:r>
              <a:rPr lang="en" sz="1500">
                <a:solidFill>
                  <a:schemeClr val="dk1"/>
                </a:solidFill>
                <a:latin typeface="Times New Roman"/>
                <a:ea typeface="Times New Roman"/>
                <a:cs typeface="Times New Roman"/>
                <a:sym typeface="Times New Roman"/>
              </a:rPr>
              <a:t> A closing mechanism can be installed to prevent this from happening.</a:t>
            </a:r>
            <a:endParaRPr sz="1500">
              <a:solidFill>
                <a:schemeClr val="dk1"/>
              </a:solidFill>
              <a:latin typeface="Times New Roman"/>
              <a:ea typeface="Times New Roman"/>
              <a:cs typeface="Times New Roman"/>
              <a:sym typeface="Times New Roman"/>
            </a:endParaRPr>
          </a:p>
          <a:p>
            <a:pPr indent="-323850" lvl="1" marL="9144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bulky collection structure was challenging to handle both before and after use.</a:t>
            </a:r>
            <a:endParaRPr sz="1500">
              <a:solidFill>
                <a:schemeClr val="dk1"/>
              </a:solidFill>
              <a:latin typeface="Times New Roman"/>
              <a:ea typeface="Times New Roman"/>
              <a:cs typeface="Times New Roman"/>
              <a:sym typeface="Times New Roman"/>
            </a:endParaRPr>
          </a:p>
          <a:p>
            <a:pPr indent="-323850" lvl="2" marL="1371600" rtl="0" algn="just">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Solution:</a:t>
            </a:r>
            <a:r>
              <a:rPr lang="en" sz="1500">
                <a:solidFill>
                  <a:schemeClr val="dk1"/>
                </a:solidFill>
                <a:latin typeface="Times New Roman"/>
                <a:ea typeface="Times New Roman"/>
                <a:cs typeface="Times New Roman"/>
                <a:sym typeface="Times New Roman"/>
              </a:rPr>
              <a:t> Make it foldable and use less bulky material.</a:t>
            </a:r>
            <a:endParaRPr sz="1500">
              <a:solidFill>
                <a:schemeClr val="dk1"/>
              </a:solidFill>
              <a:latin typeface="Times New Roman"/>
              <a:ea typeface="Times New Roman"/>
              <a:cs typeface="Times New Roman"/>
              <a:sym typeface="Times New Roman"/>
            </a:endParaRPr>
          </a:p>
          <a:p>
            <a:pPr indent="-323850" lvl="1" marL="9144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There was a slight delay in executing the control signal when an obstacle or geofence was detected.</a:t>
            </a:r>
            <a:endParaRPr sz="1500">
              <a:solidFill>
                <a:schemeClr val="dk1"/>
              </a:solidFill>
              <a:latin typeface="Times New Roman"/>
              <a:ea typeface="Times New Roman"/>
              <a:cs typeface="Times New Roman"/>
              <a:sym typeface="Times New Roman"/>
            </a:endParaRPr>
          </a:p>
          <a:p>
            <a:pPr indent="-323850" lvl="2" marL="1371600" rtl="0" algn="just">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Solution: </a:t>
            </a:r>
            <a:r>
              <a:rPr lang="en" sz="1500">
                <a:solidFill>
                  <a:schemeClr val="dk1"/>
                </a:solidFill>
                <a:latin typeface="Times New Roman"/>
                <a:ea typeface="Times New Roman"/>
                <a:cs typeface="Times New Roman"/>
                <a:sym typeface="Times New Roman"/>
              </a:rPr>
              <a:t> The control logic can be optimized, and low-latency communication protocols can be implemented. Additionally, connecting the sensors directly to the main computer instead of using an intermediate microcontroller can reduce latency and potential points of failure.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3105400"/>
            <a:ext cx="8520600" cy="82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t>Thank You</a:t>
            </a:r>
            <a:endParaRPr b="1" sz="4000"/>
          </a:p>
        </p:txBody>
      </p:sp>
      <p:pic>
        <p:nvPicPr>
          <p:cNvPr id="117" name="Google Shape;117;p23" title="qrcode_185727017_adf31975985d4a12bceff806735b47f2.png"/>
          <p:cNvPicPr preferRelativeResize="0"/>
          <p:nvPr/>
        </p:nvPicPr>
        <p:blipFill>
          <a:blip r:embed="rId3">
            <a:alphaModFix/>
          </a:blip>
          <a:stretch>
            <a:fillRect/>
          </a:stretch>
        </p:blipFill>
        <p:spPr>
          <a:xfrm>
            <a:off x="3624041" y="1209500"/>
            <a:ext cx="1895900" cy="189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Motivation</a:t>
            </a:r>
            <a:endParaRPr b="1" sz="3000">
              <a:latin typeface="Times New Roman"/>
              <a:ea typeface="Times New Roman"/>
              <a:cs typeface="Times New Roman"/>
              <a:sym typeface="Times New Roman"/>
            </a:endParaRPr>
          </a:p>
        </p:txBody>
      </p:sp>
      <p:sp>
        <p:nvSpPr>
          <p:cNvPr id="64" name="Google Shape;64;p14"/>
          <p:cNvSpPr txBox="1"/>
          <p:nvPr>
            <p:ph idx="1" type="body"/>
          </p:nvPr>
        </p:nvSpPr>
        <p:spPr>
          <a:xfrm>
            <a:off x="311700" y="1323250"/>
            <a:ext cx="8520600" cy="11058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Physical Cleaning of water bodies requires significant human effort to clean garbage, algae, debris and other foreign substances. Therefore a robotic system is needed to clean water bodies.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Existing solutions are not cost-effective for cleaning both swimming pools and lakes.</a:t>
            </a:r>
            <a:endParaRPr sz="1500">
              <a:solidFill>
                <a:schemeClr val="dk1"/>
              </a:solidFill>
              <a:latin typeface="Times New Roman"/>
              <a:ea typeface="Times New Roman"/>
              <a:cs typeface="Times New Roman"/>
              <a:sym typeface="Times New Roman"/>
            </a:endParaRPr>
          </a:p>
        </p:txBody>
      </p:sp>
      <p:sp>
        <p:nvSpPr>
          <p:cNvPr id="65" name="Google Shape;65;p14"/>
          <p:cNvSpPr txBox="1"/>
          <p:nvPr/>
        </p:nvSpPr>
        <p:spPr>
          <a:xfrm>
            <a:off x="576900" y="2497925"/>
            <a:ext cx="7990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Solution:</a:t>
            </a:r>
            <a:r>
              <a:rPr lang="en" sz="1500">
                <a:solidFill>
                  <a:schemeClr val="dk1"/>
                </a:solidFill>
                <a:latin typeface="Times New Roman"/>
                <a:ea typeface="Times New Roman"/>
                <a:cs typeface="Times New Roman"/>
                <a:sym typeface="Times New Roman"/>
              </a:rPr>
              <a:t> Develop a cost-effective Autonomous Surface Vehicle (ASV) for efficient water cleaning.</a:t>
            </a:r>
            <a:endParaRPr sz="1500">
              <a:solidFill>
                <a:schemeClr val="dk1"/>
              </a:solidFill>
              <a:latin typeface="Times New Roman"/>
              <a:ea typeface="Times New Roman"/>
              <a:cs typeface="Times New Roman"/>
              <a:sym typeface="Times New Roman"/>
            </a:endParaRPr>
          </a:p>
        </p:txBody>
      </p:sp>
      <p:sp>
        <p:nvSpPr>
          <p:cNvPr id="66" name="Google Shape;66;p14"/>
          <p:cNvSpPr txBox="1"/>
          <p:nvPr/>
        </p:nvSpPr>
        <p:spPr>
          <a:xfrm>
            <a:off x="576900" y="3070625"/>
            <a:ext cx="7732800" cy="1237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1"/>
                </a:solidFill>
                <a:latin typeface="Times New Roman"/>
                <a:ea typeface="Times New Roman"/>
                <a:cs typeface="Times New Roman"/>
                <a:sym typeface="Times New Roman"/>
              </a:rPr>
              <a:t>Proposed Approach:</a:t>
            </a:r>
            <a:r>
              <a:rPr lang="en" sz="1500">
                <a:solidFill>
                  <a:schemeClr val="dk1"/>
                </a:solidFill>
                <a:latin typeface="Times New Roman"/>
                <a:ea typeface="Times New Roman"/>
                <a:cs typeface="Times New Roman"/>
                <a:sym typeface="Times New Roman"/>
              </a:rPr>
              <a:t> Design an ASV for collecting floating garbage and debris. For swimming pool cleaning, use ultrasonic sensors to detect boundaries and obstacles. For lake cleaning, implement geofencing with GPS to define the cleaning area and use ultrasonic sensors for obstacle detection. Employ a random walk pattern with boundary-following behaviour within the designated area for efficient coverage.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Design Iterations</a:t>
            </a:r>
            <a:endParaRPr b="1" sz="4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title="Niralaya Drone.mp4">
            <a:hlinkClick r:id="rId3"/>
          </p:cNvPr>
          <p:cNvPicPr preferRelativeResize="0"/>
          <p:nvPr/>
        </p:nvPicPr>
        <p:blipFill>
          <a:blip r:embed="rId4">
            <a:alphaModFix/>
          </a:blip>
          <a:stretch>
            <a:fillRect/>
          </a:stretch>
        </p:blipFill>
        <p:spPr>
          <a:xfrm>
            <a:off x="152400" y="152400"/>
            <a:ext cx="86021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title="IMG_2381.mov">
            <a:hlinkClick r:id="rId3"/>
          </p:cNvPr>
          <p:cNvPicPr preferRelativeResize="0"/>
          <p:nvPr/>
        </p:nvPicPr>
        <p:blipFill>
          <a:blip r:embed="rId4">
            <a:alphaModFix/>
          </a:blip>
          <a:stretch>
            <a:fillRect/>
          </a:stretch>
        </p:blipFill>
        <p:spPr>
          <a:xfrm>
            <a:off x="152400" y="152400"/>
            <a:ext cx="86021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title="IMG_2396.mov">
            <a:hlinkClick r:id="rId3"/>
          </p:cNvPr>
          <p:cNvPicPr preferRelativeResize="0"/>
          <p:nvPr/>
        </p:nvPicPr>
        <p:blipFill>
          <a:blip r:embed="rId4">
            <a:alphaModFix/>
          </a:blip>
          <a:stretch>
            <a:fillRect/>
          </a:stretch>
        </p:blipFill>
        <p:spPr>
          <a:xfrm>
            <a:off x="152400" y="152400"/>
            <a:ext cx="86021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title="IMG_2519.mov">
            <a:hlinkClick r:id="rId3"/>
          </p:cNvPr>
          <p:cNvPicPr preferRelativeResize="0"/>
          <p:nvPr/>
        </p:nvPicPr>
        <p:blipFill>
          <a:blip r:embed="rId4">
            <a:alphaModFix/>
          </a:blip>
          <a:stretch>
            <a:fillRect/>
          </a:stretch>
        </p:blipFill>
        <p:spPr>
          <a:xfrm>
            <a:off x="152400" y="152400"/>
            <a:ext cx="86021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0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Tesla-valve Inspired Collection Mechanism</a:t>
            </a:r>
            <a:endParaRPr b="1" sz="3000">
              <a:latin typeface="Times New Roman"/>
              <a:ea typeface="Times New Roman"/>
              <a:cs typeface="Times New Roman"/>
              <a:sym typeface="Times New Roman"/>
            </a:endParaRPr>
          </a:p>
        </p:txBody>
      </p:sp>
      <p:pic>
        <p:nvPicPr>
          <p:cNvPr id="97" name="Google Shape;97;p20" title="VID_20250127_190040255.mp4">
            <a:hlinkClick r:id="rId3"/>
          </p:cNvPr>
          <p:cNvPicPr preferRelativeResize="0"/>
          <p:nvPr/>
        </p:nvPicPr>
        <p:blipFill>
          <a:blip r:embed="rId4">
            <a:alphaModFix/>
          </a:blip>
          <a:stretch>
            <a:fillRect/>
          </a:stretch>
        </p:blipFill>
        <p:spPr>
          <a:xfrm>
            <a:off x="1625749" y="835350"/>
            <a:ext cx="5789851" cy="3256775"/>
          </a:xfrm>
          <a:prstGeom prst="rect">
            <a:avLst/>
          </a:prstGeom>
          <a:noFill/>
          <a:ln>
            <a:noFill/>
          </a:ln>
        </p:spPr>
      </p:pic>
      <p:sp>
        <p:nvSpPr>
          <p:cNvPr id="98" name="Google Shape;98;p20"/>
          <p:cNvSpPr txBox="1"/>
          <p:nvPr/>
        </p:nvSpPr>
        <p:spPr>
          <a:xfrm>
            <a:off x="1365275" y="4250675"/>
            <a:ext cx="63108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This collection mechanism was successful in collecting and retaining more garbage.</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1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EcoBoat at Lower Lake, Bhopal</a:t>
            </a:r>
            <a:endParaRPr b="1" sz="3000">
              <a:latin typeface="Times New Roman"/>
              <a:ea typeface="Times New Roman"/>
              <a:cs typeface="Times New Roman"/>
              <a:sym typeface="Times New Roman"/>
            </a:endParaRPr>
          </a:p>
        </p:txBody>
      </p:sp>
      <p:pic>
        <p:nvPicPr>
          <p:cNvPr id="104" name="Google Shape;104;p21" title="VID-20250323-WA0002.mp4">
            <a:hlinkClick r:id="rId3"/>
          </p:cNvPr>
          <p:cNvPicPr preferRelativeResize="0"/>
          <p:nvPr/>
        </p:nvPicPr>
        <p:blipFill>
          <a:blip r:embed="rId4">
            <a:alphaModFix/>
          </a:blip>
          <a:stretch>
            <a:fillRect/>
          </a:stretch>
        </p:blipFill>
        <p:spPr>
          <a:xfrm>
            <a:off x="1868038" y="878300"/>
            <a:ext cx="5407925" cy="3061100"/>
          </a:xfrm>
          <a:prstGeom prst="rect">
            <a:avLst/>
          </a:prstGeom>
          <a:noFill/>
          <a:ln>
            <a:noFill/>
          </a:ln>
        </p:spPr>
      </p:pic>
      <p:sp>
        <p:nvSpPr>
          <p:cNvPr id="105" name="Google Shape;105;p21"/>
          <p:cNvSpPr txBox="1"/>
          <p:nvPr/>
        </p:nvSpPr>
        <p:spPr>
          <a:xfrm>
            <a:off x="1900300" y="4177725"/>
            <a:ext cx="5407800" cy="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EcoBoat cleaning a </a:t>
            </a:r>
            <a:r>
              <a:rPr lang="en" sz="2000">
                <a:solidFill>
                  <a:schemeClr val="dk1"/>
                </a:solidFill>
                <a:latin typeface="Times New Roman"/>
                <a:ea typeface="Times New Roman"/>
                <a:cs typeface="Times New Roman"/>
                <a:sym typeface="Times New Roman"/>
              </a:rPr>
              <a:t>geo fenced</a:t>
            </a:r>
            <a:r>
              <a:rPr lang="en" sz="2000">
                <a:solidFill>
                  <a:schemeClr val="dk1"/>
                </a:solidFill>
                <a:latin typeface="Times New Roman"/>
                <a:ea typeface="Times New Roman"/>
                <a:cs typeface="Times New Roman"/>
                <a:sym typeface="Times New Roman"/>
              </a:rPr>
              <a:t> area at Lower Lake</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