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60" r:id="rId7"/>
    <p:sldId id="261" r:id="rId8"/>
    <p:sldId id="276" r:id="rId9"/>
    <p:sldId id="264" r:id="rId10"/>
    <p:sldId id="271" r:id="rId11"/>
    <p:sldId id="265" r:id="rId12"/>
    <p:sldId id="266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3" autoAdjust="0"/>
    <p:restoredTop sz="94718"/>
  </p:normalViewPr>
  <p:slideViewPr>
    <p:cSldViewPr snapToGrid="0">
      <p:cViewPr varScale="1">
        <p:scale>
          <a:sx n="72" d="100"/>
          <a:sy n="72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AFA1AF-0FF8-45B3-A6D0-0E255A2F637D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Selenium RC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9682B4F-0217-4B50-923E-C104AA24290F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Selenium Grid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73D947E0-108F-4D20-A71E-3CF329F97212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en-US" sz="2000" dirty="0">
              <a:latin typeface="Tenorite" pitchFamily="2" charset="0"/>
            </a:rPr>
            <a:t>Selenium IDE</a:t>
          </a: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3" custLinFactNeighborX="-75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3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3"/>
      <dgm:spPr/>
    </dgm:pt>
    <dgm:pt modelId="{A126BA88-D0F9-AF4A-A7BA-0638E32B45F8}" type="pres">
      <dgm:prSet presAssocID="{73D947E0-108F-4D20-A71E-3CF329F97212}" presName="imagNode" presStyleLbl="fgImgPlace1" presStyleIdx="0" presStyleCnt="3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3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3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3"/>
      <dgm:spPr/>
    </dgm:pt>
    <dgm:pt modelId="{EFEB790C-BD5C-F54D-9993-F81422A8AD8E}" type="pres">
      <dgm:prSet presAssocID="{B1AFA1AF-0FF8-45B3-A6D0-0E255A2F637D}" presName="imagNode" presStyleLbl="fgImgPlace1" presStyleIdx="1" presStyleCnt="3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3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3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3"/>
      <dgm:spPr/>
    </dgm:pt>
    <dgm:pt modelId="{CC076D56-4BB0-7246-9039-788AB439DAF0}" type="pres">
      <dgm:prSet presAssocID="{E9682B4F-0217-4B50-923E-C104AA24290F}" presName="imagNode" presStyleLbl="fgImgPlace1" presStyleIdx="2" presStyleCnt="3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3165132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Tenorite" pitchFamily="2" charset="0"/>
            </a:rPr>
            <a:t>Selenium IDE</a:t>
          </a:r>
        </a:p>
      </dsp:txBody>
      <dsp:txXfrm>
        <a:off x="0" y="1576348"/>
        <a:ext cx="3165132" cy="1576348"/>
      </dsp:txXfrm>
    </dsp:sp>
    <dsp:sp modelId="{A126BA88-D0F9-AF4A-A7BA-0638E32B45F8}">
      <dsp:nvSpPr>
        <dsp:cNvPr id="0" name=""/>
        <dsp:cNvSpPr/>
      </dsp:nvSpPr>
      <dsp:spPr>
        <a:xfrm>
          <a:off x="1170527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3258038" y="0"/>
          <a:ext cx="3165132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Tenorite" pitchFamily="2" charset="0"/>
            </a:rPr>
            <a:t>Selenium RC</a:t>
          </a:r>
        </a:p>
      </dsp:txBody>
      <dsp:txXfrm>
        <a:off x="3258038" y="1576348"/>
        <a:ext cx="3165132" cy="1576348"/>
      </dsp:txXfrm>
    </dsp:sp>
    <dsp:sp modelId="{EFEB790C-BD5C-F54D-9993-F81422A8AD8E}">
      <dsp:nvSpPr>
        <dsp:cNvPr id="0" name=""/>
        <dsp:cNvSpPr/>
      </dsp:nvSpPr>
      <dsp:spPr>
        <a:xfrm>
          <a:off x="443061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6524242" y="0"/>
          <a:ext cx="3165132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Tenorite" pitchFamily="2" charset="0"/>
            </a:rPr>
            <a:t>Selenium Grid</a:t>
          </a:r>
        </a:p>
      </dsp:txBody>
      <dsp:txXfrm>
        <a:off x="6524242" y="1576348"/>
        <a:ext cx="3165132" cy="1576348"/>
      </dsp:txXfrm>
    </dsp:sp>
    <dsp:sp modelId="{CC076D56-4BB0-7246-9039-788AB439DAF0}">
      <dsp:nvSpPr>
        <dsp:cNvPr id="0" name=""/>
        <dsp:cNvSpPr/>
      </dsp:nvSpPr>
      <dsp:spPr>
        <a:xfrm>
          <a:off x="7690701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400054" y="3040375"/>
          <a:ext cx="8914225" cy="59113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033671"/>
            <a:ext cx="7096933" cy="954156"/>
          </a:xfrm>
        </p:spPr>
        <p:txBody>
          <a:bodyPr/>
          <a:lstStyle/>
          <a:p>
            <a:r>
              <a:rPr lang="en-PK" sz="4400" b="1" dirty="0">
                <a:effectLst/>
                <a:ea typeface="Arial" panose="020B0604020202020204" pitchFamily="34" charset="0"/>
              </a:rPr>
              <a:t>Selenium Automation Tool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2663688"/>
            <a:ext cx="9500507" cy="1745026"/>
          </a:xfrm>
        </p:spPr>
        <p:txBody>
          <a:bodyPr/>
          <a:lstStyle/>
          <a:p>
            <a:r>
              <a:rPr lang="en-US" sz="2400" dirty="0"/>
              <a:t>Group Members: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Aman Nadeem (20k-1639)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Abubaker Hussain (20k-1068)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Abbas Zaidi (20k-1628)	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What is Selenium?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source-sans-pro"/>
              </a:rPr>
              <a:t>Selenium is an open-source tool that automates web browsers.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source-sans-pro"/>
              </a:rPr>
              <a:t>It provides a single interface that lets you write test scripts in programming languages like Ruby, Java, NodeJS, PHP, Perl, Python, and C#, among others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Choose Selenium?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36F1E0-7C47-FA8A-7403-091BE939A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Most powerful Open-Source Automation tool available.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Flexible with support to many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Highly extensible (Capable of New Addition)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Platform Support- Provides support on wide range of OS compared to other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Parallel Testing- Supports parallel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Usability-Easy to 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ALM Integration - Provides integration with several bug tracking tools.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2BB3266-21CF-F558-FCC1-A0EC134CD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PK" sz="1900" dirty="0">
                <a:solidFill>
                  <a:srgbClr val="55555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Selenium is pure open source, freeware and portable tool. </a:t>
            </a:r>
            <a:endParaRPr lang="en-PK" sz="19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PK" sz="1900" dirty="0">
                <a:solidFill>
                  <a:srgbClr val="55555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Selenium supports variety of languages that include Java, Perl, Python, C#, Ruby, Groovy, Java Script, and VB Script. etc. </a:t>
            </a:r>
            <a:endParaRPr lang="en-PK" sz="19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PK" sz="1900" dirty="0">
                <a:solidFill>
                  <a:srgbClr val="55555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Selenium supports many operating systems like Windows, Macintosh, Linux, Unix etc. </a:t>
            </a:r>
            <a:endParaRPr lang="en-PK" sz="19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PK" sz="1900" dirty="0">
                <a:solidFill>
                  <a:srgbClr val="55555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Selenium supports many browsers like Internet explorer, Chrome, Firefox, Opera, Safari etc. </a:t>
            </a:r>
            <a:endParaRPr lang="en-PK" sz="19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PK" sz="1900" dirty="0">
                <a:solidFill>
                  <a:srgbClr val="55555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Selenium can be integrated with Jenkins or Hudson for continuous integration. </a:t>
            </a:r>
            <a:endParaRPr lang="en-PK" sz="19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PK" sz="1900" dirty="0">
                <a:solidFill>
                  <a:srgbClr val="55555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Selenium can be integrated with other open source tools for supporting other features. </a:t>
            </a:r>
            <a:endParaRPr lang="en-PK" sz="19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PK" sz="1900" dirty="0">
                <a:solidFill>
                  <a:srgbClr val="55555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Selenium can be used for Android, iPhone, Blackberry etc. based application testing. </a:t>
            </a:r>
            <a:endParaRPr lang="en-PK" sz="19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K" sz="1900" dirty="0">
                <a:solidFill>
                  <a:srgbClr val="555555"/>
                </a:solidFill>
                <a:effectLst/>
                <a:ea typeface="Times New Roman" panose="02020603050405020304" pitchFamily="18" charset="0"/>
              </a:rPr>
              <a:t>Selenium supports very less CPU and RAM consumption for script execution</a:t>
            </a:r>
            <a:endParaRPr lang="en-PK" sz="1900" dirty="0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2BB3266-21CF-F558-FCC1-A0EC134CD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2338665"/>
          </a:xfrm>
        </p:spPr>
        <p:txBody>
          <a:bodyPr/>
          <a:lstStyle/>
          <a:p>
            <a:pPr marL="342900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PK" sz="1900" dirty="0">
                <a:solidFill>
                  <a:srgbClr val="55555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Selenium only supports web based application and does not support windows based application. </a:t>
            </a:r>
            <a:endParaRPr lang="en-PK" sz="19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PK" sz="1900" dirty="0">
                <a:solidFill>
                  <a:srgbClr val="55555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It is difficult to test Image based application. </a:t>
            </a:r>
            <a:endParaRPr lang="en-PK" sz="19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PK" sz="1900" dirty="0">
                <a:solidFill>
                  <a:srgbClr val="55555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Selenium need outside support for report generation activity like dependence on TestNG or Jenkins. </a:t>
            </a:r>
            <a:endParaRPr lang="en-PK" sz="19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PK" sz="1900" dirty="0">
                <a:solidFill>
                  <a:srgbClr val="55555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Selenium user lacks online support for the problems they face. </a:t>
            </a:r>
            <a:endParaRPr lang="en-PK" sz="19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PK" sz="1900" dirty="0">
                <a:solidFill>
                  <a:srgbClr val="55555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Selenium does not provide any built in IDE for script generation and it need other IDE like Eclipse for writing scripts. </a:t>
            </a:r>
            <a:endParaRPr lang="en-PK" sz="19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PK" sz="1900" dirty="0">
                <a:solidFill>
                  <a:srgbClr val="55555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Selenium does not support file upload facility. </a:t>
            </a:r>
            <a:endParaRPr lang="en-PK" sz="19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PK" sz="1900" dirty="0">
                <a:solidFill>
                  <a:srgbClr val="55555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Selenium partially supports for Dialog boxes.</a:t>
            </a:r>
            <a:endParaRPr lang="en-PK" sz="19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024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504" y="380011"/>
            <a:ext cx="9779183" cy="1325563"/>
          </a:xfrm>
        </p:spPr>
        <p:txBody>
          <a:bodyPr>
            <a:normAutofit/>
          </a:bodyPr>
          <a:lstStyle/>
          <a:p>
            <a:r>
              <a:rPr lang="en-US" dirty="0"/>
              <a:t>Selenium Components</a:t>
            </a:r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57011877"/>
              </p:ext>
            </p:extLst>
          </p:nvPr>
        </p:nvGraphicFramePr>
        <p:xfrm>
          <a:off x="1251312" y="2082555"/>
          <a:ext cx="9689375" cy="394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>
            <a:off x="2042808" y="2674641"/>
            <a:ext cx="1683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8C313-80C0-8840-8702-F1084174C592}"/>
              </a:ext>
            </a:extLst>
          </p:cNvPr>
          <p:cNvSpPr txBox="1"/>
          <p:nvPr/>
        </p:nvSpPr>
        <p:spPr>
          <a:xfrm>
            <a:off x="5221358" y="2674641"/>
            <a:ext cx="1683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63C6B-1856-BC43-A090-B182EAB34EB8}"/>
              </a:ext>
            </a:extLst>
          </p:cNvPr>
          <p:cNvSpPr txBox="1"/>
          <p:nvPr/>
        </p:nvSpPr>
        <p:spPr>
          <a:xfrm>
            <a:off x="8693426" y="2674641"/>
            <a:ext cx="1258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3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B24674D-E55A-5AA4-283B-78EF3AF7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IDE</a:t>
            </a:r>
            <a:endParaRPr lang="en-PK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48421F-0F0C-C39B-F9E9-359A4E45D3EB}"/>
              </a:ext>
            </a:extLst>
          </p:cNvPr>
          <p:cNvSpPr txBox="1"/>
          <p:nvPr/>
        </p:nvSpPr>
        <p:spPr>
          <a:xfrm>
            <a:off x="657665" y="2372138"/>
            <a:ext cx="804901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IDE stands for Integrated Development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Which is used for Record and Play back the scripts.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It is an Add on for Mozilla Firefox, which means we can    download the Selenium IDE from Mozilla Firefox and we can Record and Run the scripts in Mozilla Firefox only.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Selenium IDE is accountable for user 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We can Run the Recorded scripts against other browsers by using</a:t>
            </a:r>
          </a:p>
          <a:p>
            <a:r>
              <a:rPr lang="en-US" sz="2100" dirty="0"/>
              <a:t>     Selenium RC.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Selenium RC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FFFC964-1874-43E1-F6C0-7072A556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186609"/>
            <a:ext cx="8586107" cy="317020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RC stands for Remote Control.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 It is a Server and launches the Browser.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 It acts as an API and Library of Selenium.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We need to configure the Selenium RC with the</a:t>
            </a:r>
          </a:p>
          <a:p>
            <a:r>
              <a:rPr lang="en-US" sz="2100" dirty="0"/>
              <a:t>     supported language, then we can automate the</a:t>
            </a:r>
          </a:p>
          <a:p>
            <a:r>
              <a:rPr lang="en-US" sz="2100" dirty="0"/>
              <a:t>     application.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Selenium Grid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1948070"/>
            <a:ext cx="6969344" cy="329979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Selenium Grid is used for launching the multiple</a:t>
            </a:r>
          </a:p>
          <a:p>
            <a:r>
              <a:rPr lang="en-US" sz="2100" dirty="0"/>
              <a:t>     browsers with supported operating system in </a:t>
            </a:r>
          </a:p>
          <a:p>
            <a:r>
              <a:rPr lang="en-US" sz="2100" dirty="0"/>
              <a:t>     parallel.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We can run the scripts on different browsers in</a:t>
            </a:r>
          </a:p>
          <a:p>
            <a:r>
              <a:rPr lang="en-US" sz="2100" dirty="0"/>
              <a:t>     parallel.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 It allows you to easily run multiple tests in</a:t>
            </a:r>
          </a:p>
          <a:p>
            <a:r>
              <a:rPr lang="en-US" sz="2100" dirty="0"/>
              <a:t>      parallel, on multiple machines, in a</a:t>
            </a:r>
          </a:p>
          <a:p>
            <a:r>
              <a:rPr lang="en-US" sz="2100" dirty="0"/>
              <a:t>      heterogeneous environment.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{0DC57A1B-D0B1-4A52-96CF-5AF6586D142B}tf45331398_win32</Template>
  <TotalTime>85</TotalTime>
  <Words>544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source-sans-pro</vt:lpstr>
      <vt:lpstr>Tenorite</vt:lpstr>
      <vt:lpstr>Office Theme</vt:lpstr>
      <vt:lpstr>Selenium Automation Tool</vt:lpstr>
      <vt:lpstr>What is Selenium?</vt:lpstr>
      <vt:lpstr>Why Choose Selenium?</vt:lpstr>
      <vt:lpstr>Advantages</vt:lpstr>
      <vt:lpstr>Disadvantages</vt:lpstr>
      <vt:lpstr>Selenium Components</vt:lpstr>
      <vt:lpstr>Selenium IDE</vt:lpstr>
      <vt:lpstr>Selenium RC</vt:lpstr>
      <vt:lpstr>Selenium Grid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Automation Tool</dc:title>
  <dc:creator>zaidifamily110@outlook.com</dc:creator>
  <cp:lastModifiedBy>zaidifamily110@outlook.com</cp:lastModifiedBy>
  <cp:revision>1</cp:revision>
  <dcterms:created xsi:type="dcterms:W3CDTF">2022-11-18T10:12:09Z</dcterms:created>
  <dcterms:modified xsi:type="dcterms:W3CDTF">2022-11-18T11:37:20Z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