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1" r:id="rId3"/>
    <p:sldId id="257" r:id="rId4"/>
    <p:sldId id="264" r:id="rId5"/>
    <p:sldId id="262" r:id="rId6"/>
    <p:sldId id="265" r:id="rId7"/>
    <p:sldId id="258" r:id="rId8"/>
    <p:sldId id="259" r:id="rId9"/>
    <p:sldId id="260" r:id="rId10"/>
    <p:sldId id="263" r:id="rId11"/>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annor" initials="a" lastIdx="1" clrIdx="0">
    <p:extLst>
      <p:ext uri="{19B8F6BF-5375-455C-9EA6-DF929625EA0E}">
        <p15:presenceInfo xmlns:p15="http://schemas.microsoft.com/office/powerpoint/2012/main" userId="amann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9" autoAdjust="0"/>
    <p:restoredTop sz="94660"/>
  </p:normalViewPr>
  <p:slideViewPr>
    <p:cSldViewPr snapToGrid="0">
      <p:cViewPr varScale="1">
        <p:scale>
          <a:sx n="47" d="100"/>
          <a:sy n="47" d="100"/>
        </p:scale>
        <p:origin x="77" y="970"/>
      </p:cViewPr>
      <p:guideLst/>
    </p:cSldViewPr>
  </p:slideViewPr>
  <p:notesTextViewPr>
    <p:cViewPr>
      <p:scale>
        <a:sx n="1" d="1"/>
        <a:sy n="1" d="1"/>
      </p:scale>
      <p:origin x="0" y="0"/>
    </p:cViewPr>
  </p:notesTextViewPr>
  <p:sorterViewPr>
    <p:cViewPr>
      <p:scale>
        <a:sx n="100" d="100"/>
        <a:sy n="100" d="100"/>
      </p:scale>
      <p:origin x="0" y="-322"/>
    </p:cViewPr>
  </p:sorterViewPr>
  <p:notesViewPr>
    <p:cSldViewPr snapToGrid="0">
      <p:cViewPr varScale="1">
        <p:scale>
          <a:sx n="67" d="100"/>
          <a:sy n="67" d="100"/>
        </p:scale>
        <p:origin x="811"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09T17:02:31.740" idx="1">
    <p:pos x="10" y="10"/>
    <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10-09T17:02:31.740" idx="1">
    <p:pos x="10" y="10"/>
    <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מציין מיקום של תאריך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4944C8-8E13-477E-8265-B4E016113D6D}" type="datetimeFigureOut">
              <a:rPr lang="en-US" smtClean="0"/>
              <a:t>10/9/2021</a:t>
            </a:fld>
            <a:endParaRPr lang="en-US"/>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6" name="מציין מיקום של כותרת תחתונה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97A975-964D-4C88-9C64-5635FC4A030A}" type="slidenum">
              <a:rPr lang="en-US" smtClean="0"/>
              <a:t>‹#›</a:t>
            </a:fld>
            <a:endParaRPr lang="en-US"/>
          </a:p>
        </p:txBody>
      </p:sp>
    </p:spTree>
    <p:extLst>
      <p:ext uri="{BB962C8B-B14F-4D97-AF65-F5344CB8AC3E}">
        <p14:creationId xmlns:p14="http://schemas.microsoft.com/office/powerpoint/2010/main" val="697353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smtClean="0"/>
              <a:t> - Regarding the </a:t>
            </a:r>
            <a:r>
              <a:rPr lang="en-US" dirty="0" err="1" smtClean="0"/>
              <a:t>test_locators_to_paths</a:t>
            </a:r>
            <a:r>
              <a:rPr lang="en-US" dirty="0" smtClean="0"/>
              <a:t> – Add that the mapping can be to any number of files (1 or more). Since the output of each test run in the CI can vary widely from others, it was no easy task to find the mapping. Indeed we didn’t find one for each locator.</a:t>
            </a:r>
            <a:endParaRPr lang="en-US" dirty="0"/>
          </a:p>
        </p:txBody>
      </p:sp>
      <p:sp>
        <p:nvSpPr>
          <p:cNvPr id="4" name="מציין מיקום של מספר שקופית 3"/>
          <p:cNvSpPr>
            <a:spLocks noGrp="1"/>
          </p:cNvSpPr>
          <p:nvPr>
            <p:ph type="sldNum" sz="quarter" idx="10"/>
          </p:nvPr>
        </p:nvSpPr>
        <p:spPr/>
        <p:txBody>
          <a:bodyPr/>
          <a:lstStyle/>
          <a:p>
            <a:fld id="{5D97A975-964D-4C88-9C64-5635FC4A030A}" type="slidenum">
              <a:rPr lang="en-US" smtClean="0"/>
              <a:t>5</a:t>
            </a:fld>
            <a:endParaRPr lang="en-US"/>
          </a:p>
        </p:txBody>
      </p:sp>
    </p:spTree>
    <p:extLst>
      <p:ext uri="{BB962C8B-B14F-4D97-AF65-F5344CB8AC3E}">
        <p14:creationId xmlns:p14="http://schemas.microsoft.com/office/powerpoint/2010/main" val="3198372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smtClean="0"/>
              <a:t> - Regarding the </a:t>
            </a:r>
            <a:r>
              <a:rPr lang="en-US" dirty="0" err="1" smtClean="0"/>
              <a:t>test_locators_to_paths</a:t>
            </a:r>
            <a:r>
              <a:rPr lang="en-US" dirty="0" smtClean="0"/>
              <a:t> – Add that the mapping can be to any number of files (1 or more). Since the output of each test run in the CI can vary widely from others, it was no easy task to find the mapping. Indeed we didn’t find one for each locator.</a:t>
            </a:r>
            <a:endParaRPr lang="en-US" dirty="0"/>
          </a:p>
        </p:txBody>
      </p:sp>
      <p:sp>
        <p:nvSpPr>
          <p:cNvPr id="4" name="מציין מיקום של מספר שקופית 3"/>
          <p:cNvSpPr>
            <a:spLocks noGrp="1"/>
          </p:cNvSpPr>
          <p:nvPr>
            <p:ph type="sldNum" sz="quarter" idx="10"/>
          </p:nvPr>
        </p:nvSpPr>
        <p:spPr/>
        <p:txBody>
          <a:bodyPr/>
          <a:lstStyle/>
          <a:p>
            <a:fld id="{5D97A975-964D-4C88-9C64-5635FC4A030A}" type="slidenum">
              <a:rPr lang="en-US" smtClean="0"/>
              <a:t>6</a:t>
            </a:fld>
            <a:endParaRPr lang="en-US"/>
          </a:p>
        </p:txBody>
      </p:sp>
    </p:spTree>
    <p:extLst>
      <p:ext uri="{BB962C8B-B14F-4D97-AF65-F5344CB8AC3E}">
        <p14:creationId xmlns:p14="http://schemas.microsoft.com/office/powerpoint/2010/main" val="3692894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086813-6C64-4AE0-B0D6-06A418DB79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xmlns="" id="{EC30D7A1-A922-4096-8082-00743C02B2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xmlns="" id="{C614AFFF-8244-4128-8922-CE482606C7E0}"/>
              </a:ext>
            </a:extLst>
          </p:cNvPr>
          <p:cNvSpPr>
            <a:spLocks noGrp="1"/>
          </p:cNvSpPr>
          <p:nvPr>
            <p:ph type="dt" sz="half" idx="10"/>
          </p:nvPr>
        </p:nvSpPr>
        <p:spPr/>
        <p:txBody>
          <a:bodyPr/>
          <a:lstStyle/>
          <a:p>
            <a:fld id="{344336C1-8F52-445D-867D-E04964D67636}" type="datetimeFigureOut">
              <a:rPr lang="he-IL" smtClean="0"/>
              <a:t>ב'/חשון/תשפ"ב</a:t>
            </a:fld>
            <a:endParaRPr lang="he-IL"/>
          </a:p>
        </p:txBody>
      </p:sp>
      <p:sp>
        <p:nvSpPr>
          <p:cNvPr id="5" name="Footer Placeholder 4">
            <a:extLst>
              <a:ext uri="{FF2B5EF4-FFF2-40B4-BE49-F238E27FC236}">
                <a16:creationId xmlns:a16="http://schemas.microsoft.com/office/drawing/2014/main" xmlns="" id="{8D865BE7-2D41-491D-BEBC-D73AD919F29E}"/>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xmlns="" id="{155477F8-7FF1-4173-A983-4F8D026DD1AC}"/>
              </a:ext>
            </a:extLst>
          </p:cNvPr>
          <p:cNvSpPr>
            <a:spLocks noGrp="1"/>
          </p:cNvSpPr>
          <p:nvPr>
            <p:ph type="sldNum" sz="quarter" idx="12"/>
          </p:nvPr>
        </p:nvSpPr>
        <p:spPr/>
        <p:txBody>
          <a:bodyPr/>
          <a:lstStyle/>
          <a:p>
            <a:fld id="{3745D880-8305-4006-9D35-D32F73827A46}" type="slidenum">
              <a:rPr lang="he-IL" smtClean="0"/>
              <a:t>‹#›</a:t>
            </a:fld>
            <a:endParaRPr lang="he-IL"/>
          </a:p>
        </p:txBody>
      </p:sp>
    </p:spTree>
    <p:extLst>
      <p:ext uri="{BB962C8B-B14F-4D97-AF65-F5344CB8AC3E}">
        <p14:creationId xmlns:p14="http://schemas.microsoft.com/office/powerpoint/2010/main" val="2882793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999E5E-828D-488B-BA56-D4F0CEEFD69A}"/>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xmlns="" id="{4F12113A-E09F-449E-977B-2C3A2D6A49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xmlns="" id="{8276E691-89D4-4BE1-9AE7-026708FE11F5}"/>
              </a:ext>
            </a:extLst>
          </p:cNvPr>
          <p:cNvSpPr>
            <a:spLocks noGrp="1"/>
          </p:cNvSpPr>
          <p:nvPr>
            <p:ph type="dt" sz="half" idx="10"/>
          </p:nvPr>
        </p:nvSpPr>
        <p:spPr/>
        <p:txBody>
          <a:bodyPr/>
          <a:lstStyle/>
          <a:p>
            <a:fld id="{344336C1-8F52-445D-867D-E04964D67636}" type="datetimeFigureOut">
              <a:rPr lang="he-IL" smtClean="0"/>
              <a:t>ב'/חשון/תשפ"ב</a:t>
            </a:fld>
            <a:endParaRPr lang="he-IL"/>
          </a:p>
        </p:txBody>
      </p:sp>
      <p:sp>
        <p:nvSpPr>
          <p:cNvPr id="5" name="Footer Placeholder 4">
            <a:extLst>
              <a:ext uri="{FF2B5EF4-FFF2-40B4-BE49-F238E27FC236}">
                <a16:creationId xmlns:a16="http://schemas.microsoft.com/office/drawing/2014/main" xmlns="" id="{34AE383C-A049-4B79-BBF8-589858F09EA0}"/>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xmlns="" id="{D23E4976-003E-4C87-844A-AE00668CD515}"/>
              </a:ext>
            </a:extLst>
          </p:cNvPr>
          <p:cNvSpPr>
            <a:spLocks noGrp="1"/>
          </p:cNvSpPr>
          <p:nvPr>
            <p:ph type="sldNum" sz="quarter" idx="12"/>
          </p:nvPr>
        </p:nvSpPr>
        <p:spPr/>
        <p:txBody>
          <a:bodyPr/>
          <a:lstStyle/>
          <a:p>
            <a:fld id="{3745D880-8305-4006-9D35-D32F73827A46}" type="slidenum">
              <a:rPr lang="he-IL" smtClean="0"/>
              <a:t>‹#›</a:t>
            </a:fld>
            <a:endParaRPr lang="he-IL"/>
          </a:p>
        </p:txBody>
      </p:sp>
    </p:spTree>
    <p:extLst>
      <p:ext uri="{BB962C8B-B14F-4D97-AF65-F5344CB8AC3E}">
        <p14:creationId xmlns:p14="http://schemas.microsoft.com/office/powerpoint/2010/main" val="3816769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6625240-D9EE-444B-859F-EBD39808E21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xmlns="" id="{42497020-93EB-4494-82D7-226EAD156D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xmlns="" id="{00B28E31-9E4A-4BF9-8B53-6142307080BC}"/>
              </a:ext>
            </a:extLst>
          </p:cNvPr>
          <p:cNvSpPr>
            <a:spLocks noGrp="1"/>
          </p:cNvSpPr>
          <p:nvPr>
            <p:ph type="dt" sz="half" idx="10"/>
          </p:nvPr>
        </p:nvSpPr>
        <p:spPr/>
        <p:txBody>
          <a:bodyPr/>
          <a:lstStyle/>
          <a:p>
            <a:fld id="{344336C1-8F52-445D-867D-E04964D67636}" type="datetimeFigureOut">
              <a:rPr lang="he-IL" smtClean="0"/>
              <a:t>ב'/חשון/תשפ"ב</a:t>
            </a:fld>
            <a:endParaRPr lang="he-IL"/>
          </a:p>
        </p:txBody>
      </p:sp>
      <p:sp>
        <p:nvSpPr>
          <p:cNvPr id="5" name="Footer Placeholder 4">
            <a:extLst>
              <a:ext uri="{FF2B5EF4-FFF2-40B4-BE49-F238E27FC236}">
                <a16:creationId xmlns:a16="http://schemas.microsoft.com/office/drawing/2014/main" xmlns="" id="{AA7FCAF7-45DC-49FD-B4B2-E3304432CF24}"/>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xmlns="" id="{88EDE712-18A6-4F17-991D-7619794DAF90}"/>
              </a:ext>
            </a:extLst>
          </p:cNvPr>
          <p:cNvSpPr>
            <a:spLocks noGrp="1"/>
          </p:cNvSpPr>
          <p:nvPr>
            <p:ph type="sldNum" sz="quarter" idx="12"/>
          </p:nvPr>
        </p:nvSpPr>
        <p:spPr/>
        <p:txBody>
          <a:bodyPr/>
          <a:lstStyle/>
          <a:p>
            <a:fld id="{3745D880-8305-4006-9D35-D32F73827A46}" type="slidenum">
              <a:rPr lang="he-IL" smtClean="0"/>
              <a:t>‹#›</a:t>
            </a:fld>
            <a:endParaRPr lang="he-IL"/>
          </a:p>
        </p:txBody>
      </p:sp>
    </p:spTree>
    <p:extLst>
      <p:ext uri="{BB962C8B-B14F-4D97-AF65-F5344CB8AC3E}">
        <p14:creationId xmlns:p14="http://schemas.microsoft.com/office/powerpoint/2010/main" val="1148887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355BA3-7F32-4FBA-95B0-CFF7D6205B6B}"/>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xmlns="" id="{18089CB2-A9B3-46B5-94A9-91FE98D0D9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xmlns="" id="{87F4459D-3506-42AC-B88D-F433BF97B209}"/>
              </a:ext>
            </a:extLst>
          </p:cNvPr>
          <p:cNvSpPr>
            <a:spLocks noGrp="1"/>
          </p:cNvSpPr>
          <p:nvPr>
            <p:ph type="dt" sz="half" idx="10"/>
          </p:nvPr>
        </p:nvSpPr>
        <p:spPr/>
        <p:txBody>
          <a:bodyPr/>
          <a:lstStyle/>
          <a:p>
            <a:fld id="{344336C1-8F52-445D-867D-E04964D67636}" type="datetimeFigureOut">
              <a:rPr lang="he-IL" smtClean="0"/>
              <a:t>ב'/חשון/תשפ"ב</a:t>
            </a:fld>
            <a:endParaRPr lang="he-IL"/>
          </a:p>
        </p:txBody>
      </p:sp>
      <p:sp>
        <p:nvSpPr>
          <p:cNvPr id="5" name="Footer Placeholder 4">
            <a:extLst>
              <a:ext uri="{FF2B5EF4-FFF2-40B4-BE49-F238E27FC236}">
                <a16:creationId xmlns:a16="http://schemas.microsoft.com/office/drawing/2014/main" xmlns="" id="{BE43A69B-4860-4BCB-A1EF-DD495D5D9B84}"/>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xmlns="" id="{6384AF72-0DC2-49F2-AE0A-0777BA9EC3D0}"/>
              </a:ext>
            </a:extLst>
          </p:cNvPr>
          <p:cNvSpPr>
            <a:spLocks noGrp="1"/>
          </p:cNvSpPr>
          <p:nvPr>
            <p:ph type="sldNum" sz="quarter" idx="12"/>
          </p:nvPr>
        </p:nvSpPr>
        <p:spPr/>
        <p:txBody>
          <a:bodyPr/>
          <a:lstStyle/>
          <a:p>
            <a:fld id="{3745D880-8305-4006-9D35-D32F73827A46}" type="slidenum">
              <a:rPr lang="he-IL" smtClean="0"/>
              <a:t>‹#›</a:t>
            </a:fld>
            <a:endParaRPr lang="he-IL"/>
          </a:p>
        </p:txBody>
      </p:sp>
    </p:spTree>
    <p:extLst>
      <p:ext uri="{BB962C8B-B14F-4D97-AF65-F5344CB8AC3E}">
        <p14:creationId xmlns:p14="http://schemas.microsoft.com/office/powerpoint/2010/main" val="271609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FA6C00-2BC2-4E35-A1AB-8B6C3D7B8E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xmlns="" id="{272E004D-8E5B-4B22-AB02-8AF0F80D89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8DA657B4-BEC8-4280-A6EE-F96DFE15F7AB}"/>
              </a:ext>
            </a:extLst>
          </p:cNvPr>
          <p:cNvSpPr>
            <a:spLocks noGrp="1"/>
          </p:cNvSpPr>
          <p:nvPr>
            <p:ph type="dt" sz="half" idx="10"/>
          </p:nvPr>
        </p:nvSpPr>
        <p:spPr/>
        <p:txBody>
          <a:bodyPr/>
          <a:lstStyle/>
          <a:p>
            <a:fld id="{344336C1-8F52-445D-867D-E04964D67636}" type="datetimeFigureOut">
              <a:rPr lang="he-IL" smtClean="0"/>
              <a:t>ב'/חשון/תשפ"ב</a:t>
            </a:fld>
            <a:endParaRPr lang="he-IL"/>
          </a:p>
        </p:txBody>
      </p:sp>
      <p:sp>
        <p:nvSpPr>
          <p:cNvPr id="5" name="Footer Placeholder 4">
            <a:extLst>
              <a:ext uri="{FF2B5EF4-FFF2-40B4-BE49-F238E27FC236}">
                <a16:creationId xmlns:a16="http://schemas.microsoft.com/office/drawing/2014/main" xmlns="" id="{456B0BC1-3F16-4B85-9353-35D6B554F9FA}"/>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xmlns="" id="{59FB0EEC-BD13-41A3-8FA1-5FB68CF84049}"/>
              </a:ext>
            </a:extLst>
          </p:cNvPr>
          <p:cNvSpPr>
            <a:spLocks noGrp="1"/>
          </p:cNvSpPr>
          <p:nvPr>
            <p:ph type="sldNum" sz="quarter" idx="12"/>
          </p:nvPr>
        </p:nvSpPr>
        <p:spPr/>
        <p:txBody>
          <a:bodyPr/>
          <a:lstStyle/>
          <a:p>
            <a:fld id="{3745D880-8305-4006-9D35-D32F73827A46}" type="slidenum">
              <a:rPr lang="he-IL" smtClean="0"/>
              <a:t>‹#›</a:t>
            </a:fld>
            <a:endParaRPr lang="he-IL"/>
          </a:p>
        </p:txBody>
      </p:sp>
    </p:spTree>
    <p:extLst>
      <p:ext uri="{BB962C8B-B14F-4D97-AF65-F5344CB8AC3E}">
        <p14:creationId xmlns:p14="http://schemas.microsoft.com/office/powerpoint/2010/main" val="577147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403A33-06D1-405A-9DF5-3F05919CD5B6}"/>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xmlns="" id="{EA5E21E9-969A-4529-9E01-EEBCB25E64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xmlns="" id="{1701376C-1492-4A60-A3C3-F789C23C68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xmlns="" id="{E2B10881-4D02-4A2B-AEBE-63ED74484070}"/>
              </a:ext>
            </a:extLst>
          </p:cNvPr>
          <p:cNvSpPr>
            <a:spLocks noGrp="1"/>
          </p:cNvSpPr>
          <p:nvPr>
            <p:ph type="dt" sz="half" idx="10"/>
          </p:nvPr>
        </p:nvSpPr>
        <p:spPr/>
        <p:txBody>
          <a:bodyPr/>
          <a:lstStyle/>
          <a:p>
            <a:fld id="{344336C1-8F52-445D-867D-E04964D67636}" type="datetimeFigureOut">
              <a:rPr lang="he-IL" smtClean="0"/>
              <a:t>ב'/חשון/תשפ"ב</a:t>
            </a:fld>
            <a:endParaRPr lang="he-IL"/>
          </a:p>
        </p:txBody>
      </p:sp>
      <p:sp>
        <p:nvSpPr>
          <p:cNvPr id="6" name="Footer Placeholder 5">
            <a:extLst>
              <a:ext uri="{FF2B5EF4-FFF2-40B4-BE49-F238E27FC236}">
                <a16:creationId xmlns:a16="http://schemas.microsoft.com/office/drawing/2014/main" xmlns="" id="{417BBB58-F0F9-4AE7-85A3-8AFE022FEFDF}"/>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xmlns="" id="{9913351C-4F17-4D55-B1BA-48859962A6D5}"/>
              </a:ext>
            </a:extLst>
          </p:cNvPr>
          <p:cNvSpPr>
            <a:spLocks noGrp="1"/>
          </p:cNvSpPr>
          <p:nvPr>
            <p:ph type="sldNum" sz="quarter" idx="12"/>
          </p:nvPr>
        </p:nvSpPr>
        <p:spPr/>
        <p:txBody>
          <a:bodyPr/>
          <a:lstStyle/>
          <a:p>
            <a:fld id="{3745D880-8305-4006-9D35-D32F73827A46}" type="slidenum">
              <a:rPr lang="he-IL" smtClean="0"/>
              <a:t>‹#›</a:t>
            </a:fld>
            <a:endParaRPr lang="he-IL"/>
          </a:p>
        </p:txBody>
      </p:sp>
    </p:spTree>
    <p:extLst>
      <p:ext uri="{BB962C8B-B14F-4D97-AF65-F5344CB8AC3E}">
        <p14:creationId xmlns:p14="http://schemas.microsoft.com/office/powerpoint/2010/main" val="190449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297A70-7674-46C2-9F68-E26E80F73F8D}"/>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xmlns="" id="{7510B8AA-DECF-454D-AB17-BDD267F7C3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66B9C524-3023-412E-9D1E-07C2BF9405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xmlns="" id="{AA82207C-DC7D-45C6-8744-0FEFFA79E3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0EE7DBF-B197-4DF7-9C9E-CE3C3B46C3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xmlns="" id="{559B344C-DD74-43E9-AB8E-455382E32074}"/>
              </a:ext>
            </a:extLst>
          </p:cNvPr>
          <p:cNvSpPr>
            <a:spLocks noGrp="1"/>
          </p:cNvSpPr>
          <p:nvPr>
            <p:ph type="dt" sz="half" idx="10"/>
          </p:nvPr>
        </p:nvSpPr>
        <p:spPr/>
        <p:txBody>
          <a:bodyPr/>
          <a:lstStyle/>
          <a:p>
            <a:fld id="{344336C1-8F52-445D-867D-E04964D67636}" type="datetimeFigureOut">
              <a:rPr lang="he-IL" smtClean="0"/>
              <a:t>ב'/חשון/תשפ"ב</a:t>
            </a:fld>
            <a:endParaRPr lang="he-IL"/>
          </a:p>
        </p:txBody>
      </p:sp>
      <p:sp>
        <p:nvSpPr>
          <p:cNvPr id="8" name="Footer Placeholder 7">
            <a:extLst>
              <a:ext uri="{FF2B5EF4-FFF2-40B4-BE49-F238E27FC236}">
                <a16:creationId xmlns:a16="http://schemas.microsoft.com/office/drawing/2014/main" xmlns="" id="{B7FD80DB-5173-45A5-904D-67E9692C2F63}"/>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xmlns="" id="{3BD89D5C-EC96-4469-A7AB-835DF8DACFB7}"/>
              </a:ext>
            </a:extLst>
          </p:cNvPr>
          <p:cNvSpPr>
            <a:spLocks noGrp="1"/>
          </p:cNvSpPr>
          <p:nvPr>
            <p:ph type="sldNum" sz="quarter" idx="12"/>
          </p:nvPr>
        </p:nvSpPr>
        <p:spPr/>
        <p:txBody>
          <a:bodyPr/>
          <a:lstStyle/>
          <a:p>
            <a:fld id="{3745D880-8305-4006-9D35-D32F73827A46}" type="slidenum">
              <a:rPr lang="he-IL" smtClean="0"/>
              <a:t>‹#›</a:t>
            </a:fld>
            <a:endParaRPr lang="he-IL"/>
          </a:p>
        </p:txBody>
      </p:sp>
    </p:spTree>
    <p:extLst>
      <p:ext uri="{BB962C8B-B14F-4D97-AF65-F5344CB8AC3E}">
        <p14:creationId xmlns:p14="http://schemas.microsoft.com/office/powerpoint/2010/main" val="4040005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E145F3-AD47-4644-9C0C-5DD335BEE1F2}"/>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xmlns="" id="{2D8D1812-34FC-4A36-9AED-ABBEA16FAC53}"/>
              </a:ext>
            </a:extLst>
          </p:cNvPr>
          <p:cNvSpPr>
            <a:spLocks noGrp="1"/>
          </p:cNvSpPr>
          <p:nvPr>
            <p:ph type="dt" sz="half" idx="10"/>
          </p:nvPr>
        </p:nvSpPr>
        <p:spPr/>
        <p:txBody>
          <a:bodyPr/>
          <a:lstStyle/>
          <a:p>
            <a:fld id="{344336C1-8F52-445D-867D-E04964D67636}" type="datetimeFigureOut">
              <a:rPr lang="he-IL" smtClean="0"/>
              <a:t>ב'/חשון/תשפ"ב</a:t>
            </a:fld>
            <a:endParaRPr lang="he-IL"/>
          </a:p>
        </p:txBody>
      </p:sp>
      <p:sp>
        <p:nvSpPr>
          <p:cNvPr id="4" name="Footer Placeholder 3">
            <a:extLst>
              <a:ext uri="{FF2B5EF4-FFF2-40B4-BE49-F238E27FC236}">
                <a16:creationId xmlns:a16="http://schemas.microsoft.com/office/drawing/2014/main" xmlns="" id="{507D21B5-8871-4587-990D-479648292C9E}"/>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xmlns="" id="{9AEE292B-E311-44EE-9908-B44B7D3114F7}"/>
              </a:ext>
            </a:extLst>
          </p:cNvPr>
          <p:cNvSpPr>
            <a:spLocks noGrp="1"/>
          </p:cNvSpPr>
          <p:nvPr>
            <p:ph type="sldNum" sz="quarter" idx="12"/>
          </p:nvPr>
        </p:nvSpPr>
        <p:spPr/>
        <p:txBody>
          <a:bodyPr/>
          <a:lstStyle/>
          <a:p>
            <a:fld id="{3745D880-8305-4006-9D35-D32F73827A46}" type="slidenum">
              <a:rPr lang="he-IL" smtClean="0"/>
              <a:t>‹#›</a:t>
            </a:fld>
            <a:endParaRPr lang="he-IL"/>
          </a:p>
        </p:txBody>
      </p:sp>
    </p:spTree>
    <p:extLst>
      <p:ext uri="{BB962C8B-B14F-4D97-AF65-F5344CB8AC3E}">
        <p14:creationId xmlns:p14="http://schemas.microsoft.com/office/powerpoint/2010/main" val="3626190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C1CC21C-68EA-4664-BB1B-7ED59EAF2A53}"/>
              </a:ext>
            </a:extLst>
          </p:cNvPr>
          <p:cNvSpPr>
            <a:spLocks noGrp="1"/>
          </p:cNvSpPr>
          <p:nvPr>
            <p:ph type="dt" sz="half" idx="10"/>
          </p:nvPr>
        </p:nvSpPr>
        <p:spPr/>
        <p:txBody>
          <a:bodyPr/>
          <a:lstStyle/>
          <a:p>
            <a:fld id="{344336C1-8F52-445D-867D-E04964D67636}" type="datetimeFigureOut">
              <a:rPr lang="he-IL" smtClean="0"/>
              <a:t>ב'/חשון/תשפ"ב</a:t>
            </a:fld>
            <a:endParaRPr lang="he-IL"/>
          </a:p>
        </p:txBody>
      </p:sp>
      <p:sp>
        <p:nvSpPr>
          <p:cNvPr id="3" name="Footer Placeholder 2">
            <a:extLst>
              <a:ext uri="{FF2B5EF4-FFF2-40B4-BE49-F238E27FC236}">
                <a16:creationId xmlns:a16="http://schemas.microsoft.com/office/drawing/2014/main" xmlns="" id="{A237CCEE-6B9A-46BE-8E82-6EE6C2FCBD03}"/>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xmlns="" id="{B99D8B72-DD40-425E-AB59-D7EA34762B90}"/>
              </a:ext>
            </a:extLst>
          </p:cNvPr>
          <p:cNvSpPr>
            <a:spLocks noGrp="1"/>
          </p:cNvSpPr>
          <p:nvPr>
            <p:ph type="sldNum" sz="quarter" idx="12"/>
          </p:nvPr>
        </p:nvSpPr>
        <p:spPr/>
        <p:txBody>
          <a:bodyPr/>
          <a:lstStyle/>
          <a:p>
            <a:fld id="{3745D880-8305-4006-9D35-D32F73827A46}" type="slidenum">
              <a:rPr lang="he-IL" smtClean="0"/>
              <a:t>‹#›</a:t>
            </a:fld>
            <a:endParaRPr lang="he-IL"/>
          </a:p>
        </p:txBody>
      </p:sp>
    </p:spTree>
    <p:extLst>
      <p:ext uri="{BB962C8B-B14F-4D97-AF65-F5344CB8AC3E}">
        <p14:creationId xmlns:p14="http://schemas.microsoft.com/office/powerpoint/2010/main" val="799022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A57D54-FA29-4CE8-A4B4-DD55EDD73A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xmlns="" id="{E4FEC9BD-EABA-4F4D-AF4E-45D9DAE7BF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xmlns="" id="{3D0082AF-C204-4B9F-B6A3-AC6FD24FA0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A18C4CB-8BAC-4512-BC39-498CFAB9F20F}"/>
              </a:ext>
            </a:extLst>
          </p:cNvPr>
          <p:cNvSpPr>
            <a:spLocks noGrp="1"/>
          </p:cNvSpPr>
          <p:nvPr>
            <p:ph type="dt" sz="half" idx="10"/>
          </p:nvPr>
        </p:nvSpPr>
        <p:spPr/>
        <p:txBody>
          <a:bodyPr/>
          <a:lstStyle/>
          <a:p>
            <a:fld id="{344336C1-8F52-445D-867D-E04964D67636}" type="datetimeFigureOut">
              <a:rPr lang="he-IL" smtClean="0"/>
              <a:t>ב'/חשון/תשפ"ב</a:t>
            </a:fld>
            <a:endParaRPr lang="he-IL"/>
          </a:p>
        </p:txBody>
      </p:sp>
      <p:sp>
        <p:nvSpPr>
          <p:cNvPr id="6" name="Footer Placeholder 5">
            <a:extLst>
              <a:ext uri="{FF2B5EF4-FFF2-40B4-BE49-F238E27FC236}">
                <a16:creationId xmlns:a16="http://schemas.microsoft.com/office/drawing/2014/main" xmlns="" id="{ED0E6FDA-8EE0-4D4C-AD05-5DD2EF1CAE9A}"/>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xmlns="" id="{05E36145-CFC4-4C5F-87CF-8AC38A6141E9}"/>
              </a:ext>
            </a:extLst>
          </p:cNvPr>
          <p:cNvSpPr>
            <a:spLocks noGrp="1"/>
          </p:cNvSpPr>
          <p:nvPr>
            <p:ph type="sldNum" sz="quarter" idx="12"/>
          </p:nvPr>
        </p:nvSpPr>
        <p:spPr/>
        <p:txBody>
          <a:bodyPr/>
          <a:lstStyle/>
          <a:p>
            <a:fld id="{3745D880-8305-4006-9D35-D32F73827A46}" type="slidenum">
              <a:rPr lang="he-IL" smtClean="0"/>
              <a:t>‹#›</a:t>
            </a:fld>
            <a:endParaRPr lang="he-IL"/>
          </a:p>
        </p:txBody>
      </p:sp>
    </p:spTree>
    <p:extLst>
      <p:ext uri="{BB962C8B-B14F-4D97-AF65-F5344CB8AC3E}">
        <p14:creationId xmlns:p14="http://schemas.microsoft.com/office/powerpoint/2010/main" val="1105772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0933E-7AA1-4B16-B794-E31B0CB524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xmlns="" id="{23C3E159-87FE-4316-AAA0-9FFCE4191A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xmlns="" id="{564D42BC-C4F4-4D4B-AD10-7B767C877F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F694630-1293-4F0E-918B-F9C907CF675E}"/>
              </a:ext>
            </a:extLst>
          </p:cNvPr>
          <p:cNvSpPr>
            <a:spLocks noGrp="1"/>
          </p:cNvSpPr>
          <p:nvPr>
            <p:ph type="dt" sz="half" idx="10"/>
          </p:nvPr>
        </p:nvSpPr>
        <p:spPr/>
        <p:txBody>
          <a:bodyPr/>
          <a:lstStyle/>
          <a:p>
            <a:fld id="{344336C1-8F52-445D-867D-E04964D67636}" type="datetimeFigureOut">
              <a:rPr lang="he-IL" smtClean="0"/>
              <a:t>ב'/חשון/תשפ"ב</a:t>
            </a:fld>
            <a:endParaRPr lang="he-IL"/>
          </a:p>
        </p:txBody>
      </p:sp>
      <p:sp>
        <p:nvSpPr>
          <p:cNvPr id="6" name="Footer Placeholder 5">
            <a:extLst>
              <a:ext uri="{FF2B5EF4-FFF2-40B4-BE49-F238E27FC236}">
                <a16:creationId xmlns:a16="http://schemas.microsoft.com/office/drawing/2014/main" xmlns="" id="{31CF76AE-FD50-47F3-81D9-E012E228E271}"/>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xmlns="" id="{C0C7866A-9698-4E28-B186-3EEBA55AF634}"/>
              </a:ext>
            </a:extLst>
          </p:cNvPr>
          <p:cNvSpPr>
            <a:spLocks noGrp="1"/>
          </p:cNvSpPr>
          <p:nvPr>
            <p:ph type="sldNum" sz="quarter" idx="12"/>
          </p:nvPr>
        </p:nvSpPr>
        <p:spPr/>
        <p:txBody>
          <a:bodyPr/>
          <a:lstStyle/>
          <a:p>
            <a:fld id="{3745D880-8305-4006-9D35-D32F73827A46}" type="slidenum">
              <a:rPr lang="he-IL" smtClean="0"/>
              <a:t>‹#›</a:t>
            </a:fld>
            <a:endParaRPr lang="he-IL"/>
          </a:p>
        </p:txBody>
      </p:sp>
    </p:spTree>
    <p:extLst>
      <p:ext uri="{BB962C8B-B14F-4D97-AF65-F5344CB8AC3E}">
        <p14:creationId xmlns:p14="http://schemas.microsoft.com/office/powerpoint/2010/main" val="3919142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BF51C83-AC46-43F5-84DD-5EA60A95AF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xmlns="" id="{204CE275-F58B-4D29-BD65-06CE702088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xmlns="" id="{6C9A73D7-6490-464B-BD59-8EFF1D8843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4336C1-8F52-445D-867D-E04964D67636}" type="datetimeFigureOut">
              <a:rPr lang="he-IL" smtClean="0"/>
              <a:t>ב'/חשון/תשפ"ב</a:t>
            </a:fld>
            <a:endParaRPr lang="he-IL"/>
          </a:p>
        </p:txBody>
      </p:sp>
      <p:sp>
        <p:nvSpPr>
          <p:cNvPr id="5" name="Footer Placeholder 4">
            <a:extLst>
              <a:ext uri="{FF2B5EF4-FFF2-40B4-BE49-F238E27FC236}">
                <a16:creationId xmlns:a16="http://schemas.microsoft.com/office/drawing/2014/main" xmlns="" id="{DA06A976-ED5E-41F7-AF0A-05C42EF41C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xmlns="" id="{B331C3B4-72CA-4739-B10D-7E6C591DDC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45D880-8305-4006-9D35-D32F73827A46}" type="slidenum">
              <a:rPr lang="he-IL" smtClean="0"/>
              <a:t>‹#›</a:t>
            </a:fld>
            <a:endParaRPr lang="he-IL"/>
          </a:p>
        </p:txBody>
      </p:sp>
    </p:spTree>
    <p:extLst>
      <p:ext uri="{BB962C8B-B14F-4D97-AF65-F5344CB8AC3E}">
        <p14:creationId xmlns:p14="http://schemas.microsoft.com/office/powerpoint/2010/main" val="368354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mannor/redhat_final_proj" TargetMode="External"/><Relationship Id="rId2" Type="http://schemas.openxmlformats.org/officeDocument/2006/relationships/hyperlink" Target="https://research.fb.com/wp-content/uploads/2020/12/Predictive-Test-Selection.pdf"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prow.ci.openshift.org/" TargetMode="External"/><Relationship Id="rId2" Type="http://schemas.openxmlformats.org/officeDocument/2006/relationships/hyperlink" Target="https://github.com/openshift/origi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E6708B-AEDF-46FB-AC71-B81DDDF5BAF5}"/>
              </a:ext>
            </a:extLst>
          </p:cNvPr>
          <p:cNvSpPr>
            <a:spLocks noGrp="1"/>
          </p:cNvSpPr>
          <p:nvPr>
            <p:ph type="ctrTitle"/>
          </p:nvPr>
        </p:nvSpPr>
        <p:spPr/>
        <p:txBody>
          <a:bodyPr/>
          <a:lstStyle/>
          <a:p>
            <a:r>
              <a:rPr lang="en-US" dirty="0" smtClean="0"/>
              <a:t>Predictive Test Selection* – Red Hat</a:t>
            </a:r>
            <a:endParaRPr lang="he-IL" dirty="0"/>
          </a:p>
        </p:txBody>
      </p:sp>
      <p:sp>
        <p:nvSpPr>
          <p:cNvPr id="3" name="Subtitle 2">
            <a:extLst>
              <a:ext uri="{FF2B5EF4-FFF2-40B4-BE49-F238E27FC236}">
                <a16:creationId xmlns:a16="http://schemas.microsoft.com/office/drawing/2014/main" xmlns="" id="{F9269047-9A86-476A-85E9-11A71CC3868D}"/>
              </a:ext>
            </a:extLst>
          </p:cNvPr>
          <p:cNvSpPr>
            <a:spLocks noGrp="1"/>
          </p:cNvSpPr>
          <p:nvPr>
            <p:ph type="subTitle" idx="1"/>
          </p:nvPr>
        </p:nvSpPr>
        <p:spPr>
          <a:xfrm>
            <a:off x="1524000" y="3602038"/>
            <a:ext cx="9144000" cy="937305"/>
          </a:xfrm>
        </p:spPr>
        <p:txBody>
          <a:bodyPr/>
          <a:lstStyle/>
          <a:p>
            <a:r>
              <a:rPr lang="en-US" dirty="0" err="1" smtClean="0"/>
              <a:t>Alon</a:t>
            </a:r>
            <a:r>
              <a:rPr lang="en-US" dirty="0" smtClean="0"/>
              <a:t> </a:t>
            </a:r>
            <a:r>
              <a:rPr lang="en-US" dirty="0" err="1" smtClean="0"/>
              <a:t>Mannor</a:t>
            </a:r>
            <a:endParaRPr lang="en-US" dirty="0" smtClean="0"/>
          </a:p>
          <a:p>
            <a:r>
              <a:rPr lang="en-US" dirty="0" smtClean="0"/>
              <a:t>Rubi </a:t>
            </a:r>
            <a:r>
              <a:rPr lang="en-US" dirty="0" err="1" smtClean="0"/>
              <a:t>Arviv</a:t>
            </a:r>
            <a:endParaRPr lang="he-IL" dirty="0"/>
          </a:p>
        </p:txBody>
      </p:sp>
      <p:sp>
        <p:nvSpPr>
          <p:cNvPr id="4" name="Subtitle 2">
            <a:extLst>
              <a:ext uri="{FF2B5EF4-FFF2-40B4-BE49-F238E27FC236}">
                <a16:creationId xmlns:a16="http://schemas.microsoft.com/office/drawing/2014/main" xmlns="" id="{F9269047-9A86-476A-85E9-11A71CC3868D}"/>
              </a:ext>
            </a:extLst>
          </p:cNvPr>
          <p:cNvSpPr txBox="1">
            <a:spLocks/>
          </p:cNvSpPr>
          <p:nvPr/>
        </p:nvSpPr>
        <p:spPr>
          <a:xfrm>
            <a:off x="1524000" y="4631418"/>
            <a:ext cx="9144000" cy="93730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smtClean="0"/>
              <a:t>*Based on an article by Facebook research: </a:t>
            </a:r>
            <a:r>
              <a:rPr lang="en-US" dirty="0" smtClean="0">
                <a:hlinkClick r:id="rId2"/>
              </a:rPr>
              <a:t>“Predictive Test Selection”</a:t>
            </a:r>
            <a:endParaRPr lang="he-IL" dirty="0"/>
          </a:p>
        </p:txBody>
      </p:sp>
      <p:sp>
        <p:nvSpPr>
          <p:cNvPr id="5" name="Subtitle 2">
            <a:extLst>
              <a:ext uri="{FF2B5EF4-FFF2-40B4-BE49-F238E27FC236}">
                <a16:creationId xmlns:a16="http://schemas.microsoft.com/office/drawing/2014/main" xmlns="" id="{F9269047-9A86-476A-85E9-11A71CC3868D}"/>
              </a:ext>
            </a:extLst>
          </p:cNvPr>
          <p:cNvSpPr txBox="1">
            <a:spLocks/>
          </p:cNvSpPr>
          <p:nvPr/>
        </p:nvSpPr>
        <p:spPr>
          <a:xfrm>
            <a:off x="413657" y="5822724"/>
            <a:ext cx="11391900" cy="93730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smtClean="0"/>
              <a:t>The code for this project can </a:t>
            </a:r>
            <a:r>
              <a:rPr lang="en-US" dirty="0"/>
              <a:t>be found at: </a:t>
            </a:r>
            <a:r>
              <a:rPr lang="en-US" dirty="0">
                <a:hlinkClick r:id="rId3"/>
              </a:rPr>
              <a:t>https://</a:t>
            </a:r>
            <a:r>
              <a:rPr lang="en-US" dirty="0" smtClean="0">
                <a:hlinkClick r:id="rId3"/>
              </a:rPr>
              <a:t>github.com/Amannor/redhat_final_proj</a:t>
            </a:r>
            <a:r>
              <a:rPr lang="en-US" dirty="0" smtClean="0"/>
              <a:t> </a:t>
            </a:r>
            <a:endParaRPr lang="he-IL" dirty="0"/>
          </a:p>
        </p:txBody>
      </p:sp>
    </p:spTree>
    <p:extLst>
      <p:ext uri="{BB962C8B-B14F-4D97-AF65-F5344CB8AC3E}">
        <p14:creationId xmlns:p14="http://schemas.microsoft.com/office/powerpoint/2010/main" val="3575188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FAB48B-43C3-406C-87A8-4DED11CB7DA4}"/>
              </a:ext>
            </a:extLst>
          </p:cNvPr>
          <p:cNvSpPr>
            <a:spLocks noGrp="1"/>
          </p:cNvSpPr>
          <p:nvPr>
            <p:ph type="title"/>
          </p:nvPr>
        </p:nvSpPr>
        <p:spPr/>
        <p:txBody>
          <a:bodyPr/>
          <a:lstStyle/>
          <a:p>
            <a:r>
              <a:rPr lang="en-US" dirty="0"/>
              <a:t>Future Work</a:t>
            </a:r>
            <a:endParaRPr lang="he-IL" dirty="0"/>
          </a:p>
        </p:txBody>
      </p:sp>
      <p:sp>
        <p:nvSpPr>
          <p:cNvPr id="3" name="Content Placeholder 2">
            <a:extLst>
              <a:ext uri="{FF2B5EF4-FFF2-40B4-BE49-F238E27FC236}">
                <a16:creationId xmlns:a16="http://schemas.microsoft.com/office/drawing/2014/main" xmlns="" id="{E82E9076-7E34-4A3D-BD09-63E98FB86CD2}"/>
              </a:ext>
            </a:extLst>
          </p:cNvPr>
          <p:cNvSpPr>
            <a:spLocks noGrp="1"/>
          </p:cNvSpPr>
          <p:nvPr>
            <p:ph idx="1"/>
          </p:nvPr>
        </p:nvSpPr>
        <p:spPr/>
        <p:txBody>
          <a:bodyPr/>
          <a:lstStyle/>
          <a:p>
            <a:r>
              <a:rPr lang="en-US" dirty="0" err="1"/>
              <a:t>Todo</a:t>
            </a:r>
            <a:r>
              <a:rPr lang="en-US" dirty="0"/>
              <a:t> </a:t>
            </a:r>
            <a:r>
              <a:rPr lang="en-US" dirty="0" err="1"/>
              <a:t>Alon</a:t>
            </a:r>
            <a:endParaRPr lang="he-IL" dirty="0"/>
          </a:p>
        </p:txBody>
      </p:sp>
    </p:spTree>
    <p:extLst>
      <p:ext uri="{BB962C8B-B14F-4D97-AF65-F5344CB8AC3E}">
        <p14:creationId xmlns:p14="http://schemas.microsoft.com/office/powerpoint/2010/main" val="3522140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D7FC9E-5B2B-401E-853F-A30B32FF53CF}"/>
              </a:ext>
            </a:extLst>
          </p:cNvPr>
          <p:cNvSpPr>
            <a:spLocks noGrp="1"/>
          </p:cNvSpPr>
          <p:nvPr>
            <p:ph type="title"/>
          </p:nvPr>
        </p:nvSpPr>
        <p:spPr/>
        <p:txBody>
          <a:bodyPr/>
          <a:lstStyle/>
          <a:p>
            <a:r>
              <a:rPr lang="en-US" dirty="0"/>
              <a:t>Background</a:t>
            </a:r>
            <a:endParaRPr lang="he-IL" dirty="0"/>
          </a:p>
        </p:txBody>
      </p:sp>
      <p:sp>
        <p:nvSpPr>
          <p:cNvPr id="3" name="Content Placeholder 2">
            <a:extLst>
              <a:ext uri="{FF2B5EF4-FFF2-40B4-BE49-F238E27FC236}">
                <a16:creationId xmlns:a16="http://schemas.microsoft.com/office/drawing/2014/main" xmlns="" id="{056C15BE-C8B1-4F7A-8A9E-618445265D45}"/>
              </a:ext>
            </a:extLst>
          </p:cNvPr>
          <p:cNvSpPr>
            <a:spLocks noGrp="1"/>
          </p:cNvSpPr>
          <p:nvPr>
            <p:ph idx="1"/>
          </p:nvPr>
        </p:nvSpPr>
        <p:spPr/>
        <p:txBody>
          <a:bodyPr/>
          <a:lstStyle/>
          <a:p>
            <a:r>
              <a:rPr lang="en-US" dirty="0" smtClean="0"/>
              <a:t>Developers introduce new code to a company’s code-base all the time</a:t>
            </a:r>
          </a:p>
          <a:p>
            <a:r>
              <a:rPr lang="en-US" dirty="0" smtClean="0"/>
              <a:t>This new code needs to tested to make sure it doesn’t break anything</a:t>
            </a:r>
          </a:p>
          <a:p>
            <a:r>
              <a:rPr lang="en-US" dirty="0" smtClean="0"/>
              <a:t>Run all the tests on each code-change is unfeasible (in terms of time, resources</a:t>
            </a:r>
          </a:p>
          <a:p>
            <a:r>
              <a:rPr lang="en-US" dirty="0" smtClean="0"/>
              <a:t>With ever increasing code-bases and tests, a “smart” (i.e. ML-based) way to predict which tests are more likely to fail* than others – is a MUST</a:t>
            </a:r>
          </a:p>
          <a:p>
            <a:endParaRPr lang="en-US" dirty="0"/>
          </a:p>
          <a:p>
            <a:pPr marL="0" indent="0">
              <a:buNone/>
            </a:pPr>
            <a:r>
              <a:rPr lang="en-US" dirty="0" smtClean="0"/>
              <a:t>*Excluding flaky tests (i.e. historically unstable tests)</a:t>
            </a:r>
            <a:endParaRPr lang="he-IL" dirty="0"/>
          </a:p>
        </p:txBody>
      </p:sp>
    </p:spTree>
    <p:extLst>
      <p:ext uri="{BB962C8B-B14F-4D97-AF65-F5344CB8AC3E}">
        <p14:creationId xmlns:p14="http://schemas.microsoft.com/office/powerpoint/2010/main" val="2387088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D7FC9E-5B2B-401E-853F-A30B32FF53CF}"/>
              </a:ext>
            </a:extLst>
          </p:cNvPr>
          <p:cNvSpPr>
            <a:spLocks noGrp="1"/>
          </p:cNvSpPr>
          <p:nvPr>
            <p:ph type="title"/>
          </p:nvPr>
        </p:nvSpPr>
        <p:spPr/>
        <p:txBody>
          <a:bodyPr/>
          <a:lstStyle/>
          <a:p>
            <a:r>
              <a:rPr lang="en-US" dirty="0"/>
              <a:t>Motivation</a:t>
            </a:r>
            <a:endParaRPr lang="he-IL" dirty="0"/>
          </a:p>
        </p:txBody>
      </p:sp>
      <p:sp>
        <p:nvSpPr>
          <p:cNvPr id="3" name="Content Placeholder 2">
            <a:extLst>
              <a:ext uri="{FF2B5EF4-FFF2-40B4-BE49-F238E27FC236}">
                <a16:creationId xmlns:a16="http://schemas.microsoft.com/office/drawing/2014/main" xmlns="" id="{056C15BE-C8B1-4F7A-8A9E-618445265D45}"/>
              </a:ext>
            </a:extLst>
          </p:cNvPr>
          <p:cNvSpPr>
            <a:spLocks noGrp="1"/>
          </p:cNvSpPr>
          <p:nvPr>
            <p:ph idx="1"/>
          </p:nvPr>
        </p:nvSpPr>
        <p:spPr/>
        <p:txBody>
          <a:bodyPr/>
          <a:lstStyle/>
          <a:p>
            <a:r>
              <a:rPr lang="en-US" dirty="0" smtClean="0"/>
              <a:t>Allow for shorter CI\CD cycles while ensuring a minimum percentage of accuracy </a:t>
            </a:r>
          </a:p>
          <a:p>
            <a:r>
              <a:rPr lang="en-US" dirty="0" smtClean="0"/>
              <a:t>Future: implement a fail-fast attitude by alerting the developer of potential code pitfalls </a:t>
            </a:r>
            <a:r>
              <a:rPr lang="en-US" dirty="0"/>
              <a:t>as soon as possible </a:t>
            </a:r>
            <a:r>
              <a:rPr lang="en-US" dirty="0" smtClean="0"/>
              <a:t>*</a:t>
            </a:r>
          </a:p>
          <a:p>
            <a:endParaRPr lang="en-US" dirty="0"/>
          </a:p>
          <a:p>
            <a:pPr marL="0" indent="0">
              <a:buNone/>
            </a:pPr>
            <a:r>
              <a:rPr lang="en-US" dirty="0" smtClean="0"/>
              <a:t>*Not part of the original plan in the article</a:t>
            </a:r>
            <a:endParaRPr lang="he-IL" dirty="0"/>
          </a:p>
        </p:txBody>
      </p:sp>
    </p:spTree>
    <p:extLst>
      <p:ext uri="{BB962C8B-B14F-4D97-AF65-F5344CB8AC3E}">
        <p14:creationId xmlns:p14="http://schemas.microsoft.com/office/powerpoint/2010/main" val="1460567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5FEAE0-E2A0-48D0-9FA8-4D154C0A19D1}"/>
              </a:ext>
            </a:extLst>
          </p:cNvPr>
          <p:cNvSpPr>
            <a:spLocks noGrp="1"/>
          </p:cNvSpPr>
          <p:nvPr>
            <p:ph type="title"/>
          </p:nvPr>
        </p:nvSpPr>
        <p:spPr/>
        <p:txBody>
          <a:bodyPr/>
          <a:lstStyle/>
          <a:p>
            <a:r>
              <a:rPr lang="en-US" dirty="0" smtClean="0"/>
              <a:t>Data - background</a:t>
            </a:r>
            <a:endParaRPr lang="he-IL" dirty="0"/>
          </a:p>
        </p:txBody>
      </p:sp>
      <p:sp>
        <p:nvSpPr>
          <p:cNvPr id="3" name="Content Placeholder 2">
            <a:extLst>
              <a:ext uri="{FF2B5EF4-FFF2-40B4-BE49-F238E27FC236}">
                <a16:creationId xmlns:a16="http://schemas.microsoft.com/office/drawing/2014/main" xmlns="" id="{CAA1517C-BA7C-4BAD-9636-104A5CEEB010}"/>
              </a:ext>
            </a:extLst>
          </p:cNvPr>
          <p:cNvSpPr>
            <a:spLocks noGrp="1"/>
          </p:cNvSpPr>
          <p:nvPr>
            <p:ph idx="1"/>
          </p:nvPr>
        </p:nvSpPr>
        <p:spPr>
          <a:xfrm>
            <a:off x="838200" y="1825624"/>
            <a:ext cx="10515600" cy="5032376"/>
          </a:xfrm>
        </p:spPr>
        <p:txBody>
          <a:bodyPr>
            <a:normAutofit/>
          </a:bodyPr>
          <a:lstStyle/>
          <a:p>
            <a:r>
              <a:rPr lang="en-US" dirty="0" smtClean="0"/>
              <a:t>We needed a project that’s:</a:t>
            </a:r>
          </a:p>
          <a:p>
            <a:pPr lvl="1"/>
            <a:r>
              <a:rPr lang="en-US" dirty="0" smtClean="0"/>
              <a:t>Large enough</a:t>
            </a:r>
          </a:p>
          <a:p>
            <a:pPr lvl="1"/>
            <a:r>
              <a:rPr lang="en-US" dirty="0" smtClean="0"/>
              <a:t>Mature enough</a:t>
            </a:r>
          </a:p>
          <a:p>
            <a:pPr lvl="1"/>
            <a:r>
              <a:rPr lang="en-US" dirty="0" smtClean="0"/>
              <a:t>Relatively easy to scrape data of (luckily Red Hat is open source </a:t>
            </a:r>
            <a:r>
              <a:rPr lang="en-US" dirty="0" smtClean="0">
                <a:sym typeface="Wingdings" panose="05000000000000000000" pitchFamily="2" charset="2"/>
              </a:rPr>
              <a:t>)</a:t>
            </a:r>
          </a:p>
          <a:p>
            <a:endParaRPr lang="en-US" dirty="0">
              <a:sym typeface="Wingdings" panose="05000000000000000000" pitchFamily="2" charset="2"/>
            </a:endParaRPr>
          </a:p>
          <a:p>
            <a:r>
              <a:rPr lang="en-US" dirty="0" smtClean="0">
                <a:sym typeface="Wingdings" panose="05000000000000000000" pitchFamily="2" charset="2"/>
              </a:rPr>
              <a:t>The project that was selected is Red Hat </a:t>
            </a:r>
            <a:r>
              <a:rPr lang="en-US" dirty="0" err="1" smtClean="0">
                <a:sym typeface="Wingdings" panose="05000000000000000000" pitchFamily="2" charset="2"/>
              </a:rPr>
              <a:t>OpenShift</a:t>
            </a:r>
            <a:r>
              <a:rPr lang="en-US" dirty="0" smtClean="0">
                <a:sym typeface="Wingdings" panose="05000000000000000000" pitchFamily="2" charset="2"/>
              </a:rPr>
              <a:t> (</a:t>
            </a:r>
            <a:r>
              <a:rPr lang="en-US" dirty="0" smtClean="0">
                <a:sym typeface="Wingdings" panose="05000000000000000000" pitchFamily="2" charset="2"/>
                <a:hlinkClick r:id="rId2"/>
              </a:rPr>
              <a:t>GitHub</a:t>
            </a:r>
            <a:r>
              <a:rPr lang="en-US" dirty="0" smtClean="0">
                <a:sym typeface="Wingdings" panose="05000000000000000000" pitchFamily="2" charset="2"/>
              </a:rPr>
              <a:t>, </a:t>
            </a:r>
            <a:r>
              <a:rPr lang="en-US" dirty="0" smtClean="0">
                <a:sym typeface="Wingdings" panose="05000000000000000000" pitchFamily="2" charset="2"/>
                <a:hlinkClick r:id="rId3"/>
              </a:rPr>
              <a:t>CI dashboard</a:t>
            </a:r>
            <a:r>
              <a:rPr lang="en-US" dirty="0" smtClean="0">
                <a:sym typeface="Wingdings" panose="05000000000000000000" pitchFamily="2" charset="2"/>
              </a:rPr>
              <a:t>)</a:t>
            </a:r>
          </a:p>
          <a:p>
            <a:r>
              <a:rPr lang="en-US" b="1" dirty="0" smtClean="0">
                <a:sym typeface="Wingdings" panose="05000000000000000000" pitchFamily="2" charset="2"/>
              </a:rPr>
              <a:t>Remember</a:t>
            </a:r>
            <a:r>
              <a:rPr lang="en-US" dirty="0" smtClean="0">
                <a:sym typeface="Wingdings" panose="05000000000000000000" pitchFamily="2" charset="2"/>
              </a:rPr>
              <a:t> – at its core – that data is a list of ordered pairs:</a:t>
            </a:r>
          </a:p>
          <a:p>
            <a:pPr lvl="1"/>
            <a:r>
              <a:rPr lang="en-US" dirty="0" smtClean="0">
                <a:sym typeface="Wingdings" panose="05000000000000000000" pitchFamily="2" charset="2"/>
              </a:rPr>
              <a:t>A code change-set to test\s that were run on it</a:t>
            </a:r>
            <a:endParaRPr lang="en-US" dirty="0">
              <a:sym typeface="Wingdings" panose="05000000000000000000" pitchFamily="2" charset="2"/>
            </a:endParaRPr>
          </a:p>
          <a:p>
            <a:r>
              <a:rPr lang="en-US" dirty="0" smtClean="0">
                <a:sym typeface="Wingdings" panose="05000000000000000000" pitchFamily="2" charset="2"/>
              </a:rPr>
              <a:t>A test in </a:t>
            </a:r>
            <a:r>
              <a:rPr lang="en-US" dirty="0" err="1" smtClean="0">
                <a:sym typeface="Wingdings" panose="05000000000000000000" pitchFamily="2" charset="2"/>
              </a:rPr>
              <a:t>OpenShift</a:t>
            </a:r>
            <a:r>
              <a:rPr lang="en-US" dirty="0" smtClean="0">
                <a:sym typeface="Wingdings" panose="05000000000000000000" pitchFamily="2" charset="2"/>
              </a:rPr>
              <a:t> CI is identified by its “locator” (a string command used to run it)</a:t>
            </a:r>
          </a:p>
        </p:txBody>
      </p:sp>
    </p:spTree>
    <p:extLst>
      <p:ext uri="{BB962C8B-B14F-4D97-AF65-F5344CB8AC3E}">
        <p14:creationId xmlns:p14="http://schemas.microsoft.com/office/powerpoint/2010/main" val="3706697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5FEAE0-E2A0-48D0-9FA8-4D154C0A19D1}"/>
              </a:ext>
            </a:extLst>
          </p:cNvPr>
          <p:cNvSpPr>
            <a:spLocks noGrp="1"/>
          </p:cNvSpPr>
          <p:nvPr>
            <p:ph type="title"/>
          </p:nvPr>
        </p:nvSpPr>
        <p:spPr/>
        <p:txBody>
          <a:bodyPr/>
          <a:lstStyle/>
          <a:p>
            <a:r>
              <a:rPr lang="en-US" dirty="0" smtClean="0"/>
              <a:t>Data – fetching and (pre)preprocessing</a:t>
            </a:r>
            <a:endParaRPr lang="he-IL" dirty="0"/>
          </a:p>
        </p:txBody>
      </p:sp>
      <p:sp>
        <p:nvSpPr>
          <p:cNvPr id="3" name="Content Placeholder 2">
            <a:extLst>
              <a:ext uri="{FF2B5EF4-FFF2-40B4-BE49-F238E27FC236}">
                <a16:creationId xmlns:a16="http://schemas.microsoft.com/office/drawing/2014/main" xmlns="" id="{CAA1517C-BA7C-4BAD-9636-104A5CEEB010}"/>
              </a:ext>
            </a:extLst>
          </p:cNvPr>
          <p:cNvSpPr>
            <a:spLocks noGrp="1"/>
          </p:cNvSpPr>
          <p:nvPr>
            <p:ph idx="1"/>
          </p:nvPr>
        </p:nvSpPr>
        <p:spPr/>
        <p:txBody>
          <a:bodyPr/>
          <a:lstStyle/>
          <a:p>
            <a:r>
              <a:rPr lang="en-US" dirty="0" smtClean="0"/>
              <a:t>The data was fetched from 2 sources:</a:t>
            </a:r>
          </a:p>
          <a:p>
            <a:pPr lvl="1"/>
            <a:r>
              <a:rPr lang="en-US" dirty="0" smtClean="0"/>
              <a:t>The project’s GitHub</a:t>
            </a:r>
          </a:p>
          <a:p>
            <a:pPr lvl="1"/>
            <a:r>
              <a:rPr lang="en-US" dirty="0" smtClean="0"/>
              <a:t>The project’s CI dashboard</a:t>
            </a:r>
          </a:p>
          <a:p>
            <a:r>
              <a:rPr lang="en-US" dirty="0" smtClean="0"/>
              <a:t>As an initial preprocessing step, it was aggregated to 3 different dat</a:t>
            </a:r>
            <a:r>
              <a:rPr lang="en-US" dirty="0" smtClean="0"/>
              <a:t>asets, identified by different filename prefixes:</a:t>
            </a:r>
          </a:p>
          <a:p>
            <a:pPr lvl="1"/>
            <a:r>
              <a:rPr lang="en-US" dirty="0" err="1" smtClean="0"/>
              <a:t>changesets_to_sets</a:t>
            </a:r>
            <a:r>
              <a:rPr lang="en-US" dirty="0" smtClean="0"/>
              <a:t> – Mapping code change-sets to tests locators</a:t>
            </a:r>
          </a:p>
          <a:p>
            <a:pPr lvl="1"/>
            <a:r>
              <a:rPr lang="en-US" dirty="0" err="1" smtClean="0"/>
              <a:t>files_changes_history</a:t>
            </a:r>
            <a:r>
              <a:rPr lang="en-US" dirty="0" smtClean="0"/>
              <a:t> – The changes history of files in the project</a:t>
            </a:r>
          </a:p>
          <a:p>
            <a:pPr lvl="1"/>
            <a:r>
              <a:rPr lang="en-US" dirty="0" err="1" smtClean="0"/>
              <a:t>tests_locators_to_paths</a:t>
            </a:r>
            <a:r>
              <a:rPr lang="en-US" dirty="0" smtClean="0"/>
              <a:t> – Mapping between test “names (aka locators) to the path of the file\s </a:t>
            </a:r>
            <a:r>
              <a:rPr lang="en-US" dirty="0"/>
              <a:t>containing it (used a lot </a:t>
            </a:r>
            <a:r>
              <a:rPr lang="en-US" dirty="0" smtClean="0"/>
              <a:t>heuristics that weren’t always successful</a:t>
            </a:r>
          </a:p>
          <a:p>
            <a:pPr lvl="1"/>
            <a:endParaRPr lang="en-US" dirty="0" smtClean="0"/>
          </a:p>
          <a:p>
            <a:pPr lvl="1"/>
            <a:endParaRPr lang="he-IL" dirty="0"/>
          </a:p>
        </p:txBody>
      </p:sp>
    </p:spTree>
    <p:extLst>
      <p:ext uri="{BB962C8B-B14F-4D97-AF65-F5344CB8AC3E}">
        <p14:creationId xmlns:p14="http://schemas.microsoft.com/office/powerpoint/2010/main" val="3705259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5FEAE0-E2A0-48D0-9FA8-4D154C0A19D1}"/>
              </a:ext>
            </a:extLst>
          </p:cNvPr>
          <p:cNvSpPr>
            <a:spLocks noGrp="1"/>
          </p:cNvSpPr>
          <p:nvPr>
            <p:ph type="title"/>
          </p:nvPr>
        </p:nvSpPr>
        <p:spPr/>
        <p:txBody>
          <a:bodyPr/>
          <a:lstStyle/>
          <a:p>
            <a:r>
              <a:rPr lang="en-US" dirty="0" smtClean="0"/>
              <a:t>Data – fetching and preprocessing</a:t>
            </a:r>
            <a:endParaRPr lang="he-IL" dirty="0"/>
          </a:p>
        </p:txBody>
      </p:sp>
      <p:sp>
        <p:nvSpPr>
          <p:cNvPr id="3" name="Content Placeholder 2">
            <a:extLst>
              <a:ext uri="{FF2B5EF4-FFF2-40B4-BE49-F238E27FC236}">
                <a16:creationId xmlns:a16="http://schemas.microsoft.com/office/drawing/2014/main" xmlns="" id="{CAA1517C-BA7C-4BAD-9636-104A5CEEB010}"/>
              </a:ext>
            </a:extLst>
          </p:cNvPr>
          <p:cNvSpPr>
            <a:spLocks noGrp="1"/>
          </p:cNvSpPr>
          <p:nvPr>
            <p:ph idx="1"/>
          </p:nvPr>
        </p:nvSpPr>
        <p:spPr/>
        <p:txBody>
          <a:bodyPr/>
          <a:lstStyle/>
          <a:p>
            <a:r>
              <a:rPr lang="en-US" dirty="0" err="1" smtClean="0"/>
              <a:t>Todo</a:t>
            </a:r>
            <a:r>
              <a:rPr lang="en-US" dirty="0" smtClean="0"/>
              <a:t> Rubi</a:t>
            </a:r>
            <a:endParaRPr lang="en-US" dirty="0" smtClean="0"/>
          </a:p>
          <a:p>
            <a:pPr lvl="1"/>
            <a:endParaRPr lang="en-US" dirty="0" smtClean="0"/>
          </a:p>
          <a:p>
            <a:pPr lvl="1"/>
            <a:endParaRPr lang="he-IL" dirty="0"/>
          </a:p>
        </p:txBody>
      </p:sp>
    </p:spTree>
    <p:extLst>
      <p:ext uri="{BB962C8B-B14F-4D97-AF65-F5344CB8AC3E}">
        <p14:creationId xmlns:p14="http://schemas.microsoft.com/office/powerpoint/2010/main" val="3889089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AA2A36-562B-4C53-9B42-03B0AF7CE303}"/>
              </a:ext>
            </a:extLst>
          </p:cNvPr>
          <p:cNvSpPr>
            <a:spLocks noGrp="1"/>
          </p:cNvSpPr>
          <p:nvPr>
            <p:ph type="title"/>
          </p:nvPr>
        </p:nvSpPr>
        <p:spPr/>
        <p:txBody>
          <a:bodyPr/>
          <a:lstStyle/>
          <a:p>
            <a:r>
              <a:rPr lang="en-US" dirty="0"/>
              <a:t>Architecture</a:t>
            </a:r>
            <a:endParaRPr lang="he-IL" dirty="0"/>
          </a:p>
        </p:txBody>
      </p:sp>
      <p:sp>
        <p:nvSpPr>
          <p:cNvPr id="3" name="Content Placeholder 2">
            <a:extLst>
              <a:ext uri="{FF2B5EF4-FFF2-40B4-BE49-F238E27FC236}">
                <a16:creationId xmlns:a16="http://schemas.microsoft.com/office/drawing/2014/main" xmlns="" id="{C6E48417-179C-4B87-BD7F-9E615FA65FE9}"/>
              </a:ext>
            </a:extLst>
          </p:cNvPr>
          <p:cNvSpPr>
            <a:spLocks noGrp="1"/>
          </p:cNvSpPr>
          <p:nvPr>
            <p:ph idx="1"/>
          </p:nvPr>
        </p:nvSpPr>
        <p:spPr/>
        <p:txBody>
          <a:bodyPr/>
          <a:lstStyle/>
          <a:p>
            <a:r>
              <a:rPr lang="en-US" dirty="0" err="1" smtClean="0"/>
              <a:t>Todo</a:t>
            </a:r>
            <a:r>
              <a:rPr lang="en-US" dirty="0" smtClean="0"/>
              <a:t> Rubi</a:t>
            </a:r>
            <a:endParaRPr lang="he-IL" dirty="0"/>
          </a:p>
        </p:txBody>
      </p:sp>
    </p:spTree>
    <p:extLst>
      <p:ext uri="{BB962C8B-B14F-4D97-AF65-F5344CB8AC3E}">
        <p14:creationId xmlns:p14="http://schemas.microsoft.com/office/powerpoint/2010/main" val="1944055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70A973-582F-4746-8C09-A3417CD1CEE0}"/>
              </a:ext>
            </a:extLst>
          </p:cNvPr>
          <p:cNvSpPr>
            <a:spLocks noGrp="1"/>
          </p:cNvSpPr>
          <p:nvPr>
            <p:ph type="title"/>
          </p:nvPr>
        </p:nvSpPr>
        <p:spPr/>
        <p:txBody>
          <a:bodyPr/>
          <a:lstStyle/>
          <a:p>
            <a:r>
              <a:rPr lang="en-US" dirty="0"/>
              <a:t>Results</a:t>
            </a:r>
            <a:endParaRPr lang="he-IL" dirty="0"/>
          </a:p>
        </p:txBody>
      </p:sp>
      <p:sp>
        <p:nvSpPr>
          <p:cNvPr id="3" name="Content Placeholder 2">
            <a:extLst>
              <a:ext uri="{FF2B5EF4-FFF2-40B4-BE49-F238E27FC236}">
                <a16:creationId xmlns:a16="http://schemas.microsoft.com/office/drawing/2014/main" xmlns="" id="{B8688EDB-96C7-409F-B0D8-F74501A49933}"/>
              </a:ext>
            </a:extLst>
          </p:cNvPr>
          <p:cNvSpPr>
            <a:spLocks noGrp="1"/>
          </p:cNvSpPr>
          <p:nvPr>
            <p:ph idx="1"/>
          </p:nvPr>
        </p:nvSpPr>
        <p:spPr/>
        <p:txBody>
          <a:bodyPr/>
          <a:lstStyle/>
          <a:p>
            <a:r>
              <a:rPr lang="en-US" dirty="0" err="1" smtClean="0"/>
              <a:t>Todo</a:t>
            </a:r>
            <a:r>
              <a:rPr lang="en-US" dirty="0" smtClean="0"/>
              <a:t> Rubi</a:t>
            </a:r>
            <a:endParaRPr lang="he-IL" dirty="0"/>
          </a:p>
        </p:txBody>
      </p:sp>
    </p:spTree>
    <p:extLst>
      <p:ext uri="{BB962C8B-B14F-4D97-AF65-F5344CB8AC3E}">
        <p14:creationId xmlns:p14="http://schemas.microsoft.com/office/powerpoint/2010/main" val="2357799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FC8B73-D978-4D21-A456-8A0045662640}"/>
              </a:ext>
            </a:extLst>
          </p:cNvPr>
          <p:cNvSpPr>
            <a:spLocks noGrp="1"/>
          </p:cNvSpPr>
          <p:nvPr>
            <p:ph type="title"/>
          </p:nvPr>
        </p:nvSpPr>
        <p:spPr/>
        <p:txBody>
          <a:bodyPr/>
          <a:lstStyle/>
          <a:p>
            <a:r>
              <a:rPr lang="en-US" dirty="0"/>
              <a:t>Key lessons</a:t>
            </a:r>
            <a:endParaRPr lang="he-IL" dirty="0"/>
          </a:p>
        </p:txBody>
      </p:sp>
      <p:sp>
        <p:nvSpPr>
          <p:cNvPr id="3" name="Content Placeholder 2">
            <a:extLst>
              <a:ext uri="{FF2B5EF4-FFF2-40B4-BE49-F238E27FC236}">
                <a16:creationId xmlns:a16="http://schemas.microsoft.com/office/drawing/2014/main" xmlns="" id="{14731369-2BA4-4062-BAE9-91DF85C984F4}"/>
              </a:ext>
            </a:extLst>
          </p:cNvPr>
          <p:cNvSpPr>
            <a:spLocks noGrp="1"/>
          </p:cNvSpPr>
          <p:nvPr>
            <p:ph idx="1"/>
          </p:nvPr>
        </p:nvSpPr>
        <p:spPr/>
        <p:txBody>
          <a:bodyPr/>
          <a:lstStyle/>
          <a:p>
            <a:r>
              <a:rPr lang="en-US" dirty="0" err="1" smtClean="0"/>
              <a:t>Todo</a:t>
            </a:r>
            <a:r>
              <a:rPr lang="en-US" dirty="0" smtClean="0"/>
              <a:t> </a:t>
            </a:r>
            <a:r>
              <a:rPr lang="en-US" dirty="0" err="1" smtClean="0"/>
              <a:t>Alon</a:t>
            </a:r>
            <a:endParaRPr lang="he-IL" dirty="0"/>
          </a:p>
        </p:txBody>
      </p:sp>
    </p:spTree>
    <p:extLst>
      <p:ext uri="{BB962C8B-B14F-4D97-AF65-F5344CB8AC3E}">
        <p14:creationId xmlns:p14="http://schemas.microsoft.com/office/powerpoint/2010/main" val="1459978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1658</TotalTime>
  <Words>478</Words>
  <Application>Microsoft Office PowerPoint</Application>
  <PresentationFormat>מסך רחב</PresentationFormat>
  <Paragraphs>49</Paragraphs>
  <Slides>10</Slides>
  <Notes>2</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10</vt:i4>
      </vt:variant>
    </vt:vector>
  </HeadingPairs>
  <TitlesOfParts>
    <vt:vector size="16" baseType="lpstr">
      <vt:lpstr>Arial</vt:lpstr>
      <vt:lpstr>Calibri</vt:lpstr>
      <vt:lpstr>Calibri Light</vt:lpstr>
      <vt:lpstr>Times New Roman</vt:lpstr>
      <vt:lpstr>Wingdings</vt:lpstr>
      <vt:lpstr>Office Theme</vt:lpstr>
      <vt:lpstr>Predictive Test Selection* – Red Hat</vt:lpstr>
      <vt:lpstr>Background</vt:lpstr>
      <vt:lpstr>Motivation</vt:lpstr>
      <vt:lpstr>Data - background</vt:lpstr>
      <vt:lpstr>Data – fetching and (pre)preprocessing</vt:lpstr>
      <vt:lpstr>Data – fetching and preprocessing</vt:lpstr>
      <vt:lpstr>Architecture</vt:lpstr>
      <vt:lpstr>Results</vt:lpstr>
      <vt:lpstr>Key lessons</vt:lpstr>
      <vt:lpstr>Future Work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X – Company name</dc:title>
  <dc:creator>Michael Czeizler</dc:creator>
  <cp:lastModifiedBy>amannor</cp:lastModifiedBy>
  <cp:revision>15</cp:revision>
  <dcterms:created xsi:type="dcterms:W3CDTF">2020-07-12T21:43:51Z</dcterms:created>
  <dcterms:modified xsi:type="dcterms:W3CDTF">2021-10-09T14:32:26Z</dcterms:modified>
</cp:coreProperties>
</file>