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64" r:id="rId5"/>
    <p:sldId id="262" r:id="rId6"/>
    <p:sldId id="265" r:id="rId7"/>
    <p:sldId id="258" r:id="rId8"/>
    <p:sldId id="259" r:id="rId9"/>
    <p:sldId id="260" r:id="rId10"/>
    <p:sldId id="263"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nor" initials="a" lastIdx="1" clrIdx="0">
    <p:extLst>
      <p:ext uri="{19B8F6BF-5375-455C-9EA6-DF929625EA0E}">
        <p15:presenceInfo xmlns:p15="http://schemas.microsoft.com/office/powerpoint/2012/main" userId="amann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79227" autoAdjust="0"/>
  </p:normalViewPr>
  <p:slideViewPr>
    <p:cSldViewPr snapToGrid="0">
      <p:cViewPr varScale="1">
        <p:scale>
          <a:sx n="70" d="100"/>
          <a:sy n="70" d="100"/>
        </p:scale>
        <p:origin x="1118" y="62"/>
      </p:cViewPr>
      <p:guideLst/>
    </p:cSldViewPr>
  </p:slideViewPr>
  <p:notesTextViewPr>
    <p:cViewPr>
      <p:scale>
        <a:sx n="1" d="1"/>
        <a:sy n="1" d="1"/>
      </p:scale>
      <p:origin x="0" y="0"/>
    </p:cViewPr>
  </p:notesTextViewPr>
  <p:sorterViewPr>
    <p:cViewPr>
      <p:scale>
        <a:sx n="100" d="100"/>
        <a:sy n="100" d="100"/>
      </p:scale>
      <p:origin x="0" y="-322"/>
    </p:cViewPr>
  </p:sorterViewPr>
  <p:notesViewPr>
    <p:cSldViewPr snapToGrid="0">
      <p:cViewPr varScale="1">
        <p:scale>
          <a:sx n="67" d="100"/>
          <a:sy n="67" d="100"/>
        </p:scale>
        <p:origin x="81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9T17:02:31.740"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944C8-8E13-477E-8265-B4E016113D6D}" type="datetimeFigureOut">
              <a:rPr lang="en-US" smtClean="0"/>
              <a:t>10/9/2021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7A975-964D-4C88-9C64-5635FC4A030A}" type="slidenum">
              <a:rPr lang="en-US" smtClean="0"/>
              <a:t>‹#›</a:t>
            </a:fld>
            <a:endParaRPr lang="en-US"/>
          </a:p>
        </p:txBody>
      </p:sp>
    </p:spTree>
    <p:extLst>
      <p:ext uri="{BB962C8B-B14F-4D97-AF65-F5344CB8AC3E}">
        <p14:creationId xmlns:p14="http://schemas.microsoft.com/office/powerpoint/2010/main" val="69735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5</a:t>
            </a:fld>
            <a:endParaRPr lang="en-US"/>
          </a:p>
        </p:txBody>
      </p:sp>
    </p:spTree>
    <p:extLst>
      <p:ext uri="{BB962C8B-B14F-4D97-AF65-F5344CB8AC3E}">
        <p14:creationId xmlns:p14="http://schemas.microsoft.com/office/powerpoint/2010/main" val="319837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 - Regarding the </a:t>
            </a:r>
            <a:r>
              <a:rPr lang="en-US" dirty="0" err="1" smtClean="0"/>
              <a:t>test_locators_to_paths</a:t>
            </a:r>
            <a:r>
              <a:rPr lang="en-US" dirty="0" smtClean="0"/>
              <a:t> – Add that the mapping can be to any number of files (1 or more). Since the output of each test run in the CI can vary widely from others, it was no easy task to find the mapping. Indeed we didn’t find one for each locator.</a:t>
            </a: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6</a:t>
            </a:fld>
            <a:endParaRPr lang="en-US"/>
          </a:p>
        </p:txBody>
      </p:sp>
    </p:spTree>
    <p:extLst>
      <p:ext uri="{BB962C8B-B14F-4D97-AF65-F5344CB8AC3E}">
        <p14:creationId xmlns:p14="http://schemas.microsoft.com/office/powerpoint/2010/main" val="369289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Last in deed, but in thought – prime:</a:t>
            </a:r>
          </a:p>
          <a:p>
            <a:r>
              <a:rPr lang="en-US" baseline="0" dirty="0" smtClean="0"/>
              <a:t> - </a:t>
            </a:r>
            <a:r>
              <a:rPr lang="en-US" dirty="0" smtClean="0"/>
              <a:t>Plan your project with the forethought of running such a test selection scheme.</a:t>
            </a:r>
          </a:p>
          <a:p>
            <a:r>
              <a:rPr lang="en-US" dirty="0" smtClean="0"/>
              <a:t>	- Specifically in this project – any test run should be easily mapped to the file\s that host the test’s code</a:t>
            </a:r>
          </a:p>
          <a:p>
            <a:endParaRPr lang="en-US" dirty="0" smtClean="0"/>
          </a:p>
          <a:p>
            <a:r>
              <a:rPr lang="en-US" b="1" u="sng" dirty="0" smtClean="0"/>
              <a:t>Balanced data matters</a:t>
            </a:r>
          </a:p>
          <a:p>
            <a:r>
              <a:rPr lang="en-US" dirty="0" smtClean="0"/>
              <a:t>Produce it in the first place – by far one</a:t>
            </a:r>
            <a:r>
              <a:rPr lang="en-US" baseline="0" dirty="0" smtClean="0"/>
              <a:t> of the most important insights! This methodology should be employed on code much earlier than just-before-its-</a:t>
            </a:r>
            <a:r>
              <a:rPr lang="en-US" baseline="0" dirty="0" err="1" smtClean="0"/>
              <a:t>PR’d</a:t>
            </a:r>
            <a:r>
              <a:rPr lang="en-US" baseline="0" dirty="0" smtClean="0"/>
              <a:t>-to-master-branch.</a:t>
            </a:r>
          </a:p>
          <a:p>
            <a:r>
              <a:rPr lang="en-US" baseline="0" dirty="0" smtClean="0"/>
              <a:t>This should run on yet-to-be-completely-stable code (i.e. much earlier in the CI\CD cycle).</a:t>
            </a:r>
          </a:p>
          <a:p>
            <a:r>
              <a:rPr lang="en-US" baseline="0" dirty="0" smtClean="0"/>
              <a:t>This has 2 bug advantages:</a:t>
            </a:r>
          </a:p>
          <a:p>
            <a:r>
              <a:rPr lang="en-US" baseline="0" dirty="0" smtClean="0"/>
              <a:t>	1) The data is more balanced</a:t>
            </a:r>
          </a:p>
          <a:p>
            <a:r>
              <a:rPr lang="en-US" baseline="0" dirty="0" smtClean="0"/>
              <a:t>	2) You catch mistakes much </a:t>
            </a:r>
            <a:r>
              <a:rPr lang="en-US" baseline="0" dirty="0" err="1" smtClean="0"/>
              <a:t>much</a:t>
            </a:r>
            <a:r>
              <a:rPr lang="en-US" baseline="0" dirty="0" smtClean="0"/>
              <a:t> earlier, thus reducing the overhead it takes to deal with them. It’s a know “axiom” in the industry that bugs being caught earlier are much less “expensive” (the normal hierarchy being developer-&gt;QA-&gt;Integration\E2E tests-&gt;Production</a:t>
            </a:r>
          </a:p>
          <a:p>
            <a:endParaRPr lang="en-US" baseline="0" dirty="0" smtClean="0"/>
          </a:p>
          <a:p>
            <a:r>
              <a:rPr lang="en-US" b="1" u="sng" dirty="0" smtClean="0"/>
              <a:t>Compensate for unbalanced data</a:t>
            </a:r>
          </a:p>
          <a:p>
            <a:r>
              <a:rPr lang="en-US" b="0" u="none" dirty="0" smtClean="0"/>
              <a:t>There</a:t>
            </a:r>
            <a:r>
              <a:rPr lang="en-US" b="0" u="none" baseline="0" dirty="0" smtClean="0"/>
              <a:t> are a lot of ways. A few of them are:</a:t>
            </a:r>
          </a:p>
          <a:p>
            <a:r>
              <a:rPr lang="en-US" b="0" u="none" baseline="0" dirty="0" smtClean="0"/>
              <a:t> - Train your model in batches of balanced data</a:t>
            </a:r>
          </a:p>
          <a:p>
            <a:r>
              <a:rPr lang="en-US" b="0" u="none" baseline="0" dirty="0" smtClean="0"/>
              <a:t> - Cut samples from your data, making your data set </a:t>
            </a:r>
            <a:r>
              <a:rPr lang="en-US" b="0" u="none" baseline="0" dirty="0" err="1" smtClean="0"/>
              <a:t>smalland</a:t>
            </a:r>
            <a:r>
              <a:rPr lang="en-US" b="0" u="none" baseline="0" dirty="0" smtClean="0"/>
              <a:t> more balanced</a:t>
            </a:r>
          </a:p>
          <a:p>
            <a:r>
              <a:rPr lang="en-US" b="0" u="none" baseline="0" dirty="0" smtClean="0"/>
              <a:t> - Syntactically produce data of the smaller group. This is tricky and should be done with care – you don’t too much unusual data. For example in our case, it’s very easy to create code that fails a lot of tests – simply make the code not compile altogether (e.g. by deleting a semicolon). However that’s not a good idea since it’ll be highly unrepresentative of real world code changes.</a:t>
            </a:r>
            <a:endParaRPr lang="en-US" b="0" u="none" dirty="0" smtClean="0"/>
          </a:p>
          <a:p>
            <a:endParaRPr lang="en-US" dirty="0" smtClean="0"/>
          </a:p>
          <a:p>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9</a:t>
            </a:fld>
            <a:endParaRPr lang="en-US"/>
          </a:p>
        </p:txBody>
      </p:sp>
    </p:spTree>
    <p:extLst>
      <p:ext uri="{BB962C8B-B14F-4D97-AF65-F5344CB8AC3E}">
        <p14:creationId xmlns:p14="http://schemas.microsoft.com/office/powerpoint/2010/main" val="175707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Go neural!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smtClean="0"/>
              <a:t>We</a:t>
            </a:r>
            <a:r>
              <a:rPr lang="en-US" b="0" u="none" baseline="0" dirty="0" smtClean="0"/>
              <a:t> ran it on </a:t>
            </a:r>
            <a:r>
              <a:rPr lang="en-US" b="0" u="none" baseline="0" dirty="0" err="1" smtClean="0"/>
              <a:t>xgboost</a:t>
            </a:r>
            <a:r>
              <a:rPr lang="en-US" b="0" u="none" baseline="0" dirty="0" smtClean="0"/>
              <a:t>, this is begging for a neural-network type </a:t>
            </a:r>
            <a:r>
              <a:rPr lang="en-US" b="0" u="none" baseline="0" dirty="0" err="1" smtClean="0"/>
              <a:t>implenetaion</a:t>
            </a:r>
            <a:r>
              <a:rPr lang="en-US" b="0" u="none" baseline="0" smtClean="0"/>
              <a:t>.</a:t>
            </a:r>
            <a:endParaRPr lang="en-US" b="0" u="none" dirty="0" smtClean="0"/>
          </a:p>
          <a:p>
            <a:endParaRPr lang="en-US" b="1" u="sng" dirty="0" smtClean="0"/>
          </a:p>
          <a:p>
            <a:endParaRPr lang="en-US" b="1" u="sng" dirty="0" smtClean="0"/>
          </a:p>
          <a:p>
            <a:r>
              <a:rPr lang="en-US" b="1" u="sng" dirty="0" smtClean="0"/>
              <a:t>One size fits all…?</a:t>
            </a:r>
          </a:p>
          <a:p>
            <a:pPr rtl="0"/>
            <a:r>
              <a:rPr lang="en-US" sz="1200" b="0" i="0" u="none" strike="noStrike" kern="1200" dirty="0" smtClean="0">
                <a:solidFill>
                  <a:schemeClr val="tx1"/>
                </a:solidFill>
                <a:effectLst/>
                <a:latin typeface="+mn-lt"/>
                <a:ea typeface="+mn-ea"/>
                <a:cs typeface="+mn-cs"/>
              </a:rPr>
              <a:t>Note: as for the features “</a:t>
            </a:r>
            <a:r>
              <a:rPr lang="en-US" sz="1200" b="0" i="0" u="none" strike="noStrike" kern="1200" dirty="0" err="1" smtClean="0">
                <a:solidFill>
                  <a:schemeClr val="tx1"/>
                </a:solidFill>
                <a:effectLst/>
                <a:latin typeface="+mn-lt"/>
                <a:ea typeface="+mn-ea"/>
                <a:cs typeface="+mn-cs"/>
              </a:rPr>
              <a:t>minimal_distnace</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common_tokens</a:t>
            </a:r>
            <a:r>
              <a:rPr lang="en-US" sz="1200" b="0" i="0" u="none" strike="noStrike" kern="1200" dirty="0" smtClean="0">
                <a:solidFill>
                  <a:schemeClr val="tx1"/>
                </a:solidFill>
                <a:effectLst/>
                <a:latin typeface="+mn-lt"/>
                <a:ea typeface="+mn-ea"/>
                <a:cs typeface="+mn-cs"/>
              </a:rPr>
              <a:t>” - they are framework \ language \ implementation dependent. These features were chosen by </a:t>
            </a:r>
            <a:r>
              <a:rPr lang="en-US" sz="1200" b="0" i="0" u="none" strike="noStrike" kern="1200" dirty="0" err="1" smtClean="0">
                <a:solidFill>
                  <a:schemeClr val="tx1"/>
                </a:solidFill>
                <a:effectLst/>
                <a:latin typeface="+mn-lt"/>
                <a:ea typeface="+mn-ea"/>
                <a:cs typeface="+mn-cs"/>
              </a:rPr>
              <a:t>facebook</a:t>
            </a:r>
            <a:r>
              <a:rPr lang="en-US" sz="1200" b="0" i="0" u="none" strike="noStrike" kern="1200" dirty="0" smtClean="0">
                <a:solidFill>
                  <a:schemeClr val="tx1"/>
                </a:solidFill>
                <a:effectLst/>
                <a:latin typeface="+mn-lt"/>
                <a:ea typeface="+mn-ea"/>
                <a:cs typeface="+mn-cs"/>
              </a:rPr>
              <a:t> because:</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It “...approximates how close are changes to a given target and the significance of the impact on it” (in the case of minimal distance)</a:t>
            </a:r>
          </a:p>
          <a:p>
            <a:pPr rtl="0" fontAlgn="base"/>
            <a:r>
              <a:rPr lang="en-US" sz="1200" b="0" i="0" u="none" strike="noStrike" kern="1200" dirty="0" smtClean="0">
                <a:solidFill>
                  <a:schemeClr val="tx1"/>
                </a:solidFill>
                <a:effectLst/>
                <a:latin typeface="+mn-lt"/>
                <a:ea typeface="+mn-ea"/>
                <a:cs typeface="+mn-cs"/>
              </a:rPr>
              <a:t>It Proxies “human perceived relevance” (in the case of common tokens)</a:t>
            </a: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order to get similar insight from these features and to decouple the dependency in specific language etc., one should consider replacing \ adding a feature like “code coverage”. This means running a tool that, given a </a:t>
            </a:r>
            <a:r>
              <a:rPr lang="en-US" sz="1200" b="0" i="0" u="none" strike="noStrike" kern="1200" dirty="0" err="1" smtClean="0">
                <a:solidFill>
                  <a:schemeClr val="tx1"/>
                </a:solidFill>
                <a:effectLst/>
                <a:latin typeface="+mn-lt"/>
                <a:ea typeface="+mn-ea"/>
                <a:cs typeface="+mn-cs"/>
              </a:rPr>
              <a:t>changeset</a:t>
            </a:r>
            <a:r>
              <a:rPr lang="en-US" sz="1200" b="0" i="0" u="none" strike="noStrike" kern="1200" dirty="0" smtClean="0">
                <a:solidFill>
                  <a:schemeClr val="tx1"/>
                </a:solidFill>
                <a:effectLst/>
                <a:latin typeface="+mn-lt"/>
                <a:ea typeface="+mn-ea"/>
                <a:cs typeface="+mn-cs"/>
              </a:rPr>
              <a:t>, will output (approximately) how much code of the entire project is affected. </a:t>
            </a:r>
            <a:endParaRPr lang="en-US" b="0" dirty="0" smtClean="0">
              <a:effectLst/>
            </a:endParaRPr>
          </a:p>
          <a:p>
            <a:r>
              <a:rPr lang="en-US" dirty="0" smtClean="0"/>
              <a:t/>
            </a:r>
            <a:br>
              <a:rPr lang="en-US" dirty="0" smtClean="0"/>
            </a:br>
            <a:endParaRPr lang="en-US" dirty="0"/>
          </a:p>
        </p:txBody>
      </p:sp>
      <p:sp>
        <p:nvSpPr>
          <p:cNvPr id="4" name="מציין מיקום של מספר שקופית 3"/>
          <p:cNvSpPr>
            <a:spLocks noGrp="1"/>
          </p:cNvSpPr>
          <p:nvPr>
            <p:ph type="sldNum" sz="quarter" idx="10"/>
          </p:nvPr>
        </p:nvSpPr>
        <p:spPr/>
        <p:txBody>
          <a:bodyPr/>
          <a:lstStyle/>
          <a:p>
            <a:fld id="{5D97A975-964D-4C88-9C64-5635FC4A030A}" type="slidenum">
              <a:rPr lang="en-US" smtClean="0"/>
              <a:t>10</a:t>
            </a:fld>
            <a:endParaRPr lang="en-US"/>
          </a:p>
        </p:txBody>
      </p:sp>
    </p:spTree>
    <p:extLst>
      <p:ext uri="{BB962C8B-B14F-4D97-AF65-F5344CB8AC3E}">
        <p14:creationId xmlns:p14="http://schemas.microsoft.com/office/powerpoint/2010/main" val="217574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086813-6C64-4AE0-B0D6-06A418DB79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 xmlns:a16="http://schemas.microsoft.com/office/drawing/2014/main" id="{EC30D7A1-A922-4096-8082-00743C02B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 xmlns:a16="http://schemas.microsoft.com/office/drawing/2014/main" id="{C614AFFF-8244-4128-8922-CE482606C7E0}"/>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8D865BE7-2D41-491D-BEBC-D73AD919F29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155477F8-7FF1-4173-A983-4F8D026DD1AC}"/>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88279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99E5E-828D-488B-BA56-D4F0CEEFD69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4F12113A-E09F-449E-977B-2C3A2D6A4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8276E691-89D4-4BE1-9AE7-026708FE11F5}"/>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34AE383C-A049-4B79-BBF8-589858F09EA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D23E4976-003E-4C87-844A-AE00668CD51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816769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6625240-D9EE-444B-859F-EBD39808E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42497020-93EB-4494-82D7-226EAD156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00B28E31-9E4A-4BF9-8B53-6142307080BC}"/>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AA7FCAF7-45DC-49FD-B4B2-E3304432CF2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88EDE712-18A6-4F17-991D-7619794DAF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4888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355BA3-7F32-4FBA-95B0-CFF7D6205B6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18089CB2-A9B3-46B5-94A9-91FE98D0D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87F4459D-3506-42AC-B88D-F433BF97B209}"/>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BE43A69B-4860-4BCB-A1EF-DD495D5D9B8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6384AF72-0DC2-49F2-AE0A-0777BA9EC3D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271609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A6C00-2BC2-4E35-A1AB-8B6C3D7B8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 xmlns:a16="http://schemas.microsoft.com/office/drawing/2014/main" id="{272E004D-8E5B-4B22-AB02-8AF0F80D8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DA657B4-BEC8-4280-A6EE-F96DFE15F7AB}"/>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456B0BC1-3F16-4B85-9353-35D6B554F9F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59FB0EEC-BD13-41A3-8FA1-5FB68CF8404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57714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03A33-06D1-405A-9DF5-3F05919CD5B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EA5E21E9-969A-4529-9E01-EEBCB25E6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 xmlns:a16="http://schemas.microsoft.com/office/drawing/2014/main" id="{1701376C-1492-4A60-A3C3-F789C23C6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 xmlns:a16="http://schemas.microsoft.com/office/drawing/2014/main" id="{E2B10881-4D02-4A2B-AEBE-63ED74484070}"/>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417BBB58-F0F9-4AE7-85A3-8AFE022FEF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9913351C-4F17-4D55-B1BA-48859962A6D5}"/>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9044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97A70-7674-46C2-9F68-E26E80F73F8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7510B8AA-DECF-454D-AB17-BDD267F7C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6B9C524-3023-412E-9D1E-07C2BF940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 xmlns:a16="http://schemas.microsoft.com/office/drawing/2014/main" id="{AA82207C-DC7D-45C6-8744-0FEFFA79E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0EE7DBF-B197-4DF7-9C9E-CE3C3B46C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 xmlns:a16="http://schemas.microsoft.com/office/drawing/2014/main" id="{559B344C-DD74-43E9-AB8E-455382E32074}"/>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8" name="Footer Placeholder 7">
            <a:extLst>
              <a:ext uri="{FF2B5EF4-FFF2-40B4-BE49-F238E27FC236}">
                <a16:creationId xmlns="" xmlns:a16="http://schemas.microsoft.com/office/drawing/2014/main" id="{B7FD80DB-5173-45A5-904D-67E9692C2F6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 xmlns:a16="http://schemas.microsoft.com/office/drawing/2014/main" id="{3BD89D5C-EC96-4469-A7AB-835DF8DACFB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404000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145F3-AD47-4644-9C0C-5DD335BEE1F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 xmlns:a16="http://schemas.microsoft.com/office/drawing/2014/main" id="{2D8D1812-34FC-4A36-9AED-ABBEA16FAC53}"/>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4" name="Footer Placeholder 3">
            <a:extLst>
              <a:ext uri="{FF2B5EF4-FFF2-40B4-BE49-F238E27FC236}">
                <a16:creationId xmlns="" xmlns:a16="http://schemas.microsoft.com/office/drawing/2014/main" id="{507D21B5-8871-4587-990D-479648292C9E}"/>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 xmlns:a16="http://schemas.microsoft.com/office/drawing/2014/main" id="{9AEE292B-E311-44EE-9908-B44B7D3114F7}"/>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62619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C1CC21C-68EA-4664-BB1B-7ED59EAF2A53}"/>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3" name="Footer Placeholder 2">
            <a:extLst>
              <a:ext uri="{FF2B5EF4-FFF2-40B4-BE49-F238E27FC236}">
                <a16:creationId xmlns="" xmlns:a16="http://schemas.microsoft.com/office/drawing/2014/main" id="{A237CCEE-6B9A-46BE-8E82-6EE6C2FCBD0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 xmlns:a16="http://schemas.microsoft.com/office/drawing/2014/main" id="{B99D8B72-DD40-425E-AB59-D7EA34762B90}"/>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79902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57D54-FA29-4CE8-A4B4-DD55EDD73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E4FEC9BD-EABA-4F4D-AF4E-45D9DAE7B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 xmlns:a16="http://schemas.microsoft.com/office/drawing/2014/main" id="{3D0082AF-C204-4B9F-B6A3-AC6FD24F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A18C4CB-8BAC-4512-BC39-498CFAB9F20F}"/>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ED0E6FDA-8EE0-4D4C-AD05-5DD2EF1CAE9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05E36145-CFC4-4C5F-87CF-8AC38A6141E9}"/>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110577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933E-7AA1-4B16-B794-E31B0CB52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 xmlns:a16="http://schemas.microsoft.com/office/drawing/2014/main" id="{23C3E159-87FE-4316-AAA0-9FFCE4191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 xmlns:a16="http://schemas.microsoft.com/office/drawing/2014/main" id="{564D42BC-C4F4-4D4B-AD10-7B767C877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694630-1293-4F0E-918B-F9C907CF675E}"/>
              </a:ext>
            </a:extLst>
          </p:cNvPr>
          <p:cNvSpPr>
            <a:spLocks noGrp="1"/>
          </p:cNvSpPr>
          <p:nvPr>
            <p:ph type="dt" sz="half" idx="10"/>
          </p:nvPr>
        </p:nvSpPr>
        <p:spPr/>
        <p:txBody>
          <a:bodyPr/>
          <a:lstStyle/>
          <a:p>
            <a:fld id="{344336C1-8F52-445D-867D-E04964D67636}" type="datetimeFigureOut">
              <a:rPr lang="he-IL" smtClean="0"/>
              <a:t>ג'/חשון/תשפ"ב</a:t>
            </a:fld>
            <a:endParaRPr lang="he-IL"/>
          </a:p>
        </p:txBody>
      </p:sp>
      <p:sp>
        <p:nvSpPr>
          <p:cNvPr id="6" name="Footer Placeholder 5">
            <a:extLst>
              <a:ext uri="{FF2B5EF4-FFF2-40B4-BE49-F238E27FC236}">
                <a16:creationId xmlns="" xmlns:a16="http://schemas.microsoft.com/office/drawing/2014/main" id="{31CF76AE-FD50-47F3-81D9-E012E228E27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C0C7866A-9698-4E28-B186-3EEBA55AF634}"/>
              </a:ext>
            </a:extLst>
          </p:cNvPr>
          <p:cNvSpPr>
            <a:spLocks noGrp="1"/>
          </p:cNvSpPr>
          <p:nvPr>
            <p:ph type="sldNum" sz="quarter" idx="12"/>
          </p:nvPr>
        </p:nvSpPr>
        <p:spPr/>
        <p:txBody>
          <a:bodyPr/>
          <a:lstStyle/>
          <a:p>
            <a:fld id="{3745D880-8305-4006-9D35-D32F73827A46}" type="slidenum">
              <a:rPr lang="he-IL" smtClean="0"/>
              <a:t>‹#›</a:t>
            </a:fld>
            <a:endParaRPr lang="he-IL"/>
          </a:p>
        </p:txBody>
      </p:sp>
    </p:spTree>
    <p:extLst>
      <p:ext uri="{BB962C8B-B14F-4D97-AF65-F5344CB8AC3E}">
        <p14:creationId xmlns:p14="http://schemas.microsoft.com/office/powerpoint/2010/main" val="391914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BF51C83-AC46-43F5-84DD-5EA60A95A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204CE275-F58B-4D29-BD65-06CE70208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6C9A73D7-6490-464B-BD59-8EFF1D884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336C1-8F52-445D-867D-E04964D67636}" type="datetimeFigureOut">
              <a:rPr lang="he-IL" smtClean="0"/>
              <a:t>ג'/חשון/תשפ"ב</a:t>
            </a:fld>
            <a:endParaRPr lang="he-IL"/>
          </a:p>
        </p:txBody>
      </p:sp>
      <p:sp>
        <p:nvSpPr>
          <p:cNvPr id="5" name="Footer Placeholder 4">
            <a:extLst>
              <a:ext uri="{FF2B5EF4-FFF2-40B4-BE49-F238E27FC236}">
                <a16:creationId xmlns="" xmlns:a16="http://schemas.microsoft.com/office/drawing/2014/main" id="{DA06A976-ED5E-41F7-AF0A-05C42EF41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 xmlns:a16="http://schemas.microsoft.com/office/drawing/2014/main" id="{B331C3B4-72CA-4739-B10D-7E6C591DD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5D880-8305-4006-9D35-D32F73827A46}" type="slidenum">
              <a:rPr lang="he-IL" smtClean="0"/>
              <a:t>‹#›</a:t>
            </a:fld>
            <a:endParaRPr lang="he-IL"/>
          </a:p>
        </p:txBody>
      </p:sp>
    </p:spTree>
    <p:extLst>
      <p:ext uri="{BB962C8B-B14F-4D97-AF65-F5344CB8AC3E}">
        <p14:creationId xmlns:p14="http://schemas.microsoft.com/office/powerpoint/2010/main" val="36835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annor/redhat_final_proj" TargetMode="External"/><Relationship Id="rId2" Type="http://schemas.openxmlformats.org/officeDocument/2006/relationships/hyperlink" Target="https://research.fb.com/wp-content/uploads/2020/12/Predictive-Test-Selection.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w.ci.openshift.org/" TargetMode="External"/><Relationship Id="rId2" Type="http://schemas.openxmlformats.org/officeDocument/2006/relationships/hyperlink" Target="https://github.com/openshift/orig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6708B-AEDF-46FB-AC71-B81DDDF5BAF5}"/>
              </a:ext>
            </a:extLst>
          </p:cNvPr>
          <p:cNvSpPr>
            <a:spLocks noGrp="1"/>
          </p:cNvSpPr>
          <p:nvPr>
            <p:ph type="ctrTitle"/>
          </p:nvPr>
        </p:nvSpPr>
        <p:spPr/>
        <p:txBody>
          <a:bodyPr/>
          <a:lstStyle/>
          <a:p>
            <a:r>
              <a:rPr lang="en-US" dirty="0" smtClean="0"/>
              <a:t>Predictive Test Selection* – Red Hat</a:t>
            </a:r>
            <a:endParaRPr lang="he-IL" dirty="0"/>
          </a:p>
        </p:txBody>
      </p:sp>
      <p:sp>
        <p:nvSpPr>
          <p:cNvPr id="3" name="Subtitle 2">
            <a:extLst>
              <a:ext uri="{FF2B5EF4-FFF2-40B4-BE49-F238E27FC236}">
                <a16:creationId xmlns="" xmlns:a16="http://schemas.microsoft.com/office/drawing/2014/main" id="{F9269047-9A86-476A-85E9-11A71CC3868D}"/>
              </a:ext>
            </a:extLst>
          </p:cNvPr>
          <p:cNvSpPr>
            <a:spLocks noGrp="1"/>
          </p:cNvSpPr>
          <p:nvPr>
            <p:ph type="subTitle" idx="1"/>
          </p:nvPr>
        </p:nvSpPr>
        <p:spPr>
          <a:xfrm>
            <a:off x="1524000" y="3602038"/>
            <a:ext cx="9144000" cy="937305"/>
          </a:xfrm>
        </p:spPr>
        <p:txBody>
          <a:bodyPr/>
          <a:lstStyle/>
          <a:p>
            <a:r>
              <a:rPr lang="en-US" dirty="0" err="1" smtClean="0"/>
              <a:t>Alon</a:t>
            </a:r>
            <a:r>
              <a:rPr lang="en-US" dirty="0" smtClean="0"/>
              <a:t> </a:t>
            </a:r>
            <a:r>
              <a:rPr lang="en-US" dirty="0" err="1" smtClean="0"/>
              <a:t>Mannor</a:t>
            </a:r>
            <a:endParaRPr lang="en-US" dirty="0" smtClean="0"/>
          </a:p>
          <a:p>
            <a:r>
              <a:rPr lang="en-US" dirty="0" smtClean="0"/>
              <a:t>Rubi </a:t>
            </a:r>
            <a:r>
              <a:rPr lang="en-US" dirty="0" err="1" smtClean="0"/>
              <a:t>Arviv</a:t>
            </a:r>
            <a:endParaRPr lang="he-IL" dirty="0"/>
          </a:p>
        </p:txBody>
      </p:sp>
      <p:sp>
        <p:nvSpPr>
          <p:cNvPr id="4" name="Subtitle 2">
            <a:extLst>
              <a:ext uri="{FF2B5EF4-FFF2-40B4-BE49-F238E27FC236}">
                <a16:creationId xmlns="" xmlns:a16="http://schemas.microsoft.com/office/drawing/2014/main" id="{F9269047-9A86-476A-85E9-11A71CC3868D}"/>
              </a:ext>
            </a:extLst>
          </p:cNvPr>
          <p:cNvSpPr txBox="1">
            <a:spLocks/>
          </p:cNvSpPr>
          <p:nvPr/>
        </p:nvSpPr>
        <p:spPr>
          <a:xfrm>
            <a:off x="1524000" y="4631418"/>
            <a:ext cx="91440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*Based on an article by Facebook research: </a:t>
            </a:r>
            <a:r>
              <a:rPr lang="en-US" dirty="0" smtClean="0">
                <a:hlinkClick r:id="rId2"/>
              </a:rPr>
              <a:t>“Predictive Test Selection”</a:t>
            </a:r>
            <a:endParaRPr lang="he-IL" dirty="0"/>
          </a:p>
        </p:txBody>
      </p:sp>
      <p:sp>
        <p:nvSpPr>
          <p:cNvPr id="5" name="Subtitle 2">
            <a:extLst>
              <a:ext uri="{FF2B5EF4-FFF2-40B4-BE49-F238E27FC236}">
                <a16:creationId xmlns="" xmlns:a16="http://schemas.microsoft.com/office/drawing/2014/main" id="{F9269047-9A86-476A-85E9-11A71CC3868D}"/>
              </a:ext>
            </a:extLst>
          </p:cNvPr>
          <p:cNvSpPr txBox="1">
            <a:spLocks/>
          </p:cNvSpPr>
          <p:nvPr/>
        </p:nvSpPr>
        <p:spPr>
          <a:xfrm>
            <a:off x="413657" y="5822724"/>
            <a:ext cx="11391900" cy="937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The code for this project can </a:t>
            </a:r>
            <a:r>
              <a:rPr lang="en-US" dirty="0"/>
              <a:t>be found at: </a:t>
            </a:r>
            <a:r>
              <a:rPr lang="en-US" dirty="0">
                <a:hlinkClick r:id="rId3"/>
              </a:rPr>
              <a:t>https://</a:t>
            </a:r>
            <a:r>
              <a:rPr lang="en-US" dirty="0" smtClean="0">
                <a:hlinkClick r:id="rId3"/>
              </a:rPr>
              <a:t>github.com/Amannor/redhat_final_proj</a:t>
            </a:r>
            <a:r>
              <a:rPr lang="en-US" dirty="0" smtClean="0"/>
              <a:t> </a:t>
            </a:r>
            <a:endParaRPr lang="he-IL" dirty="0"/>
          </a:p>
        </p:txBody>
      </p:sp>
    </p:spTree>
    <p:extLst>
      <p:ext uri="{BB962C8B-B14F-4D97-AF65-F5344CB8AC3E}">
        <p14:creationId xmlns:p14="http://schemas.microsoft.com/office/powerpoint/2010/main" val="357518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FAB48B-43C3-406C-87A8-4DED11CB7DA4}"/>
              </a:ext>
            </a:extLst>
          </p:cNvPr>
          <p:cNvSpPr>
            <a:spLocks noGrp="1"/>
          </p:cNvSpPr>
          <p:nvPr>
            <p:ph type="title"/>
          </p:nvPr>
        </p:nvSpPr>
        <p:spPr/>
        <p:txBody>
          <a:bodyPr/>
          <a:lstStyle/>
          <a:p>
            <a:r>
              <a:rPr lang="en-US" dirty="0"/>
              <a:t>Future Work</a:t>
            </a:r>
            <a:endParaRPr lang="he-IL" dirty="0"/>
          </a:p>
        </p:txBody>
      </p:sp>
      <p:sp>
        <p:nvSpPr>
          <p:cNvPr id="3" name="Content Placeholder 2">
            <a:extLst>
              <a:ext uri="{FF2B5EF4-FFF2-40B4-BE49-F238E27FC236}">
                <a16:creationId xmlns="" xmlns:a16="http://schemas.microsoft.com/office/drawing/2014/main" id="{E82E9076-7E34-4A3D-BD09-63E98FB86CD2}"/>
              </a:ext>
            </a:extLst>
          </p:cNvPr>
          <p:cNvSpPr>
            <a:spLocks noGrp="1"/>
          </p:cNvSpPr>
          <p:nvPr>
            <p:ph idx="1"/>
          </p:nvPr>
        </p:nvSpPr>
        <p:spPr/>
        <p:txBody>
          <a:bodyPr/>
          <a:lstStyle/>
          <a:p>
            <a:r>
              <a:rPr lang="en-US" dirty="0" err="1"/>
              <a:t>Todo</a:t>
            </a:r>
            <a:r>
              <a:rPr lang="en-US" dirty="0"/>
              <a:t> </a:t>
            </a:r>
            <a:r>
              <a:rPr lang="en-US" dirty="0" err="1" smtClean="0"/>
              <a:t>Alon</a:t>
            </a:r>
            <a:endParaRPr lang="en-US" dirty="0" smtClean="0"/>
          </a:p>
          <a:p>
            <a:r>
              <a:rPr lang="en-US" dirty="0" smtClean="0"/>
              <a:t>Go neural!</a:t>
            </a:r>
          </a:p>
          <a:p>
            <a:r>
              <a:rPr lang="en-US" dirty="0" smtClean="0"/>
              <a:t>Run it at an early stage – on much less mature code</a:t>
            </a:r>
          </a:p>
          <a:p>
            <a:r>
              <a:rPr lang="en-US" dirty="0" smtClean="0"/>
              <a:t>One size fits all…? (implementation dependent features vs. more generic ones</a:t>
            </a:r>
            <a:endParaRPr lang="he-IL" dirty="0"/>
          </a:p>
        </p:txBody>
      </p:sp>
    </p:spTree>
    <p:extLst>
      <p:ext uri="{BB962C8B-B14F-4D97-AF65-F5344CB8AC3E}">
        <p14:creationId xmlns:p14="http://schemas.microsoft.com/office/powerpoint/2010/main" val="352214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7FC9E-5B2B-401E-853F-A30B32FF53CF}"/>
              </a:ext>
            </a:extLst>
          </p:cNvPr>
          <p:cNvSpPr>
            <a:spLocks noGrp="1"/>
          </p:cNvSpPr>
          <p:nvPr>
            <p:ph type="title"/>
          </p:nvPr>
        </p:nvSpPr>
        <p:spPr/>
        <p:txBody>
          <a:bodyPr/>
          <a:lstStyle/>
          <a:p>
            <a:r>
              <a:rPr lang="en-US" dirty="0"/>
              <a:t>Background</a:t>
            </a:r>
            <a:endParaRPr lang="he-IL" dirty="0"/>
          </a:p>
        </p:txBody>
      </p:sp>
      <p:sp>
        <p:nvSpPr>
          <p:cNvPr id="3" name="Content Placeholder 2">
            <a:extLst>
              <a:ext uri="{FF2B5EF4-FFF2-40B4-BE49-F238E27FC236}">
                <a16:creationId xmlns="" xmlns:a16="http://schemas.microsoft.com/office/drawing/2014/main" id="{056C15BE-C8B1-4F7A-8A9E-618445265D45}"/>
              </a:ext>
            </a:extLst>
          </p:cNvPr>
          <p:cNvSpPr>
            <a:spLocks noGrp="1"/>
          </p:cNvSpPr>
          <p:nvPr>
            <p:ph idx="1"/>
          </p:nvPr>
        </p:nvSpPr>
        <p:spPr/>
        <p:txBody>
          <a:bodyPr/>
          <a:lstStyle/>
          <a:p>
            <a:r>
              <a:rPr lang="en-US" dirty="0" smtClean="0"/>
              <a:t>Developers introduce new code to a company’s code-base all the time</a:t>
            </a:r>
          </a:p>
          <a:p>
            <a:r>
              <a:rPr lang="en-US" dirty="0" smtClean="0"/>
              <a:t>This new code needs to tested to make sure it doesn’t break anything</a:t>
            </a:r>
          </a:p>
          <a:p>
            <a:r>
              <a:rPr lang="en-US" dirty="0" smtClean="0"/>
              <a:t>Run all the tests on each code-change is unfeasible (in terms of time, resources</a:t>
            </a:r>
          </a:p>
          <a:p>
            <a:r>
              <a:rPr lang="en-US" dirty="0" smtClean="0"/>
              <a:t>With ever increasing code-bases and tests, a “smart” (i.e. ML-based) way to predict which tests are more likely to fail* than others – is a MUST</a:t>
            </a:r>
          </a:p>
          <a:p>
            <a:endParaRPr lang="en-US" dirty="0"/>
          </a:p>
          <a:p>
            <a:pPr marL="0" indent="0">
              <a:buNone/>
            </a:pPr>
            <a:r>
              <a:rPr lang="en-US" dirty="0" smtClean="0"/>
              <a:t>*Excluding flaky tests (i.e. historically unstable tests)</a:t>
            </a:r>
            <a:endParaRPr lang="he-IL" dirty="0"/>
          </a:p>
        </p:txBody>
      </p:sp>
    </p:spTree>
    <p:extLst>
      <p:ext uri="{BB962C8B-B14F-4D97-AF65-F5344CB8AC3E}">
        <p14:creationId xmlns:p14="http://schemas.microsoft.com/office/powerpoint/2010/main" val="238708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7FC9E-5B2B-401E-853F-A30B32FF53CF}"/>
              </a:ext>
            </a:extLst>
          </p:cNvPr>
          <p:cNvSpPr>
            <a:spLocks noGrp="1"/>
          </p:cNvSpPr>
          <p:nvPr>
            <p:ph type="title"/>
          </p:nvPr>
        </p:nvSpPr>
        <p:spPr/>
        <p:txBody>
          <a:bodyPr/>
          <a:lstStyle/>
          <a:p>
            <a:r>
              <a:rPr lang="en-US" dirty="0"/>
              <a:t>Motivation</a:t>
            </a:r>
            <a:endParaRPr lang="he-IL" dirty="0"/>
          </a:p>
        </p:txBody>
      </p:sp>
      <p:sp>
        <p:nvSpPr>
          <p:cNvPr id="3" name="Content Placeholder 2">
            <a:extLst>
              <a:ext uri="{FF2B5EF4-FFF2-40B4-BE49-F238E27FC236}">
                <a16:creationId xmlns="" xmlns:a16="http://schemas.microsoft.com/office/drawing/2014/main" id="{056C15BE-C8B1-4F7A-8A9E-618445265D45}"/>
              </a:ext>
            </a:extLst>
          </p:cNvPr>
          <p:cNvSpPr>
            <a:spLocks noGrp="1"/>
          </p:cNvSpPr>
          <p:nvPr>
            <p:ph idx="1"/>
          </p:nvPr>
        </p:nvSpPr>
        <p:spPr/>
        <p:txBody>
          <a:bodyPr/>
          <a:lstStyle/>
          <a:p>
            <a:r>
              <a:rPr lang="en-US" dirty="0" smtClean="0"/>
              <a:t>Allow for shorter CI\CD cycles while ensuring a minimum percentage of accuracy </a:t>
            </a:r>
          </a:p>
          <a:p>
            <a:r>
              <a:rPr lang="en-US" dirty="0" smtClean="0"/>
              <a:t>Future: implement a fail-fast attitude by alerting the developer of potential code pitfalls </a:t>
            </a:r>
            <a:r>
              <a:rPr lang="en-US" dirty="0"/>
              <a:t>as soon as possible </a:t>
            </a:r>
            <a:r>
              <a:rPr lang="en-US" dirty="0" smtClean="0"/>
              <a:t>*</a:t>
            </a:r>
          </a:p>
          <a:p>
            <a:endParaRPr lang="en-US" dirty="0"/>
          </a:p>
          <a:p>
            <a:pPr marL="0" indent="0">
              <a:buNone/>
            </a:pPr>
            <a:r>
              <a:rPr lang="en-US" dirty="0" smtClean="0"/>
              <a:t>*Not part of the original plan in the article</a:t>
            </a:r>
            <a:endParaRPr lang="he-IL" dirty="0"/>
          </a:p>
        </p:txBody>
      </p:sp>
    </p:spTree>
    <p:extLst>
      <p:ext uri="{BB962C8B-B14F-4D97-AF65-F5344CB8AC3E}">
        <p14:creationId xmlns:p14="http://schemas.microsoft.com/office/powerpoint/2010/main" val="146056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background</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a:xfrm>
            <a:off x="838200" y="1825624"/>
            <a:ext cx="10515600" cy="5032376"/>
          </a:xfrm>
        </p:spPr>
        <p:txBody>
          <a:bodyPr>
            <a:normAutofit/>
          </a:bodyPr>
          <a:lstStyle/>
          <a:p>
            <a:r>
              <a:rPr lang="en-US" dirty="0" smtClean="0"/>
              <a:t>We needed a project that’s:</a:t>
            </a:r>
          </a:p>
          <a:p>
            <a:pPr lvl="1"/>
            <a:r>
              <a:rPr lang="en-US" dirty="0" smtClean="0"/>
              <a:t>Large enough</a:t>
            </a:r>
          </a:p>
          <a:p>
            <a:pPr lvl="1"/>
            <a:r>
              <a:rPr lang="en-US" dirty="0" smtClean="0"/>
              <a:t>Mature enough</a:t>
            </a:r>
          </a:p>
          <a:p>
            <a:pPr lvl="1"/>
            <a:r>
              <a:rPr lang="en-US" dirty="0" smtClean="0"/>
              <a:t>Relatively easy to scrape data of (luckily Red Hat is open source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The project that was selected is Red Hat </a:t>
            </a:r>
            <a:r>
              <a:rPr lang="en-US" dirty="0" err="1" smtClean="0">
                <a:sym typeface="Wingdings" panose="05000000000000000000" pitchFamily="2" charset="2"/>
              </a:rPr>
              <a:t>OpenShift</a:t>
            </a:r>
            <a:r>
              <a:rPr lang="en-US" dirty="0" smtClean="0">
                <a:sym typeface="Wingdings" panose="05000000000000000000" pitchFamily="2" charset="2"/>
              </a:rPr>
              <a:t> (</a:t>
            </a:r>
            <a:r>
              <a:rPr lang="en-US" dirty="0" smtClean="0">
                <a:sym typeface="Wingdings" panose="05000000000000000000" pitchFamily="2" charset="2"/>
                <a:hlinkClick r:id="rId2"/>
              </a:rPr>
              <a:t>GitHub</a:t>
            </a:r>
            <a:r>
              <a:rPr lang="en-US" dirty="0" smtClean="0">
                <a:sym typeface="Wingdings" panose="05000000000000000000" pitchFamily="2" charset="2"/>
              </a:rPr>
              <a:t>, </a:t>
            </a:r>
            <a:r>
              <a:rPr lang="en-US" dirty="0" smtClean="0">
                <a:sym typeface="Wingdings" panose="05000000000000000000" pitchFamily="2" charset="2"/>
                <a:hlinkClick r:id="rId3"/>
              </a:rPr>
              <a:t>CI dashboard</a:t>
            </a:r>
            <a:r>
              <a:rPr lang="en-US" dirty="0" smtClean="0">
                <a:sym typeface="Wingdings" panose="05000000000000000000" pitchFamily="2" charset="2"/>
              </a:rPr>
              <a:t>)</a:t>
            </a:r>
          </a:p>
          <a:p>
            <a:r>
              <a:rPr lang="en-US" b="1" dirty="0" smtClean="0">
                <a:sym typeface="Wingdings" panose="05000000000000000000" pitchFamily="2" charset="2"/>
              </a:rPr>
              <a:t>Remember</a:t>
            </a:r>
            <a:r>
              <a:rPr lang="en-US" dirty="0" smtClean="0">
                <a:sym typeface="Wingdings" panose="05000000000000000000" pitchFamily="2" charset="2"/>
              </a:rPr>
              <a:t> – at its core – that data is a list of ordered pairs:</a:t>
            </a:r>
          </a:p>
          <a:p>
            <a:pPr lvl="1"/>
            <a:r>
              <a:rPr lang="en-US" dirty="0" smtClean="0">
                <a:sym typeface="Wingdings" panose="05000000000000000000" pitchFamily="2" charset="2"/>
              </a:rPr>
              <a:t>A code change-set to test\s that were run on it</a:t>
            </a:r>
            <a:endParaRPr lang="en-US" dirty="0">
              <a:sym typeface="Wingdings" panose="05000000000000000000" pitchFamily="2" charset="2"/>
            </a:endParaRPr>
          </a:p>
          <a:p>
            <a:r>
              <a:rPr lang="en-US" dirty="0" smtClean="0">
                <a:sym typeface="Wingdings" panose="05000000000000000000" pitchFamily="2" charset="2"/>
              </a:rPr>
              <a:t>A test in </a:t>
            </a:r>
            <a:r>
              <a:rPr lang="en-US" dirty="0" err="1" smtClean="0">
                <a:sym typeface="Wingdings" panose="05000000000000000000" pitchFamily="2" charset="2"/>
              </a:rPr>
              <a:t>OpenShift</a:t>
            </a:r>
            <a:r>
              <a:rPr lang="en-US" dirty="0" smtClean="0">
                <a:sym typeface="Wingdings" panose="05000000000000000000" pitchFamily="2" charset="2"/>
              </a:rPr>
              <a:t> CI is identified by its “locator” (a string command used to run it)</a:t>
            </a:r>
          </a:p>
        </p:txBody>
      </p:sp>
    </p:spTree>
    <p:extLst>
      <p:ext uri="{BB962C8B-B14F-4D97-AF65-F5344CB8AC3E}">
        <p14:creationId xmlns:p14="http://schemas.microsoft.com/office/powerpoint/2010/main" val="370669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fetching and (pre)preprocessing</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p:txBody>
          <a:bodyPr/>
          <a:lstStyle/>
          <a:p>
            <a:r>
              <a:rPr lang="en-US" dirty="0" smtClean="0"/>
              <a:t>The data was fetched from 2 sources:</a:t>
            </a:r>
          </a:p>
          <a:p>
            <a:pPr lvl="1"/>
            <a:r>
              <a:rPr lang="en-US" dirty="0" smtClean="0"/>
              <a:t>The project’s GitHub</a:t>
            </a:r>
          </a:p>
          <a:p>
            <a:pPr lvl="1"/>
            <a:r>
              <a:rPr lang="en-US" dirty="0" smtClean="0"/>
              <a:t>The project’s CI dashboard</a:t>
            </a:r>
          </a:p>
          <a:p>
            <a:r>
              <a:rPr lang="en-US" dirty="0" smtClean="0"/>
              <a:t>As an initial preprocessing step, it was aggregated to 3 different datasets, identified by different filename prefixes:</a:t>
            </a:r>
          </a:p>
          <a:p>
            <a:pPr lvl="1"/>
            <a:r>
              <a:rPr lang="en-US" dirty="0" err="1" smtClean="0"/>
              <a:t>changesets_to_sets</a:t>
            </a:r>
            <a:r>
              <a:rPr lang="en-US" dirty="0" smtClean="0"/>
              <a:t> – Mapping code change-sets to tests locators</a:t>
            </a:r>
          </a:p>
          <a:p>
            <a:pPr lvl="1"/>
            <a:r>
              <a:rPr lang="en-US" dirty="0" err="1" smtClean="0"/>
              <a:t>files_changes_history</a:t>
            </a:r>
            <a:r>
              <a:rPr lang="en-US" dirty="0" smtClean="0"/>
              <a:t> – The changes history of files in the project</a:t>
            </a:r>
          </a:p>
          <a:p>
            <a:pPr lvl="1"/>
            <a:r>
              <a:rPr lang="en-US" dirty="0" err="1" smtClean="0"/>
              <a:t>tests_locators_to_paths</a:t>
            </a:r>
            <a:r>
              <a:rPr lang="en-US" dirty="0" smtClean="0"/>
              <a:t> – Mapping between test “names (aka locators) to the path of the file\s </a:t>
            </a:r>
            <a:r>
              <a:rPr lang="en-US" dirty="0"/>
              <a:t>containing it (used a lot </a:t>
            </a:r>
            <a:r>
              <a:rPr lang="en-US" dirty="0" smtClean="0"/>
              <a:t>heuristics that weren’t always successful</a:t>
            </a:r>
          </a:p>
          <a:p>
            <a:pPr lvl="1"/>
            <a:endParaRPr lang="en-US" dirty="0" smtClean="0"/>
          </a:p>
          <a:p>
            <a:pPr lvl="1"/>
            <a:endParaRPr lang="he-IL" dirty="0"/>
          </a:p>
        </p:txBody>
      </p:sp>
    </p:spTree>
    <p:extLst>
      <p:ext uri="{BB962C8B-B14F-4D97-AF65-F5344CB8AC3E}">
        <p14:creationId xmlns:p14="http://schemas.microsoft.com/office/powerpoint/2010/main" val="37052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5FEAE0-E2A0-48D0-9FA8-4D154C0A19D1}"/>
              </a:ext>
            </a:extLst>
          </p:cNvPr>
          <p:cNvSpPr>
            <a:spLocks noGrp="1"/>
          </p:cNvSpPr>
          <p:nvPr>
            <p:ph type="title"/>
          </p:nvPr>
        </p:nvSpPr>
        <p:spPr/>
        <p:txBody>
          <a:bodyPr/>
          <a:lstStyle/>
          <a:p>
            <a:r>
              <a:rPr lang="en-US" dirty="0" smtClean="0"/>
              <a:t>Data – fetching and preprocessing</a:t>
            </a:r>
            <a:endParaRPr lang="he-IL" dirty="0"/>
          </a:p>
        </p:txBody>
      </p:sp>
      <p:sp>
        <p:nvSpPr>
          <p:cNvPr id="3" name="Content Placeholder 2">
            <a:extLst>
              <a:ext uri="{FF2B5EF4-FFF2-40B4-BE49-F238E27FC236}">
                <a16:creationId xmlns="" xmlns:a16="http://schemas.microsoft.com/office/drawing/2014/main" id="{CAA1517C-BA7C-4BAD-9636-104A5CEEB010}"/>
              </a:ext>
            </a:extLst>
          </p:cNvPr>
          <p:cNvSpPr>
            <a:spLocks noGrp="1"/>
          </p:cNvSpPr>
          <p:nvPr>
            <p:ph idx="1"/>
          </p:nvPr>
        </p:nvSpPr>
        <p:spPr/>
        <p:txBody>
          <a:bodyPr/>
          <a:lstStyle/>
          <a:p>
            <a:r>
              <a:rPr lang="en-US" dirty="0" err="1" smtClean="0"/>
              <a:t>Todo</a:t>
            </a:r>
            <a:r>
              <a:rPr lang="en-US" dirty="0" smtClean="0"/>
              <a:t> Rubi</a:t>
            </a:r>
          </a:p>
          <a:p>
            <a:pPr lvl="1"/>
            <a:endParaRPr lang="en-US" dirty="0" smtClean="0"/>
          </a:p>
          <a:p>
            <a:pPr lvl="1"/>
            <a:endParaRPr lang="he-IL" dirty="0"/>
          </a:p>
        </p:txBody>
      </p:sp>
    </p:spTree>
    <p:extLst>
      <p:ext uri="{BB962C8B-B14F-4D97-AF65-F5344CB8AC3E}">
        <p14:creationId xmlns:p14="http://schemas.microsoft.com/office/powerpoint/2010/main" val="388908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AA2A36-562B-4C53-9B42-03B0AF7CE303}"/>
              </a:ext>
            </a:extLst>
          </p:cNvPr>
          <p:cNvSpPr>
            <a:spLocks noGrp="1"/>
          </p:cNvSpPr>
          <p:nvPr>
            <p:ph type="title"/>
          </p:nvPr>
        </p:nvSpPr>
        <p:spPr/>
        <p:txBody>
          <a:bodyPr/>
          <a:lstStyle/>
          <a:p>
            <a:r>
              <a:rPr lang="en-US" dirty="0"/>
              <a:t>Architecture</a:t>
            </a:r>
            <a:endParaRPr lang="he-IL" dirty="0"/>
          </a:p>
        </p:txBody>
      </p:sp>
      <p:sp>
        <p:nvSpPr>
          <p:cNvPr id="3" name="Content Placeholder 2">
            <a:extLst>
              <a:ext uri="{FF2B5EF4-FFF2-40B4-BE49-F238E27FC236}">
                <a16:creationId xmlns="" xmlns:a16="http://schemas.microsoft.com/office/drawing/2014/main" id="{C6E48417-179C-4B87-BD7F-9E615FA65FE9}"/>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194405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0A973-582F-4746-8C09-A3417CD1CEE0}"/>
              </a:ext>
            </a:extLst>
          </p:cNvPr>
          <p:cNvSpPr>
            <a:spLocks noGrp="1"/>
          </p:cNvSpPr>
          <p:nvPr>
            <p:ph type="title"/>
          </p:nvPr>
        </p:nvSpPr>
        <p:spPr/>
        <p:txBody>
          <a:bodyPr/>
          <a:lstStyle/>
          <a:p>
            <a:r>
              <a:rPr lang="en-US" dirty="0"/>
              <a:t>Results</a:t>
            </a:r>
            <a:endParaRPr lang="he-IL" dirty="0"/>
          </a:p>
        </p:txBody>
      </p:sp>
      <p:sp>
        <p:nvSpPr>
          <p:cNvPr id="3" name="Content Placeholder 2">
            <a:extLst>
              <a:ext uri="{FF2B5EF4-FFF2-40B4-BE49-F238E27FC236}">
                <a16:creationId xmlns="" xmlns:a16="http://schemas.microsoft.com/office/drawing/2014/main" id="{B8688EDB-96C7-409F-B0D8-F74501A49933}"/>
              </a:ext>
            </a:extLst>
          </p:cNvPr>
          <p:cNvSpPr>
            <a:spLocks noGrp="1"/>
          </p:cNvSpPr>
          <p:nvPr>
            <p:ph idx="1"/>
          </p:nvPr>
        </p:nvSpPr>
        <p:spPr/>
        <p:txBody>
          <a:bodyPr/>
          <a:lstStyle/>
          <a:p>
            <a:r>
              <a:rPr lang="en-US" dirty="0" err="1" smtClean="0"/>
              <a:t>Todo</a:t>
            </a:r>
            <a:r>
              <a:rPr lang="en-US" dirty="0" smtClean="0"/>
              <a:t> Rubi</a:t>
            </a:r>
            <a:endParaRPr lang="he-IL" dirty="0"/>
          </a:p>
        </p:txBody>
      </p:sp>
    </p:spTree>
    <p:extLst>
      <p:ext uri="{BB962C8B-B14F-4D97-AF65-F5344CB8AC3E}">
        <p14:creationId xmlns:p14="http://schemas.microsoft.com/office/powerpoint/2010/main" val="235779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FC8B73-D978-4D21-A456-8A0045662640}"/>
              </a:ext>
            </a:extLst>
          </p:cNvPr>
          <p:cNvSpPr>
            <a:spLocks noGrp="1"/>
          </p:cNvSpPr>
          <p:nvPr>
            <p:ph type="title"/>
          </p:nvPr>
        </p:nvSpPr>
        <p:spPr/>
        <p:txBody>
          <a:bodyPr/>
          <a:lstStyle/>
          <a:p>
            <a:r>
              <a:rPr lang="en-US" dirty="0"/>
              <a:t>Key lessons</a:t>
            </a:r>
            <a:endParaRPr lang="he-IL" dirty="0"/>
          </a:p>
        </p:txBody>
      </p:sp>
      <p:sp>
        <p:nvSpPr>
          <p:cNvPr id="3" name="Content Placeholder 2">
            <a:extLst>
              <a:ext uri="{FF2B5EF4-FFF2-40B4-BE49-F238E27FC236}">
                <a16:creationId xmlns="" xmlns:a16="http://schemas.microsoft.com/office/drawing/2014/main" id="{14731369-2BA4-4062-BAE9-91DF85C984F4}"/>
              </a:ext>
            </a:extLst>
          </p:cNvPr>
          <p:cNvSpPr>
            <a:spLocks noGrp="1"/>
          </p:cNvSpPr>
          <p:nvPr>
            <p:ph idx="1"/>
          </p:nvPr>
        </p:nvSpPr>
        <p:spPr/>
        <p:txBody>
          <a:bodyPr/>
          <a:lstStyle/>
          <a:p>
            <a:r>
              <a:rPr lang="en-US" dirty="0" smtClean="0"/>
              <a:t>L</a:t>
            </a:r>
            <a:r>
              <a:rPr lang="en-US" dirty="0" smtClean="0"/>
              <a:t>ast in deed, but in thought – prime (English for </a:t>
            </a:r>
            <a:r>
              <a:rPr lang="he-IL" dirty="0" smtClean="0"/>
              <a:t>"סוף מעשה במחשבה תחילה"</a:t>
            </a:r>
            <a:r>
              <a:rPr lang="en-US" dirty="0" smtClean="0"/>
              <a:t>), which means:</a:t>
            </a:r>
          </a:p>
          <a:p>
            <a:endParaRPr lang="en-US" dirty="0" smtClean="0"/>
          </a:p>
          <a:p>
            <a:r>
              <a:rPr lang="en-US" dirty="0" smtClean="0"/>
              <a:t>Balanced data matters</a:t>
            </a:r>
          </a:p>
          <a:p>
            <a:pPr lvl="2"/>
            <a:r>
              <a:rPr lang="en-US" dirty="0" smtClean="0"/>
              <a:t>Produce it in the first place</a:t>
            </a:r>
          </a:p>
          <a:p>
            <a:pPr marL="914400" lvl="2" indent="0">
              <a:buNone/>
            </a:pPr>
            <a:r>
              <a:rPr lang="en-US" dirty="0"/>
              <a:t> </a:t>
            </a:r>
            <a:r>
              <a:rPr lang="en-US" dirty="0" smtClean="0"/>
              <a:t>   And \ Or </a:t>
            </a:r>
          </a:p>
          <a:p>
            <a:pPr lvl="2"/>
            <a:r>
              <a:rPr lang="en-US" dirty="0" smtClean="0"/>
              <a:t>Compensate for unbalanced data</a:t>
            </a:r>
          </a:p>
          <a:p>
            <a:pPr lvl="2"/>
            <a:endParaRPr lang="en-US" dirty="0" smtClean="0"/>
          </a:p>
          <a:p>
            <a:endParaRPr lang="he-IL" dirty="0"/>
          </a:p>
        </p:txBody>
      </p:sp>
    </p:spTree>
    <p:extLst>
      <p:ext uri="{BB962C8B-B14F-4D97-AF65-F5344CB8AC3E}">
        <p14:creationId xmlns:p14="http://schemas.microsoft.com/office/powerpoint/2010/main" val="145997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669</Words>
  <Application>Microsoft Office PowerPoint</Application>
  <PresentationFormat>מסך רחב</PresentationFormat>
  <Paragraphs>85</Paragraphs>
  <Slides>10</Slides>
  <Notes>4</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10</vt:i4>
      </vt:variant>
    </vt:vector>
  </HeadingPairs>
  <TitlesOfParts>
    <vt:vector size="16" baseType="lpstr">
      <vt:lpstr>Arial</vt:lpstr>
      <vt:lpstr>Calibri</vt:lpstr>
      <vt:lpstr>Calibri Light</vt:lpstr>
      <vt:lpstr>Times New Roman</vt:lpstr>
      <vt:lpstr>Wingdings</vt:lpstr>
      <vt:lpstr>Office Theme</vt:lpstr>
      <vt:lpstr>Predictive Test Selection* – Red Hat</vt:lpstr>
      <vt:lpstr>Background</vt:lpstr>
      <vt:lpstr>Motivation</vt:lpstr>
      <vt:lpstr>Data - background</vt:lpstr>
      <vt:lpstr>Data – fetching and (pre)preprocessing</vt:lpstr>
      <vt:lpstr>Data – fetching and preprocessing</vt:lpstr>
      <vt:lpstr>Architecture</vt:lpstr>
      <vt:lpstr>Results</vt:lpstr>
      <vt:lpstr>Key lessons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 – Company name</dc:title>
  <dc:creator>Michael Czeizler</dc:creator>
  <cp:lastModifiedBy>amannor</cp:lastModifiedBy>
  <cp:revision>29</cp:revision>
  <dcterms:created xsi:type="dcterms:W3CDTF">2020-07-12T21:43:51Z</dcterms:created>
  <dcterms:modified xsi:type="dcterms:W3CDTF">2021-10-09T15:25:26Z</dcterms:modified>
</cp:coreProperties>
</file>