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67" r:id="rId3"/>
    <p:sldId id="266" r:id="rId4"/>
    <p:sldId id="268" r:id="rId5"/>
    <p:sldId id="269" r:id="rId6"/>
    <p:sldId id="270" r:id="rId7"/>
    <p:sldId id="271" r:id="rId8"/>
    <p:sldId id="265" r:id="rId9"/>
    <p:sldId id="272" r:id="rId10"/>
    <p:sldId id="290" r:id="rId11"/>
    <p:sldId id="273" r:id="rId12"/>
    <p:sldId id="274" r:id="rId13"/>
    <p:sldId id="291" r:id="rId14"/>
    <p:sldId id="275" r:id="rId15"/>
    <p:sldId id="296" r:id="rId16"/>
    <p:sldId id="276" r:id="rId17"/>
    <p:sldId id="278" r:id="rId18"/>
    <p:sldId id="277" r:id="rId19"/>
    <p:sldId id="279" r:id="rId20"/>
    <p:sldId id="280" r:id="rId21"/>
    <p:sldId id="281" r:id="rId22"/>
    <p:sldId id="261" r:id="rId23"/>
    <p:sldId id="263" r:id="rId24"/>
    <p:sldId id="264" r:id="rId25"/>
    <p:sldId id="287" r:id="rId26"/>
    <p:sldId id="292" r:id="rId27"/>
    <p:sldId id="293" r:id="rId28"/>
    <p:sldId id="294" r:id="rId29"/>
    <p:sldId id="282" r:id="rId30"/>
    <p:sldId id="283" r:id="rId31"/>
    <p:sldId id="284" r:id="rId32"/>
    <p:sldId id="295" r:id="rId33"/>
    <p:sldId id="285" r:id="rId34"/>
    <p:sldId id="286" r:id="rId35"/>
    <p:sldId id="262" r:id="rId36"/>
    <p:sldId id="288" r:id="rId37"/>
    <p:sldId id="28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8A60B-C059-0B4D-BEA2-96512E21D70C}" type="datetimeFigureOut">
              <a:rPr lang="en-US" smtClean="0"/>
              <a:t>1/7/12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8057A-E764-9248-BC6C-AE7A36A26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8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categories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8057A-E764-9248-BC6C-AE7A36A26A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6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variables, usually</a:t>
            </a:r>
            <a:r>
              <a:rPr lang="en-US" baseline="0" dirty="0" smtClean="0"/>
              <a:t> to see if there exists a trend between the two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8057A-E764-9248-BC6C-AE7A36A26A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15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axis</a:t>
            </a:r>
            <a:r>
              <a:rPr lang="en-US" baseline="0" dirty="0" smtClean="0"/>
              <a:t> is strictly increasing series.  Lines drawn between points because we expect trends.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8057A-E764-9248-BC6C-AE7A36A26A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4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8057A-E764-9248-BC6C-AE7A36A26A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40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Confused me for a long time.  Super powerful, so every</a:t>
            </a:r>
            <a:r>
              <a:rPr lang="en-US" baseline="0" dirty="0" smtClean="0"/>
              <a:t> has a lot of options.  </a:t>
            </a:r>
            <a:r>
              <a:rPr lang="en-US" dirty="0" smtClean="0"/>
              <a:t>Documentation isn’t great.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8057A-E764-9248-BC6C-AE7A36A26A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4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6E37-10AA-A446-83C2-685E5350253C}" type="datetimeFigureOut">
              <a:rPr lang="en-US" smtClean="0"/>
              <a:t>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7A26-A7F0-284D-BF5E-E6A438A2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6E37-10AA-A446-83C2-685E5350253C}" type="datetimeFigureOut">
              <a:rPr lang="en-US" smtClean="0"/>
              <a:t>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7A26-A7F0-284D-BF5E-E6A438A2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6E37-10AA-A446-83C2-685E5350253C}" type="datetimeFigureOut">
              <a:rPr lang="en-US" smtClean="0"/>
              <a:t>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7A26-A7F0-284D-BF5E-E6A438A2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0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6E37-10AA-A446-83C2-685E5350253C}" type="datetimeFigureOut">
              <a:rPr lang="en-US" smtClean="0"/>
              <a:t>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7A26-A7F0-284D-BF5E-E6A438A2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7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6E37-10AA-A446-83C2-685E5350253C}" type="datetimeFigureOut">
              <a:rPr lang="en-US" smtClean="0"/>
              <a:t>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7A26-A7F0-284D-BF5E-E6A438A2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8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6E37-10AA-A446-83C2-685E5350253C}" type="datetimeFigureOut">
              <a:rPr lang="en-US" smtClean="0"/>
              <a:t>1/7/12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7A26-A7F0-284D-BF5E-E6A438A2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2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6E37-10AA-A446-83C2-685E5350253C}" type="datetimeFigureOut">
              <a:rPr lang="en-US" smtClean="0"/>
              <a:t>1/7/12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7A26-A7F0-284D-BF5E-E6A438A2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3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6E37-10AA-A446-83C2-685E5350253C}" type="datetimeFigureOut">
              <a:rPr lang="en-US" smtClean="0"/>
              <a:t>1/7/12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7A26-A7F0-284D-BF5E-E6A438A2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7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6E37-10AA-A446-83C2-685E5350253C}" type="datetimeFigureOut">
              <a:rPr lang="en-US" smtClean="0"/>
              <a:t>1/7/12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7A26-A7F0-284D-BF5E-E6A438A2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8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6E37-10AA-A446-83C2-685E5350253C}" type="datetimeFigureOut">
              <a:rPr lang="en-US" smtClean="0"/>
              <a:t>1/7/12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7A26-A7F0-284D-BF5E-E6A438A2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0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6E37-10AA-A446-83C2-685E5350253C}" type="datetimeFigureOut">
              <a:rPr lang="en-US" smtClean="0"/>
              <a:t>1/7/12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7A26-A7F0-284D-BF5E-E6A438A2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2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46E37-10AA-A446-83C2-685E5350253C}" type="datetimeFigureOut">
              <a:rPr lang="en-US" smtClean="0"/>
              <a:t>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47A26-A7F0-284D-BF5E-E6A438A2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2: Introduction to Visualizations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7728" r="-7728"/>
          <a:stretch>
            <a:fillRect/>
          </a:stretch>
        </p:blipFill>
        <p:spPr>
          <a:xfrm>
            <a:off x="457200" y="790058"/>
            <a:ext cx="8229600" cy="5336105"/>
          </a:xfrm>
        </p:spPr>
      </p:pic>
      <p:sp>
        <p:nvSpPr>
          <p:cNvPr id="5" name="TextBox 4"/>
          <p:cNvSpPr txBox="1"/>
          <p:nvPr/>
        </p:nvSpPr>
        <p:spPr>
          <a:xfrm>
            <a:off x="1950053" y="6528671"/>
            <a:ext cx="590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visualizeit.wordpress.com</a:t>
            </a:r>
            <a:r>
              <a:rPr lang="en-US" dirty="0" smtClean="0"/>
              <a:t>/category/bad-visualization/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06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130" y="200015"/>
            <a:ext cx="2073793" cy="25507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490461"/>
            <a:ext cx="7772400" cy="1470025"/>
          </a:xfrm>
        </p:spPr>
        <p:txBody>
          <a:bodyPr/>
          <a:lstStyle/>
          <a:p>
            <a:r>
              <a:rPr lang="en-US" dirty="0" smtClean="0"/>
              <a:t>“The Message”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736199"/>
            <a:ext cx="6400800" cy="1752600"/>
          </a:xfrm>
        </p:spPr>
        <p:txBody>
          <a:bodyPr/>
          <a:lstStyle/>
          <a:p>
            <a:r>
              <a:rPr lang="en-US" dirty="0" smtClean="0"/>
              <a:t>Grandmaster Flash (1982)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7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3336" b="13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8432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5924" r="-35924"/>
          <a:stretch>
            <a:fillRect/>
          </a:stretch>
        </p:blipFill>
        <p:spPr>
          <a:xfrm>
            <a:off x="457200" y="260020"/>
            <a:ext cx="8229600" cy="5866144"/>
          </a:xfrm>
        </p:spPr>
      </p:pic>
      <p:sp>
        <p:nvSpPr>
          <p:cNvPr id="5" name="TextBox 4"/>
          <p:cNvSpPr txBox="1"/>
          <p:nvPr/>
        </p:nvSpPr>
        <p:spPr>
          <a:xfrm>
            <a:off x="1050029" y="6488668"/>
            <a:ext cx="7522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http://</a:t>
            </a:r>
            <a:r>
              <a:rPr lang="nl-NL" dirty="0" err="1" smtClean="0"/>
              <a:t>www.julieelder.com</a:t>
            </a:r>
            <a:r>
              <a:rPr lang="nl-NL" dirty="0" smtClean="0"/>
              <a:t>/</a:t>
            </a:r>
            <a:r>
              <a:rPr lang="nl-NL" dirty="0" err="1" smtClean="0"/>
              <a:t>wp</a:t>
            </a:r>
            <a:r>
              <a:rPr lang="nl-NL" dirty="0" smtClean="0"/>
              <a:t>-content/</a:t>
            </a:r>
            <a:r>
              <a:rPr lang="nl-NL" dirty="0" err="1" smtClean="0"/>
              <a:t>uploads</a:t>
            </a:r>
            <a:r>
              <a:rPr lang="nl-NL" dirty="0" smtClean="0"/>
              <a:t>/2010/11/</a:t>
            </a:r>
            <a:r>
              <a:rPr lang="nl-NL" dirty="0" err="1" smtClean="0"/>
              <a:t>understand_full.jpg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4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13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log.okcupid.com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49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l="-23025" r="-23025"/>
          <a:stretch>
            <a:fillRect/>
          </a:stretch>
        </p:blipFill>
        <p:spPr>
          <a:xfrm>
            <a:off x="457200" y="1600200"/>
            <a:ext cx="8229600" cy="4885620"/>
          </a:xfrm>
        </p:spPr>
      </p:pic>
      <p:sp>
        <p:nvSpPr>
          <p:cNvPr id="7" name="TextBox 6"/>
          <p:cNvSpPr txBox="1"/>
          <p:nvPr/>
        </p:nvSpPr>
        <p:spPr>
          <a:xfrm>
            <a:off x="3090084" y="6485820"/>
            <a:ext cx="247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blog.okcupid.com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5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l="-19850" r="-19850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3090084" y="6485820"/>
            <a:ext cx="247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blog.okcupid.com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Graph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0081" y="6390466"/>
            <a:ext cx="247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blog.okcupid.com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608" y="1337332"/>
            <a:ext cx="5998601" cy="496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5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horopleth</a:t>
            </a:r>
            <a:r>
              <a:rPr lang="en-US" dirty="0" smtClean="0"/>
              <a:t> Plots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37405" r="-3740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090084" y="6485820"/>
            <a:ext cx="247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blog.okcupid.com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29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Summarize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10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7191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Animation</a:t>
            </a:r>
            <a:endParaRPr lang="en-US" strike="sngStrik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3040" r="-430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8617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>
                <a:solidFill>
                  <a:srgbClr val="4F81BD"/>
                </a:solidFill>
              </a:rPr>
              <a:t>matplotlib</a:t>
            </a:r>
            <a:r>
              <a:rPr lang="en-US" dirty="0" smtClean="0">
                <a:solidFill>
                  <a:srgbClr val="4F81BD"/>
                </a:solidFill>
              </a:rPr>
              <a:t> </a:t>
            </a:r>
            <a:r>
              <a:rPr lang="en-US" dirty="0" smtClean="0"/>
              <a:t>Draws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Figure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0043" y="6130443"/>
            <a:ext cx="1353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Figure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80084" y="5570406"/>
            <a:ext cx="900025" cy="93006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53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Subplot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90043" y="6130443"/>
            <a:ext cx="1353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Figure</a:t>
            </a:r>
            <a:endParaRPr lang="en-US" sz="36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80084" y="5450397"/>
            <a:ext cx="2890079" cy="114080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10019" y="1780130"/>
            <a:ext cx="3270090" cy="1760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Draw in here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092534" y="2352557"/>
            <a:ext cx="1628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</a:t>
            </a:r>
            <a:r>
              <a:rPr lang="en-US" sz="3600" dirty="0" smtClean="0"/>
              <a:t>ubplot</a:t>
            </a:r>
            <a:endParaRPr lang="en-US" sz="36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80101" y="2500183"/>
            <a:ext cx="1412433" cy="270019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0019" y="3901001"/>
            <a:ext cx="3270090" cy="1760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Draw in here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600098" y="2770202"/>
            <a:ext cx="1492436" cy="1670122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871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igure.add_subplot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2</a:t>
            </a:r>
            <a:r>
              <a:rPr lang="en-US" dirty="0" smtClean="0"/>
              <a:t>, 3, 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4681" r="-2468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7330200" y="2612796"/>
            <a:ext cx="1099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504D"/>
                </a:solidFill>
              </a:rPr>
              <a:t>2 </a:t>
            </a:r>
          </a:p>
          <a:p>
            <a:r>
              <a:rPr lang="en-US" sz="3600" dirty="0" smtClean="0">
                <a:solidFill>
                  <a:srgbClr val="C0504D"/>
                </a:solidFill>
              </a:rPr>
              <a:t>rows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0107" y="5479832"/>
            <a:ext cx="2102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 columns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70029" y="2357776"/>
            <a:ext cx="2610073" cy="510039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50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igure.add_subplot</a:t>
            </a:r>
            <a:r>
              <a:rPr lang="en-US" dirty="0" smtClean="0"/>
              <a:t>(2, 3, 1)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4681" r="-2468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7330200" y="2612796"/>
            <a:ext cx="1099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 </a:t>
            </a:r>
          </a:p>
          <a:p>
            <a:r>
              <a:rPr lang="en-US" sz="3600" dirty="0" smtClean="0"/>
              <a:t>rows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920107" y="5479832"/>
            <a:ext cx="2102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 columns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70029" y="2357776"/>
            <a:ext cx="2610073" cy="510039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00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igure.add_subplot</a:t>
            </a:r>
            <a:r>
              <a:rPr lang="en-US" dirty="0" smtClean="0"/>
              <a:t>(2, 3, 1)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4681" r="-2468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7330200" y="2612796"/>
            <a:ext cx="1099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 </a:t>
            </a:r>
          </a:p>
          <a:p>
            <a:r>
              <a:rPr lang="en-US" sz="3600" dirty="0" smtClean="0"/>
              <a:t>rows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920107" y="5479832"/>
            <a:ext cx="2102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 columns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70029" y="2357776"/>
            <a:ext cx="2610073" cy="510039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00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Charting library.  </a:t>
            </a:r>
          </a:p>
          <a:p>
            <a:endParaRPr lang="en-US" dirty="0"/>
          </a:p>
          <a:p>
            <a:r>
              <a:rPr lang="en-US" dirty="0" smtClean="0"/>
              <a:t>Plot</a:t>
            </a:r>
          </a:p>
          <a:p>
            <a:r>
              <a:rPr lang="en-US" dirty="0" smtClean="0"/>
              <a:t>Bar</a:t>
            </a:r>
          </a:p>
          <a:p>
            <a:r>
              <a:rPr lang="en-US" dirty="0" smtClean="0"/>
              <a:t>Scatter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smtClean="0"/>
              <a:t>They end up drawing…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9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90043" y="6130443"/>
            <a:ext cx="1353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Figure</a:t>
            </a:r>
            <a:endParaRPr lang="en-US" sz="36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80084" y="5661129"/>
            <a:ext cx="900025" cy="93006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10019" y="1780130"/>
            <a:ext cx="3270090" cy="1760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092534" y="2352557"/>
            <a:ext cx="1628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</a:t>
            </a:r>
            <a:r>
              <a:rPr lang="en-US" sz="3600" dirty="0" smtClean="0"/>
              <a:t>ubplot</a:t>
            </a:r>
            <a:endParaRPr lang="en-US" sz="36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80101" y="2500183"/>
            <a:ext cx="1412433" cy="270019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940026" y="2420176"/>
            <a:ext cx="1360037" cy="611294"/>
          </a:xfrm>
          <a:custGeom>
            <a:avLst/>
            <a:gdLst>
              <a:gd name="connsiteX0" fmla="*/ 0 w 1360037"/>
              <a:gd name="connsiteY0" fmla="*/ 520038 h 611294"/>
              <a:gd name="connsiteX1" fmla="*/ 200005 w 1360037"/>
              <a:gd name="connsiteY1" fmla="*/ 280021 h 611294"/>
              <a:gd name="connsiteX2" fmla="*/ 340009 w 1360037"/>
              <a:gd name="connsiteY2" fmla="*/ 610045 h 611294"/>
              <a:gd name="connsiteX3" fmla="*/ 560015 w 1360037"/>
              <a:gd name="connsiteY3" fmla="*/ 400030 h 611294"/>
              <a:gd name="connsiteX4" fmla="*/ 820022 w 1360037"/>
              <a:gd name="connsiteY4" fmla="*/ 590043 h 611294"/>
              <a:gd name="connsiteX5" fmla="*/ 1070029 w 1360037"/>
              <a:gd name="connsiteY5" fmla="*/ 190014 h 611294"/>
              <a:gd name="connsiteX6" fmla="*/ 1360037 w 1360037"/>
              <a:gd name="connsiteY6" fmla="*/ 0 h 61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0037" h="611294">
                <a:moveTo>
                  <a:pt x="0" y="520038"/>
                </a:moveTo>
                <a:cubicBezTo>
                  <a:pt x="71668" y="392529"/>
                  <a:pt x="143337" y="265020"/>
                  <a:pt x="200005" y="280021"/>
                </a:cubicBezTo>
                <a:cubicBezTo>
                  <a:pt x="256673" y="295022"/>
                  <a:pt x="280007" y="590044"/>
                  <a:pt x="340009" y="610045"/>
                </a:cubicBezTo>
                <a:cubicBezTo>
                  <a:pt x="400011" y="630046"/>
                  <a:pt x="480013" y="403364"/>
                  <a:pt x="560015" y="400030"/>
                </a:cubicBezTo>
                <a:cubicBezTo>
                  <a:pt x="640017" y="396696"/>
                  <a:pt x="735020" y="625046"/>
                  <a:pt x="820022" y="590043"/>
                </a:cubicBezTo>
                <a:cubicBezTo>
                  <a:pt x="905024" y="555040"/>
                  <a:pt x="980027" y="288354"/>
                  <a:pt x="1070029" y="190014"/>
                </a:cubicBezTo>
                <a:cubicBezTo>
                  <a:pt x="1160032" y="91673"/>
                  <a:pt x="1360037" y="0"/>
                  <a:pt x="1360037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00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02693"/>
            <a:ext cx="10463683" cy="485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0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Boxes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90043" y="6130443"/>
            <a:ext cx="1353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Figure</a:t>
            </a:r>
            <a:endParaRPr lang="en-US" sz="36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80084" y="5661129"/>
            <a:ext cx="900025" cy="93006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10019" y="1780130"/>
            <a:ext cx="3270090" cy="1760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092534" y="2352557"/>
            <a:ext cx="1628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</a:t>
            </a:r>
            <a:r>
              <a:rPr lang="en-US" sz="3600" dirty="0" smtClean="0"/>
              <a:t>ubplot</a:t>
            </a:r>
            <a:endParaRPr lang="en-US" sz="36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80101" y="2500183"/>
            <a:ext cx="1412433" cy="270019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500068" y="2070151"/>
            <a:ext cx="190006" cy="57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30031" y="2640192"/>
            <a:ext cx="782418" cy="212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0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Polygons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90043" y="6130443"/>
            <a:ext cx="1353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Figure</a:t>
            </a:r>
            <a:endParaRPr lang="en-US" sz="36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80084" y="5661129"/>
            <a:ext cx="900025" cy="93006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10019" y="1780130"/>
            <a:ext cx="3270090" cy="1760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092534" y="2352557"/>
            <a:ext cx="1628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</a:t>
            </a:r>
            <a:r>
              <a:rPr lang="en-US" sz="3600" dirty="0" smtClean="0"/>
              <a:t>ubplot</a:t>
            </a:r>
            <a:endParaRPr lang="en-US" sz="36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80101" y="2500183"/>
            <a:ext cx="1412433" cy="270019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ie 2"/>
          <p:cNvSpPr/>
          <p:nvPr/>
        </p:nvSpPr>
        <p:spPr>
          <a:xfrm>
            <a:off x="1590043" y="2070151"/>
            <a:ext cx="630018" cy="928737"/>
          </a:xfrm>
          <a:prstGeom prst="pi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1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thing to remember is that because it</a:t>
            </a:r>
            <a:r>
              <a:rPr lang="fr-FR" dirty="0" smtClean="0"/>
              <a:t>’</a:t>
            </a:r>
            <a:r>
              <a:rPr lang="en-US" dirty="0" smtClean="0"/>
              <a:t>s a drawing library.  Draws on top of whatever is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90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Overlaps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90043" y="6130443"/>
            <a:ext cx="1353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Figure</a:t>
            </a:r>
            <a:endParaRPr lang="en-US" sz="36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80084" y="5661129"/>
            <a:ext cx="900025" cy="93006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10019" y="1780130"/>
            <a:ext cx="3270090" cy="1760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092534" y="2352557"/>
            <a:ext cx="1628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</a:t>
            </a:r>
            <a:r>
              <a:rPr lang="en-US" sz="3600" dirty="0" smtClean="0"/>
              <a:t>ubplot</a:t>
            </a:r>
            <a:endParaRPr lang="en-US" sz="36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80101" y="2500183"/>
            <a:ext cx="1412433" cy="270019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1010028" y="1940141"/>
            <a:ext cx="2690073" cy="1230090"/>
          </a:xfrm>
          <a:custGeom>
            <a:avLst/>
            <a:gdLst>
              <a:gd name="connsiteX0" fmla="*/ 0 w 2690073"/>
              <a:gd name="connsiteY0" fmla="*/ 1010074 h 1230090"/>
              <a:gd name="connsiteX1" fmla="*/ 0 w 2690073"/>
              <a:gd name="connsiteY1" fmla="*/ 1010074 h 1230090"/>
              <a:gd name="connsiteX2" fmla="*/ 10000 w 2690073"/>
              <a:gd name="connsiteY2" fmla="*/ 910067 h 1230090"/>
              <a:gd name="connsiteX3" fmla="*/ 20000 w 2690073"/>
              <a:gd name="connsiteY3" fmla="*/ 870064 h 1230090"/>
              <a:gd name="connsiteX4" fmla="*/ 30000 w 2690073"/>
              <a:gd name="connsiteY4" fmla="*/ 820060 h 1230090"/>
              <a:gd name="connsiteX5" fmla="*/ 60001 w 2690073"/>
              <a:gd name="connsiteY5" fmla="*/ 710052 h 1230090"/>
              <a:gd name="connsiteX6" fmla="*/ 80002 w 2690073"/>
              <a:gd name="connsiteY6" fmla="*/ 670049 h 1230090"/>
              <a:gd name="connsiteX7" fmla="*/ 110003 w 2690073"/>
              <a:gd name="connsiteY7" fmla="*/ 800059 h 1230090"/>
              <a:gd name="connsiteX8" fmla="*/ 150004 w 2690073"/>
              <a:gd name="connsiteY8" fmla="*/ 830061 h 1230090"/>
              <a:gd name="connsiteX9" fmla="*/ 190005 w 2690073"/>
              <a:gd name="connsiteY9" fmla="*/ 780057 h 1230090"/>
              <a:gd name="connsiteX10" fmla="*/ 210005 w 2690073"/>
              <a:gd name="connsiteY10" fmla="*/ 750055 h 1230090"/>
              <a:gd name="connsiteX11" fmla="*/ 230006 w 2690073"/>
              <a:gd name="connsiteY11" fmla="*/ 690051 h 1230090"/>
              <a:gd name="connsiteX12" fmla="*/ 240006 w 2690073"/>
              <a:gd name="connsiteY12" fmla="*/ 660049 h 1230090"/>
              <a:gd name="connsiteX13" fmla="*/ 300008 w 2690073"/>
              <a:gd name="connsiteY13" fmla="*/ 800059 h 1230090"/>
              <a:gd name="connsiteX14" fmla="*/ 390010 w 2690073"/>
              <a:gd name="connsiteY14" fmla="*/ 940069 h 1230090"/>
              <a:gd name="connsiteX15" fmla="*/ 430011 w 2690073"/>
              <a:gd name="connsiteY15" fmla="*/ 990073 h 1230090"/>
              <a:gd name="connsiteX16" fmla="*/ 490013 w 2690073"/>
              <a:gd name="connsiteY16" fmla="*/ 1060078 h 1230090"/>
              <a:gd name="connsiteX17" fmla="*/ 520014 w 2690073"/>
              <a:gd name="connsiteY17" fmla="*/ 1030076 h 1230090"/>
              <a:gd name="connsiteX18" fmla="*/ 530014 w 2690073"/>
              <a:gd name="connsiteY18" fmla="*/ 980072 h 1230090"/>
              <a:gd name="connsiteX19" fmla="*/ 560015 w 2690073"/>
              <a:gd name="connsiteY19" fmla="*/ 850062 h 1230090"/>
              <a:gd name="connsiteX20" fmla="*/ 600016 w 2690073"/>
              <a:gd name="connsiteY20" fmla="*/ 730054 h 1230090"/>
              <a:gd name="connsiteX21" fmla="*/ 620017 w 2690073"/>
              <a:gd name="connsiteY21" fmla="*/ 640047 h 1230090"/>
              <a:gd name="connsiteX22" fmla="*/ 660018 w 2690073"/>
              <a:gd name="connsiteY22" fmla="*/ 550041 h 1230090"/>
              <a:gd name="connsiteX23" fmla="*/ 680018 w 2690073"/>
              <a:gd name="connsiteY23" fmla="*/ 490036 h 1230090"/>
              <a:gd name="connsiteX24" fmla="*/ 690018 w 2690073"/>
              <a:gd name="connsiteY24" fmla="*/ 450033 h 1230090"/>
              <a:gd name="connsiteX25" fmla="*/ 720019 w 2690073"/>
              <a:gd name="connsiteY25" fmla="*/ 440033 h 1230090"/>
              <a:gd name="connsiteX26" fmla="*/ 760020 w 2690073"/>
              <a:gd name="connsiteY26" fmla="*/ 530039 h 1230090"/>
              <a:gd name="connsiteX27" fmla="*/ 870023 w 2690073"/>
              <a:gd name="connsiteY27" fmla="*/ 820060 h 1230090"/>
              <a:gd name="connsiteX28" fmla="*/ 910024 w 2690073"/>
              <a:gd name="connsiteY28" fmla="*/ 900066 h 1230090"/>
              <a:gd name="connsiteX29" fmla="*/ 940025 w 2690073"/>
              <a:gd name="connsiteY29" fmla="*/ 970071 h 1230090"/>
              <a:gd name="connsiteX30" fmla="*/ 960026 w 2690073"/>
              <a:gd name="connsiteY30" fmla="*/ 1010074 h 1230090"/>
              <a:gd name="connsiteX31" fmla="*/ 970026 w 2690073"/>
              <a:gd name="connsiteY31" fmla="*/ 1040076 h 1230090"/>
              <a:gd name="connsiteX32" fmla="*/ 1000027 w 2690073"/>
              <a:gd name="connsiteY32" fmla="*/ 1050077 h 1230090"/>
              <a:gd name="connsiteX33" fmla="*/ 1050028 w 2690073"/>
              <a:gd name="connsiteY33" fmla="*/ 1000073 h 1230090"/>
              <a:gd name="connsiteX34" fmla="*/ 1060029 w 2690073"/>
              <a:gd name="connsiteY34" fmla="*/ 970071 h 1230090"/>
              <a:gd name="connsiteX35" fmla="*/ 1080029 w 2690073"/>
              <a:gd name="connsiteY35" fmla="*/ 930068 h 1230090"/>
              <a:gd name="connsiteX36" fmla="*/ 1090029 w 2690073"/>
              <a:gd name="connsiteY36" fmla="*/ 900066 h 1230090"/>
              <a:gd name="connsiteX37" fmla="*/ 1120030 w 2690073"/>
              <a:gd name="connsiteY37" fmla="*/ 870064 h 1230090"/>
              <a:gd name="connsiteX38" fmla="*/ 1130031 w 2690073"/>
              <a:gd name="connsiteY38" fmla="*/ 920068 h 1230090"/>
              <a:gd name="connsiteX39" fmla="*/ 1170032 w 2690073"/>
              <a:gd name="connsiteY39" fmla="*/ 1000073 h 1230090"/>
              <a:gd name="connsiteX40" fmla="*/ 1200032 w 2690073"/>
              <a:gd name="connsiteY40" fmla="*/ 1060078 h 1230090"/>
              <a:gd name="connsiteX41" fmla="*/ 1230033 w 2690073"/>
              <a:gd name="connsiteY41" fmla="*/ 1040076 h 1230090"/>
              <a:gd name="connsiteX42" fmla="*/ 1260034 w 2690073"/>
              <a:gd name="connsiteY42" fmla="*/ 1000073 h 1230090"/>
              <a:gd name="connsiteX43" fmla="*/ 1330036 w 2690073"/>
              <a:gd name="connsiteY43" fmla="*/ 1030076 h 1230090"/>
              <a:gd name="connsiteX44" fmla="*/ 1360037 w 2690073"/>
              <a:gd name="connsiteY44" fmla="*/ 1060078 h 1230090"/>
              <a:gd name="connsiteX45" fmla="*/ 1390038 w 2690073"/>
              <a:gd name="connsiteY45" fmla="*/ 1080079 h 1230090"/>
              <a:gd name="connsiteX46" fmla="*/ 1440039 w 2690073"/>
              <a:gd name="connsiteY46" fmla="*/ 1120082 h 1230090"/>
              <a:gd name="connsiteX47" fmla="*/ 1460040 w 2690073"/>
              <a:gd name="connsiteY47" fmla="*/ 1090080 h 1230090"/>
              <a:gd name="connsiteX48" fmla="*/ 1510041 w 2690073"/>
              <a:gd name="connsiteY48" fmla="*/ 1040076 h 1230090"/>
              <a:gd name="connsiteX49" fmla="*/ 1590043 w 2690073"/>
              <a:gd name="connsiteY49" fmla="*/ 1130083 h 1230090"/>
              <a:gd name="connsiteX50" fmla="*/ 1620044 w 2690073"/>
              <a:gd name="connsiteY50" fmla="*/ 1160085 h 1230090"/>
              <a:gd name="connsiteX51" fmla="*/ 1640044 w 2690073"/>
              <a:gd name="connsiteY51" fmla="*/ 1190087 h 1230090"/>
              <a:gd name="connsiteX52" fmla="*/ 1670045 w 2690073"/>
              <a:gd name="connsiteY52" fmla="*/ 1230090 h 1230090"/>
              <a:gd name="connsiteX53" fmla="*/ 1710046 w 2690073"/>
              <a:gd name="connsiteY53" fmla="*/ 1220089 h 1230090"/>
              <a:gd name="connsiteX54" fmla="*/ 1740047 w 2690073"/>
              <a:gd name="connsiteY54" fmla="*/ 1180086 h 1230090"/>
              <a:gd name="connsiteX55" fmla="*/ 1780048 w 2690073"/>
              <a:gd name="connsiteY55" fmla="*/ 1110081 h 1230090"/>
              <a:gd name="connsiteX56" fmla="*/ 1800049 w 2690073"/>
              <a:gd name="connsiteY56" fmla="*/ 1080079 h 1230090"/>
              <a:gd name="connsiteX57" fmla="*/ 1840050 w 2690073"/>
              <a:gd name="connsiteY57" fmla="*/ 1160085 h 1230090"/>
              <a:gd name="connsiteX58" fmla="*/ 1850050 w 2690073"/>
              <a:gd name="connsiteY58" fmla="*/ 1190087 h 1230090"/>
              <a:gd name="connsiteX59" fmla="*/ 1940053 w 2690073"/>
              <a:gd name="connsiteY59" fmla="*/ 1170086 h 1230090"/>
              <a:gd name="connsiteX60" fmla="*/ 1960053 w 2690073"/>
              <a:gd name="connsiteY60" fmla="*/ 1100081 h 1230090"/>
              <a:gd name="connsiteX61" fmla="*/ 1980054 w 2690073"/>
              <a:gd name="connsiteY61" fmla="*/ 1050077 h 1230090"/>
              <a:gd name="connsiteX62" fmla="*/ 1990054 w 2690073"/>
              <a:gd name="connsiteY62" fmla="*/ 1000073 h 1230090"/>
              <a:gd name="connsiteX63" fmla="*/ 2010055 w 2690073"/>
              <a:gd name="connsiteY63" fmla="*/ 940069 h 1230090"/>
              <a:gd name="connsiteX64" fmla="*/ 2020055 w 2690073"/>
              <a:gd name="connsiteY64" fmla="*/ 880065 h 1230090"/>
              <a:gd name="connsiteX65" fmla="*/ 2040055 w 2690073"/>
              <a:gd name="connsiteY65" fmla="*/ 800059 h 1230090"/>
              <a:gd name="connsiteX66" fmla="*/ 2050056 w 2690073"/>
              <a:gd name="connsiteY66" fmla="*/ 760056 h 1230090"/>
              <a:gd name="connsiteX67" fmla="*/ 2100057 w 2690073"/>
              <a:gd name="connsiteY67" fmla="*/ 720053 h 1230090"/>
              <a:gd name="connsiteX68" fmla="*/ 2130058 w 2690073"/>
              <a:gd name="connsiteY68" fmla="*/ 690051 h 1230090"/>
              <a:gd name="connsiteX69" fmla="*/ 2200060 w 2690073"/>
              <a:gd name="connsiteY69" fmla="*/ 680050 h 1230090"/>
              <a:gd name="connsiteX70" fmla="*/ 2270062 w 2690073"/>
              <a:gd name="connsiteY70" fmla="*/ 660049 h 1230090"/>
              <a:gd name="connsiteX71" fmla="*/ 2340064 w 2690073"/>
              <a:gd name="connsiteY71" fmla="*/ 650048 h 1230090"/>
              <a:gd name="connsiteX72" fmla="*/ 2380065 w 2690073"/>
              <a:gd name="connsiteY72" fmla="*/ 610045 h 1230090"/>
              <a:gd name="connsiteX73" fmla="*/ 2410066 w 2690073"/>
              <a:gd name="connsiteY73" fmla="*/ 590043 h 1230090"/>
              <a:gd name="connsiteX74" fmla="*/ 2420066 w 2690073"/>
              <a:gd name="connsiteY74" fmla="*/ 540040 h 1230090"/>
              <a:gd name="connsiteX75" fmla="*/ 2440066 w 2690073"/>
              <a:gd name="connsiteY75" fmla="*/ 470035 h 1230090"/>
              <a:gd name="connsiteX76" fmla="*/ 2460067 w 2690073"/>
              <a:gd name="connsiteY76" fmla="*/ 330025 h 1230090"/>
              <a:gd name="connsiteX77" fmla="*/ 2480067 w 2690073"/>
              <a:gd name="connsiteY77" fmla="*/ 280021 h 1230090"/>
              <a:gd name="connsiteX78" fmla="*/ 2540069 w 2690073"/>
              <a:gd name="connsiteY78" fmla="*/ 180014 h 1230090"/>
              <a:gd name="connsiteX79" fmla="*/ 2580070 w 2690073"/>
              <a:gd name="connsiteY79" fmla="*/ 120009 h 1230090"/>
              <a:gd name="connsiteX80" fmla="*/ 2590070 w 2690073"/>
              <a:gd name="connsiteY80" fmla="*/ 90007 h 1230090"/>
              <a:gd name="connsiteX81" fmla="*/ 2610071 w 2690073"/>
              <a:gd name="connsiteY81" fmla="*/ 80006 h 1230090"/>
              <a:gd name="connsiteX82" fmla="*/ 2690073 w 2690073"/>
              <a:gd name="connsiteY82" fmla="*/ 0 h 123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690073" h="1230090">
                <a:moveTo>
                  <a:pt x="0" y="1010074"/>
                </a:moveTo>
                <a:lnTo>
                  <a:pt x="0" y="1010074"/>
                </a:lnTo>
                <a:cubicBezTo>
                  <a:pt x="3333" y="976738"/>
                  <a:pt x="5262" y="943232"/>
                  <a:pt x="10000" y="910067"/>
                </a:cubicBezTo>
                <a:cubicBezTo>
                  <a:pt x="11944" y="896460"/>
                  <a:pt x="17019" y="883481"/>
                  <a:pt x="20000" y="870064"/>
                </a:cubicBezTo>
                <a:cubicBezTo>
                  <a:pt x="23687" y="853471"/>
                  <a:pt x="26178" y="836623"/>
                  <a:pt x="30000" y="820060"/>
                </a:cubicBezTo>
                <a:cubicBezTo>
                  <a:pt x="32547" y="809022"/>
                  <a:pt x="48982" y="735764"/>
                  <a:pt x="60001" y="710052"/>
                </a:cubicBezTo>
                <a:cubicBezTo>
                  <a:pt x="65873" y="696349"/>
                  <a:pt x="73335" y="683383"/>
                  <a:pt x="80002" y="670049"/>
                </a:cubicBezTo>
                <a:cubicBezTo>
                  <a:pt x="85223" y="722268"/>
                  <a:pt x="73562" y="763617"/>
                  <a:pt x="110003" y="800059"/>
                </a:cubicBezTo>
                <a:cubicBezTo>
                  <a:pt x="121788" y="811845"/>
                  <a:pt x="136670" y="820060"/>
                  <a:pt x="150004" y="830061"/>
                </a:cubicBezTo>
                <a:cubicBezTo>
                  <a:pt x="201069" y="813038"/>
                  <a:pt x="166985" y="833775"/>
                  <a:pt x="190005" y="780057"/>
                </a:cubicBezTo>
                <a:cubicBezTo>
                  <a:pt x="194739" y="769010"/>
                  <a:pt x="205124" y="761038"/>
                  <a:pt x="210005" y="750055"/>
                </a:cubicBezTo>
                <a:cubicBezTo>
                  <a:pt x="218567" y="730789"/>
                  <a:pt x="223339" y="710052"/>
                  <a:pt x="230006" y="690051"/>
                </a:cubicBezTo>
                <a:lnTo>
                  <a:pt x="240006" y="660049"/>
                </a:lnTo>
                <a:cubicBezTo>
                  <a:pt x="259713" y="712604"/>
                  <a:pt x="271517" y="752571"/>
                  <a:pt x="300008" y="800059"/>
                </a:cubicBezTo>
                <a:cubicBezTo>
                  <a:pt x="328552" y="847634"/>
                  <a:pt x="360009" y="893399"/>
                  <a:pt x="390010" y="940069"/>
                </a:cubicBezTo>
                <a:cubicBezTo>
                  <a:pt x="401552" y="958024"/>
                  <a:pt x="417771" y="972586"/>
                  <a:pt x="430011" y="990073"/>
                </a:cubicBezTo>
                <a:cubicBezTo>
                  <a:pt x="477502" y="1057921"/>
                  <a:pt x="436848" y="1024632"/>
                  <a:pt x="490013" y="1060078"/>
                </a:cubicBezTo>
                <a:cubicBezTo>
                  <a:pt x="500013" y="1050077"/>
                  <a:pt x="513689" y="1042726"/>
                  <a:pt x="520014" y="1030076"/>
                </a:cubicBezTo>
                <a:cubicBezTo>
                  <a:pt x="527615" y="1014872"/>
                  <a:pt x="526327" y="996665"/>
                  <a:pt x="530014" y="980072"/>
                </a:cubicBezTo>
                <a:cubicBezTo>
                  <a:pt x="539662" y="936655"/>
                  <a:pt x="548024" y="892890"/>
                  <a:pt x="560015" y="850062"/>
                </a:cubicBezTo>
                <a:cubicBezTo>
                  <a:pt x="571384" y="809457"/>
                  <a:pt x="588432" y="770598"/>
                  <a:pt x="600016" y="730054"/>
                </a:cubicBezTo>
                <a:cubicBezTo>
                  <a:pt x="608459" y="700502"/>
                  <a:pt x="610298" y="669204"/>
                  <a:pt x="620017" y="640047"/>
                </a:cubicBezTo>
                <a:cubicBezTo>
                  <a:pt x="630399" y="608900"/>
                  <a:pt x="647825" y="580525"/>
                  <a:pt x="660018" y="550041"/>
                </a:cubicBezTo>
                <a:cubicBezTo>
                  <a:pt x="667848" y="530465"/>
                  <a:pt x="673960" y="510230"/>
                  <a:pt x="680018" y="490036"/>
                </a:cubicBezTo>
                <a:cubicBezTo>
                  <a:pt x="683967" y="476871"/>
                  <a:pt x="681432" y="460766"/>
                  <a:pt x="690018" y="450033"/>
                </a:cubicBezTo>
                <a:cubicBezTo>
                  <a:pt x="696603" y="441802"/>
                  <a:pt x="710019" y="443366"/>
                  <a:pt x="720019" y="440033"/>
                </a:cubicBezTo>
                <a:cubicBezTo>
                  <a:pt x="733353" y="470035"/>
                  <a:pt x="748057" y="499465"/>
                  <a:pt x="760020" y="530039"/>
                </a:cubicBezTo>
                <a:cubicBezTo>
                  <a:pt x="836820" y="726313"/>
                  <a:pt x="782180" y="618009"/>
                  <a:pt x="870023" y="820060"/>
                </a:cubicBezTo>
                <a:cubicBezTo>
                  <a:pt x="881911" y="847404"/>
                  <a:pt x="897416" y="873047"/>
                  <a:pt x="910024" y="900066"/>
                </a:cubicBezTo>
                <a:cubicBezTo>
                  <a:pt x="920760" y="923072"/>
                  <a:pt x="929520" y="946959"/>
                  <a:pt x="940025" y="970071"/>
                </a:cubicBezTo>
                <a:cubicBezTo>
                  <a:pt x="946194" y="983643"/>
                  <a:pt x="954154" y="996371"/>
                  <a:pt x="960026" y="1010074"/>
                </a:cubicBezTo>
                <a:cubicBezTo>
                  <a:pt x="964178" y="1019763"/>
                  <a:pt x="962572" y="1032622"/>
                  <a:pt x="970026" y="1040076"/>
                </a:cubicBezTo>
                <a:cubicBezTo>
                  <a:pt x="977480" y="1047530"/>
                  <a:pt x="990027" y="1046743"/>
                  <a:pt x="1000027" y="1050077"/>
                </a:cubicBezTo>
                <a:cubicBezTo>
                  <a:pt x="1016694" y="1033409"/>
                  <a:pt x="1035886" y="1018930"/>
                  <a:pt x="1050028" y="1000073"/>
                </a:cubicBezTo>
                <a:cubicBezTo>
                  <a:pt x="1056353" y="991640"/>
                  <a:pt x="1055877" y="979760"/>
                  <a:pt x="1060029" y="970071"/>
                </a:cubicBezTo>
                <a:cubicBezTo>
                  <a:pt x="1065901" y="956368"/>
                  <a:pt x="1074157" y="943771"/>
                  <a:pt x="1080029" y="930068"/>
                </a:cubicBezTo>
                <a:cubicBezTo>
                  <a:pt x="1084181" y="920379"/>
                  <a:pt x="1084182" y="908837"/>
                  <a:pt x="1090029" y="900066"/>
                </a:cubicBezTo>
                <a:cubicBezTo>
                  <a:pt x="1097874" y="888298"/>
                  <a:pt x="1110030" y="880065"/>
                  <a:pt x="1120030" y="870064"/>
                </a:cubicBezTo>
                <a:cubicBezTo>
                  <a:pt x="1123364" y="886732"/>
                  <a:pt x="1123929" y="904203"/>
                  <a:pt x="1130031" y="920068"/>
                </a:cubicBezTo>
                <a:cubicBezTo>
                  <a:pt x="1140734" y="947897"/>
                  <a:pt x="1160604" y="971787"/>
                  <a:pt x="1170032" y="1000073"/>
                </a:cubicBezTo>
                <a:cubicBezTo>
                  <a:pt x="1183832" y="1041478"/>
                  <a:pt x="1174185" y="1021304"/>
                  <a:pt x="1200032" y="1060078"/>
                </a:cubicBezTo>
                <a:cubicBezTo>
                  <a:pt x="1210032" y="1053411"/>
                  <a:pt x="1221534" y="1048575"/>
                  <a:pt x="1230033" y="1040076"/>
                </a:cubicBezTo>
                <a:cubicBezTo>
                  <a:pt x="1241819" y="1028290"/>
                  <a:pt x="1243449" y="1001731"/>
                  <a:pt x="1260034" y="1000073"/>
                </a:cubicBezTo>
                <a:cubicBezTo>
                  <a:pt x="1285295" y="997547"/>
                  <a:pt x="1306702" y="1020075"/>
                  <a:pt x="1330036" y="1030076"/>
                </a:cubicBezTo>
                <a:cubicBezTo>
                  <a:pt x="1340036" y="1040077"/>
                  <a:pt x="1349172" y="1051024"/>
                  <a:pt x="1360037" y="1060078"/>
                </a:cubicBezTo>
                <a:cubicBezTo>
                  <a:pt x="1369270" y="1067772"/>
                  <a:pt x="1381539" y="1071580"/>
                  <a:pt x="1390038" y="1080079"/>
                </a:cubicBezTo>
                <a:cubicBezTo>
                  <a:pt x="1435272" y="1125315"/>
                  <a:pt x="1381632" y="1100612"/>
                  <a:pt x="1440039" y="1120082"/>
                </a:cubicBezTo>
                <a:cubicBezTo>
                  <a:pt x="1446706" y="1110081"/>
                  <a:pt x="1452125" y="1099126"/>
                  <a:pt x="1460040" y="1090080"/>
                </a:cubicBezTo>
                <a:cubicBezTo>
                  <a:pt x="1475561" y="1072340"/>
                  <a:pt x="1510041" y="1040076"/>
                  <a:pt x="1510041" y="1040076"/>
                </a:cubicBezTo>
                <a:cubicBezTo>
                  <a:pt x="1597410" y="1075026"/>
                  <a:pt x="1533459" y="1035773"/>
                  <a:pt x="1590043" y="1130083"/>
                </a:cubicBezTo>
                <a:cubicBezTo>
                  <a:pt x="1597319" y="1142211"/>
                  <a:pt x="1610990" y="1149220"/>
                  <a:pt x="1620044" y="1160085"/>
                </a:cubicBezTo>
                <a:cubicBezTo>
                  <a:pt x="1627738" y="1169318"/>
                  <a:pt x="1633058" y="1180307"/>
                  <a:pt x="1640044" y="1190087"/>
                </a:cubicBezTo>
                <a:cubicBezTo>
                  <a:pt x="1649732" y="1203650"/>
                  <a:pt x="1660045" y="1216756"/>
                  <a:pt x="1670045" y="1230090"/>
                </a:cubicBezTo>
                <a:cubicBezTo>
                  <a:pt x="1683379" y="1226756"/>
                  <a:pt x="1698862" y="1228078"/>
                  <a:pt x="1710046" y="1220089"/>
                </a:cubicBezTo>
                <a:cubicBezTo>
                  <a:pt x="1723609" y="1210401"/>
                  <a:pt x="1730359" y="1193649"/>
                  <a:pt x="1740047" y="1180086"/>
                </a:cubicBezTo>
                <a:cubicBezTo>
                  <a:pt x="1774858" y="1131349"/>
                  <a:pt x="1746561" y="1168686"/>
                  <a:pt x="1780048" y="1110081"/>
                </a:cubicBezTo>
                <a:cubicBezTo>
                  <a:pt x="1786011" y="1099645"/>
                  <a:pt x="1793382" y="1090080"/>
                  <a:pt x="1800049" y="1080079"/>
                </a:cubicBezTo>
                <a:cubicBezTo>
                  <a:pt x="1822599" y="1147734"/>
                  <a:pt x="1792818" y="1065616"/>
                  <a:pt x="1840050" y="1160085"/>
                </a:cubicBezTo>
                <a:cubicBezTo>
                  <a:pt x="1844764" y="1169514"/>
                  <a:pt x="1846717" y="1180086"/>
                  <a:pt x="1850050" y="1190087"/>
                </a:cubicBezTo>
                <a:cubicBezTo>
                  <a:pt x="1880051" y="1183420"/>
                  <a:pt x="1916267" y="1189548"/>
                  <a:pt x="1940053" y="1170086"/>
                </a:cubicBezTo>
                <a:cubicBezTo>
                  <a:pt x="1958836" y="1154718"/>
                  <a:pt x="1952379" y="1123104"/>
                  <a:pt x="1960053" y="1100081"/>
                </a:cubicBezTo>
                <a:cubicBezTo>
                  <a:pt x="1965730" y="1083050"/>
                  <a:pt x="1973387" y="1066745"/>
                  <a:pt x="1980054" y="1050077"/>
                </a:cubicBezTo>
                <a:cubicBezTo>
                  <a:pt x="1983387" y="1033409"/>
                  <a:pt x="1985582" y="1016472"/>
                  <a:pt x="1990054" y="1000073"/>
                </a:cubicBezTo>
                <a:cubicBezTo>
                  <a:pt x="1995601" y="979733"/>
                  <a:pt x="2004942" y="960523"/>
                  <a:pt x="2010055" y="940069"/>
                </a:cubicBezTo>
                <a:cubicBezTo>
                  <a:pt x="2014973" y="920397"/>
                  <a:pt x="2016428" y="900015"/>
                  <a:pt x="2020055" y="880065"/>
                </a:cubicBezTo>
                <a:cubicBezTo>
                  <a:pt x="2035301" y="796204"/>
                  <a:pt x="2022709" y="860773"/>
                  <a:pt x="2040055" y="800059"/>
                </a:cubicBezTo>
                <a:cubicBezTo>
                  <a:pt x="2043831" y="786843"/>
                  <a:pt x="2043909" y="772350"/>
                  <a:pt x="2050056" y="760056"/>
                </a:cubicBezTo>
                <a:cubicBezTo>
                  <a:pt x="2058370" y="743427"/>
                  <a:pt x="2087941" y="730150"/>
                  <a:pt x="2100057" y="720053"/>
                </a:cubicBezTo>
                <a:cubicBezTo>
                  <a:pt x="2110922" y="710999"/>
                  <a:pt x="2116927" y="695304"/>
                  <a:pt x="2130058" y="690051"/>
                </a:cubicBezTo>
                <a:cubicBezTo>
                  <a:pt x="2151943" y="681297"/>
                  <a:pt x="2176726" y="683384"/>
                  <a:pt x="2200060" y="680050"/>
                </a:cubicBezTo>
                <a:cubicBezTo>
                  <a:pt x="2225769" y="671480"/>
                  <a:pt x="2242431" y="665073"/>
                  <a:pt x="2270062" y="660049"/>
                </a:cubicBezTo>
                <a:cubicBezTo>
                  <a:pt x="2293253" y="655832"/>
                  <a:pt x="2316730" y="653382"/>
                  <a:pt x="2340064" y="650048"/>
                </a:cubicBezTo>
                <a:cubicBezTo>
                  <a:pt x="2405518" y="628228"/>
                  <a:pt x="2341276" y="658533"/>
                  <a:pt x="2380065" y="610045"/>
                </a:cubicBezTo>
                <a:cubicBezTo>
                  <a:pt x="2387573" y="600660"/>
                  <a:pt x="2400066" y="596710"/>
                  <a:pt x="2410066" y="590043"/>
                </a:cubicBezTo>
                <a:cubicBezTo>
                  <a:pt x="2413399" y="573375"/>
                  <a:pt x="2415944" y="556530"/>
                  <a:pt x="2420066" y="540040"/>
                </a:cubicBezTo>
                <a:cubicBezTo>
                  <a:pt x="2425952" y="516496"/>
                  <a:pt x="2435525" y="493875"/>
                  <a:pt x="2440066" y="470035"/>
                </a:cubicBezTo>
                <a:cubicBezTo>
                  <a:pt x="2448887" y="423724"/>
                  <a:pt x="2450355" y="376158"/>
                  <a:pt x="2460067" y="330025"/>
                </a:cubicBezTo>
                <a:cubicBezTo>
                  <a:pt x="2463765" y="312458"/>
                  <a:pt x="2472776" y="296426"/>
                  <a:pt x="2480067" y="280021"/>
                </a:cubicBezTo>
                <a:cubicBezTo>
                  <a:pt x="2500566" y="233896"/>
                  <a:pt x="2508330" y="227625"/>
                  <a:pt x="2540069" y="180014"/>
                </a:cubicBezTo>
                <a:lnTo>
                  <a:pt x="2580070" y="120009"/>
                </a:lnTo>
                <a:cubicBezTo>
                  <a:pt x="2583403" y="110008"/>
                  <a:pt x="2583745" y="98440"/>
                  <a:pt x="2590070" y="90007"/>
                </a:cubicBezTo>
                <a:cubicBezTo>
                  <a:pt x="2594542" y="84044"/>
                  <a:pt x="2603404" y="83340"/>
                  <a:pt x="2610071" y="80006"/>
                </a:cubicBezTo>
                <a:lnTo>
                  <a:pt x="2690073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Overlaps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90043" y="6130443"/>
            <a:ext cx="1353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Figure</a:t>
            </a:r>
            <a:endParaRPr lang="en-US" sz="36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80084" y="5661129"/>
            <a:ext cx="900025" cy="93006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10019" y="1780130"/>
            <a:ext cx="3270090" cy="1760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092534" y="2352557"/>
            <a:ext cx="1628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</a:t>
            </a:r>
            <a:r>
              <a:rPr lang="en-US" sz="3600" dirty="0" smtClean="0"/>
              <a:t>ubplot</a:t>
            </a:r>
            <a:endParaRPr lang="en-US" sz="36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80101" y="2500183"/>
            <a:ext cx="1412433" cy="270019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1010028" y="1940141"/>
            <a:ext cx="2690073" cy="1230090"/>
          </a:xfrm>
          <a:custGeom>
            <a:avLst/>
            <a:gdLst>
              <a:gd name="connsiteX0" fmla="*/ 0 w 2690073"/>
              <a:gd name="connsiteY0" fmla="*/ 1010074 h 1230090"/>
              <a:gd name="connsiteX1" fmla="*/ 0 w 2690073"/>
              <a:gd name="connsiteY1" fmla="*/ 1010074 h 1230090"/>
              <a:gd name="connsiteX2" fmla="*/ 10000 w 2690073"/>
              <a:gd name="connsiteY2" fmla="*/ 910067 h 1230090"/>
              <a:gd name="connsiteX3" fmla="*/ 20000 w 2690073"/>
              <a:gd name="connsiteY3" fmla="*/ 870064 h 1230090"/>
              <a:gd name="connsiteX4" fmla="*/ 30000 w 2690073"/>
              <a:gd name="connsiteY4" fmla="*/ 820060 h 1230090"/>
              <a:gd name="connsiteX5" fmla="*/ 60001 w 2690073"/>
              <a:gd name="connsiteY5" fmla="*/ 710052 h 1230090"/>
              <a:gd name="connsiteX6" fmla="*/ 80002 w 2690073"/>
              <a:gd name="connsiteY6" fmla="*/ 670049 h 1230090"/>
              <a:gd name="connsiteX7" fmla="*/ 110003 w 2690073"/>
              <a:gd name="connsiteY7" fmla="*/ 800059 h 1230090"/>
              <a:gd name="connsiteX8" fmla="*/ 150004 w 2690073"/>
              <a:gd name="connsiteY8" fmla="*/ 830061 h 1230090"/>
              <a:gd name="connsiteX9" fmla="*/ 190005 w 2690073"/>
              <a:gd name="connsiteY9" fmla="*/ 780057 h 1230090"/>
              <a:gd name="connsiteX10" fmla="*/ 210005 w 2690073"/>
              <a:gd name="connsiteY10" fmla="*/ 750055 h 1230090"/>
              <a:gd name="connsiteX11" fmla="*/ 230006 w 2690073"/>
              <a:gd name="connsiteY11" fmla="*/ 690051 h 1230090"/>
              <a:gd name="connsiteX12" fmla="*/ 240006 w 2690073"/>
              <a:gd name="connsiteY12" fmla="*/ 660049 h 1230090"/>
              <a:gd name="connsiteX13" fmla="*/ 300008 w 2690073"/>
              <a:gd name="connsiteY13" fmla="*/ 800059 h 1230090"/>
              <a:gd name="connsiteX14" fmla="*/ 390010 w 2690073"/>
              <a:gd name="connsiteY14" fmla="*/ 940069 h 1230090"/>
              <a:gd name="connsiteX15" fmla="*/ 430011 w 2690073"/>
              <a:gd name="connsiteY15" fmla="*/ 990073 h 1230090"/>
              <a:gd name="connsiteX16" fmla="*/ 490013 w 2690073"/>
              <a:gd name="connsiteY16" fmla="*/ 1060078 h 1230090"/>
              <a:gd name="connsiteX17" fmla="*/ 520014 w 2690073"/>
              <a:gd name="connsiteY17" fmla="*/ 1030076 h 1230090"/>
              <a:gd name="connsiteX18" fmla="*/ 530014 w 2690073"/>
              <a:gd name="connsiteY18" fmla="*/ 980072 h 1230090"/>
              <a:gd name="connsiteX19" fmla="*/ 560015 w 2690073"/>
              <a:gd name="connsiteY19" fmla="*/ 850062 h 1230090"/>
              <a:gd name="connsiteX20" fmla="*/ 600016 w 2690073"/>
              <a:gd name="connsiteY20" fmla="*/ 730054 h 1230090"/>
              <a:gd name="connsiteX21" fmla="*/ 620017 w 2690073"/>
              <a:gd name="connsiteY21" fmla="*/ 640047 h 1230090"/>
              <a:gd name="connsiteX22" fmla="*/ 660018 w 2690073"/>
              <a:gd name="connsiteY22" fmla="*/ 550041 h 1230090"/>
              <a:gd name="connsiteX23" fmla="*/ 680018 w 2690073"/>
              <a:gd name="connsiteY23" fmla="*/ 490036 h 1230090"/>
              <a:gd name="connsiteX24" fmla="*/ 690018 w 2690073"/>
              <a:gd name="connsiteY24" fmla="*/ 450033 h 1230090"/>
              <a:gd name="connsiteX25" fmla="*/ 720019 w 2690073"/>
              <a:gd name="connsiteY25" fmla="*/ 440033 h 1230090"/>
              <a:gd name="connsiteX26" fmla="*/ 760020 w 2690073"/>
              <a:gd name="connsiteY26" fmla="*/ 530039 h 1230090"/>
              <a:gd name="connsiteX27" fmla="*/ 870023 w 2690073"/>
              <a:gd name="connsiteY27" fmla="*/ 820060 h 1230090"/>
              <a:gd name="connsiteX28" fmla="*/ 910024 w 2690073"/>
              <a:gd name="connsiteY28" fmla="*/ 900066 h 1230090"/>
              <a:gd name="connsiteX29" fmla="*/ 940025 w 2690073"/>
              <a:gd name="connsiteY29" fmla="*/ 970071 h 1230090"/>
              <a:gd name="connsiteX30" fmla="*/ 960026 w 2690073"/>
              <a:gd name="connsiteY30" fmla="*/ 1010074 h 1230090"/>
              <a:gd name="connsiteX31" fmla="*/ 970026 w 2690073"/>
              <a:gd name="connsiteY31" fmla="*/ 1040076 h 1230090"/>
              <a:gd name="connsiteX32" fmla="*/ 1000027 w 2690073"/>
              <a:gd name="connsiteY32" fmla="*/ 1050077 h 1230090"/>
              <a:gd name="connsiteX33" fmla="*/ 1050028 w 2690073"/>
              <a:gd name="connsiteY33" fmla="*/ 1000073 h 1230090"/>
              <a:gd name="connsiteX34" fmla="*/ 1060029 w 2690073"/>
              <a:gd name="connsiteY34" fmla="*/ 970071 h 1230090"/>
              <a:gd name="connsiteX35" fmla="*/ 1080029 w 2690073"/>
              <a:gd name="connsiteY35" fmla="*/ 930068 h 1230090"/>
              <a:gd name="connsiteX36" fmla="*/ 1090029 w 2690073"/>
              <a:gd name="connsiteY36" fmla="*/ 900066 h 1230090"/>
              <a:gd name="connsiteX37" fmla="*/ 1120030 w 2690073"/>
              <a:gd name="connsiteY37" fmla="*/ 870064 h 1230090"/>
              <a:gd name="connsiteX38" fmla="*/ 1130031 w 2690073"/>
              <a:gd name="connsiteY38" fmla="*/ 920068 h 1230090"/>
              <a:gd name="connsiteX39" fmla="*/ 1170032 w 2690073"/>
              <a:gd name="connsiteY39" fmla="*/ 1000073 h 1230090"/>
              <a:gd name="connsiteX40" fmla="*/ 1200032 w 2690073"/>
              <a:gd name="connsiteY40" fmla="*/ 1060078 h 1230090"/>
              <a:gd name="connsiteX41" fmla="*/ 1230033 w 2690073"/>
              <a:gd name="connsiteY41" fmla="*/ 1040076 h 1230090"/>
              <a:gd name="connsiteX42" fmla="*/ 1260034 w 2690073"/>
              <a:gd name="connsiteY42" fmla="*/ 1000073 h 1230090"/>
              <a:gd name="connsiteX43" fmla="*/ 1330036 w 2690073"/>
              <a:gd name="connsiteY43" fmla="*/ 1030076 h 1230090"/>
              <a:gd name="connsiteX44" fmla="*/ 1360037 w 2690073"/>
              <a:gd name="connsiteY44" fmla="*/ 1060078 h 1230090"/>
              <a:gd name="connsiteX45" fmla="*/ 1390038 w 2690073"/>
              <a:gd name="connsiteY45" fmla="*/ 1080079 h 1230090"/>
              <a:gd name="connsiteX46" fmla="*/ 1440039 w 2690073"/>
              <a:gd name="connsiteY46" fmla="*/ 1120082 h 1230090"/>
              <a:gd name="connsiteX47" fmla="*/ 1460040 w 2690073"/>
              <a:gd name="connsiteY47" fmla="*/ 1090080 h 1230090"/>
              <a:gd name="connsiteX48" fmla="*/ 1510041 w 2690073"/>
              <a:gd name="connsiteY48" fmla="*/ 1040076 h 1230090"/>
              <a:gd name="connsiteX49" fmla="*/ 1590043 w 2690073"/>
              <a:gd name="connsiteY49" fmla="*/ 1130083 h 1230090"/>
              <a:gd name="connsiteX50" fmla="*/ 1620044 w 2690073"/>
              <a:gd name="connsiteY50" fmla="*/ 1160085 h 1230090"/>
              <a:gd name="connsiteX51" fmla="*/ 1640044 w 2690073"/>
              <a:gd name="connsiteY51" fmla="*/ 1190087 h 1230090"/>
              <a:gd name="connsiteX52" fmla="*/ 1670045 w 2690073"/>
              <a:gd name="connsiteY52" fmla="*/ 1230090 h 1230090"/>
              <a:gd name="connsiteX53" fmla="*/ 1710046 w 2690073"/>
              <a:gd name="connsiteY53" fmla="*/ 1220089 h 1230090"/>
              <a:gd name="connsiteX54" fmla="*/ 1740047 w 2690073"/>
              <a:gd name="connsiteY54" fmla="*/ 1180086 h 1230090"/>
              <a:gd name="connsiteX55" fmla="*/ 1780048 w 2690073"/>
              <a:gd name="connsiteY55" fmla="*/ 1110081 h 1230090"/>
              <a:gd name="connsiteX56" fmla="*/ 1800049 w 2690073"/>
              <a:gd name="connsiteY56" fmla="*/ 1080079 h 1230090"/>
              <a:gd name="connsiteX57" fmla="*/ 1840050 w 2690073"/>
              <a:gd name="connsiteY57" fmla="*/ 1160085 h 1230090"/>
              <a:gd name="connsiteX58" fmla="*/ 1850050 w 2690073"/>
              <a:gd name="connsiteY58" fmla="*/ 1190087 h 1230090"/>
              <a:gd name="connsiteX59" fmla="*/ 1940053 w 2690073"/>
              <a:gd name="connsiteY59" fmla="*/ 1170086 h 1230090"/>
              <a:gd name="connsiteX60" fmla="*/ 1960053 w 2690073"/>
              <a:gd name="connsiteY60" fmla="*/ 1100081 h 1230090"/>
              <a:gd name="connsiteX61" fmla="*/ 1980054 w 2690073"/>
              <a:gd name="connsiteY61" fmla="*/ 1050077 h 1230090"/>
              <a:gd name="connsiteX62" fmla="*/ 1990054 w 2690073"/>
              <a:gd name="connsiteY62" fmla="*/ 1000073 h 1230090"/>
              <a:gd name="connsiteX63" fmla="*/ 2010055 w 2690073"/>
              <a:gd name="connsiteY63" fmla="*/ 940069 h 1230090"/>
              <a:gd name="connsiteX64" fmla="*/ 2020055 w 2690073"/>
              <a:gd name="connsiteY64" fmla="*/ 880065 h 1230090"/>
              <a:gd name="connsiteX65" fmla="*/ 2040055 w 2690073"/>
              <a:gd name="connsiteY65" fmla="*/ 800059 h 1230090"/>
              <a:gd name="connsiteX66" fmla="*/ 2050056 w 2690073"/>
              <a:gd name="connsiteY66" fmla="*/ 760056 h 1230090"/>
              <a:gd name="connsiteX67" fmla="*/ 2100057 w 2690073"/>
              <a:gd name="connsiteY67" fmla="*/ 720053 h 1230090"/>
              <a:gd name="connsiteX68" fmla="*/ 2130058 w 2690073"/>
              <a:gd name="connsiteY68" fmla="*/ 690051 h 1230090"/>
              <a:gd name="connsiteX69" fmla="*/ 2200060 w 2690073"/>
              <a:gd name="connsiteY69" fmla="*/ 680050 h 1230090"/>
              <a:gd name="connsiteX70" fmla="*/ 2270062 w 2690073"/>
              <a:gd name="connsiteY70" fmla="*/ 660049 h 1230090"/>
              <a:gd name="connsiteX71" fmla="*/ 2340064 w 2690073"/>
              <a:gd name="connsiteY71" fmla="*/ 650048 h 1230090"/>
              <a:gd name="connsiteX72" fmla="*/ 2380065 w 2690073"/>
              <a:gd name="connsiteY72" fmla="*/ 610045 h 1230090"/>
              <a:gd name="connsiteX73" fmla="*/ 2410066 w 2690073"/>
              <a:gd name="connsiteY73" fmla="*/ 590043 h 1230090"/>
              <a:gd name="connsiteX74" fmla="*/ 2420066 w 2690073"/>
              <a:gd name="connsiteY74" fmla="*/ 540040 h 1230090"/>
              <a:gd name="connsiteX75" fmla="*/ 2440066 w 2690073"/>
              <a:gd name="connsiteY75" fmla="*/ 470035 h 1230090"/>
              <a:gd name="connsiteX76" fmla="*/ 2460067 w 2690073"/>
              <a:gd name="connsiteY76" fmla="*/ 330025 h 1230090"/>
              <a:gd name="connsiteX77" fmla="*/ 2480067 w 2690073"/>
              <a:gd name="connsiteY77" fmla="*/ 280021 h 1230090"/>
              <a:gd name="connsiteX78" fmla="*/ 2540069 w 2690073"/>
              <a:gd name="connsiteY78" fmla="*/ 180014 h 1230090"/>
              <a:gd name="connsiteX79" fmla="*/ 2580070 w 2690073"/>
              <a:gd name="connsiteY79" fmla="*/ 120009 h 1230090"/>
              <a:gd name="connsiteX80" fmla="*/ 2590070 w 2690073"/>
              <a:gd name="connsiteY80" fmla="*/ 90007 h 1230090"/>
              <a:gd name="connsiteX81" fmla="*/ 2610071 w 2690073"/>
              <a:gd name="connsiteY81" fmla="*/ 80006 h 1230090"/>
              <a:gd name="connsiteX82" fmla="*/ 2690073 w 2690073"/>
              <a:gd name="connsiteY82" fmla="*/ 0 h 123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690073" h="1230090">
                <a:moveTo>
                  <a:pt x="0" y="1010074"/>
                </a:moveTo>
                <a:lnTo>
                  <a:pt x="0" y="1010074"/>
                </a:lnTo>
                <a:cubicBezTo>
                  <a:pt x="3333" y="976738"/>
                  <a:pt x="5262" y="943232"/>
                  <a:pt x="10000" y="910067"/>
                </a:cubicBezTo>
                <a:cubicBezTo>
                  <a:pt x="11944" y="896460"/>
                  <a:pt x="17019" y="883481"/>
                  <a:pt x="20000" y="870064"/>
                </a:cubicBezTo>
                <a:cubicBezTo>
                  <a:pt x="23687" y="853471"/>
                  <a:pt x="26178" y="836623"/>
                  <a:pt x="30000" y="820060"/>
                </a:cubicBezTo>
                <a:cubicBezTo>
                  <a:pt x="32547" y="809022"/>
                  <a:pt x="48982" y="735764"/>
                  <a:pt x="60001" y="710052"/>
                </a:cubicBezTo>
                <a:cubicBezTo>
                  <a:pt x="65873" y="696349"/>
                  <a:pt x="73335" y="683383"/>
                  <a:pt x="80002" y="670049"/>
                </a:cubicBezTo>
                <a:cubicBezTo>
                  <a:pt x="85223" y="722268"/>
                  <a:pt x="73562" y="763617"/>
                  <a:pt x="110003" y="800059"/>
                </a:cubicBezTo>
                <a:cubicBezTo>
                  <a:pt x="121788" y="811845"/>
                  <a:pt x="136670" y="820060"/>
                  <a:pt x="150004" y="830061"/>
                </a:cubicBezTo>
                <a:cubicBezTo>
                  <a:pt x="201069" y="813038"/>
                  <a:pt x="166985" y="833775"/>
                  <a:pt x="190005" y="780057"/>
                </a:cubicBezTo>
                <a:cubicBezTo>
                  <a:pt x="194739" y="769010"/>
                  <a:pt x="205124" y="761038"/>
                  <a:pt x="210005" y="750055"/>
                </a:cubicBezTo>
                <a:cubicBezTo>
                  <a:pt x="218567" y="730789"/>
                  <a:pt x="223339" y="710052"/>
                  <a:pt x="230006" y="690051"/>
                </a:cubicBezTo>
                <a:lnTo>
                  <a:pt x="240006" y="660049"/>
                </a:lnTo>
                <a:cubicBezTo>
                  <a:pt x="259713" y="712604"/>
                  <a:pt x="271517" y="752571"/>
                  <a:pt x="300008" y="800059"/>
                </a:cubicBezTo>
                <a:cubicBezTo>
                  <a:pt x="328552" y="847634"/>
                  <a:pt x="360009" y="893399"/>
                  <a:pt x="390010" y="940069"/>
                </a:cubicBezTo>
                <a:cubicBezTo>
                  <a:pt x="401552" y="958024"/>
                  <a:pt x="417771" y="972586"/>
                  <a:pt x="430011" y="990073"/>
                </a:cubicBezTo>
                <a:cubicBezTo>
                  <a:pt x="477502" y="1057921"/>
                  <a:pt x="436848" y="1024632"/>
                  <a:pt x="490013" y="1060078"/>
                </a:cubicBezTo>
                <a:cubicBezTo>
                  <a:pt x="500013" y="1050077"/>
                  <a:pt x="513689" y="1042726"/>
                  <a:pt x="520014" y="1030076"/>
                </a:cubicBezTo>
                <a:cubicBezTo>
                  <a:pt x="527615" y="1014872"/>
                  <a:pt x="526327" y="996665"/>
                  <a:pt x="530014" y="980072"/>
                </a:cubicBezTo>
                <a:cubicBezTo>
                  <a:pt x="539662" y="936655"/>
                  <a:pt x="548024" y="892890"/>
                  <a:pt x="560015" y="850062"/>
                </a:cubicBezTo>
                <a:cubicBezTo>
                  <a:pt x="571384" y="809457"/>
                  <a:pt x="588432" y="770598"/>
                  <a:pt x="600016" y="730054"/>
                </a:cubicBezTo>
                <a:cubicBezTo>
                  <a:pt x="608459" y="700502"/>
                  <a:pt x="610298" y="669204"/>
                  <a:pt x="620017" y="640047"/>
                </a:cubicBezTo>
                <a:cubicBezTo>
                  <a:pt x="630399" y="608900"/>
                  <a:pt x="647825" y="580525"/>
                  <a:pt x="660018" y="550041"/>
                </a:cubicBezTo>
                <a:cubicBezTo>
                  <a:pt x="667848" y="530465"/>
                  <a:pt x="673960" y="510230"/>
                  <a:pt x="680018" y="490036"/>
                </a:cubicBezTo>
                <a:cubicBezTo>
                  <a:pt x="683967" y="476871"/>
                  <a:pt x="681432" y="460766"/>
                  <a:pt x="690018" y="450033"/>
                </a:cubicBezTo>
                <a:cubicBezTo>
                  <a:pt x="696603" y="441802"/>
                  <a:pt x="710019" y="443366"/>
                  <a:pt x="720019" y="440033"/>
                </a:cubicBezTo>
                <a:cubicBezTo>
                  <a:pt x="733353" y="470035"/>
                  <a:pt x="748057" y="499465"/>
                  <a:pt x="760020" y="530039"/>
                </a:cubicBezTo>
                <a:cubicBezTo>
                  <a:pt x="836820" y="726313"/>
                  <a:pt x="782180" y="618009"/>
                  <a:pt x="870023" y="820060"/>
                </a:cubicBezTo>
                <a:cubicBezTo>
                  <a:pt x="881911" y="847404"/>
                  <a:pt x="897416" y="873047"/>
                  <a:pt x="910024" y="900066"/>
                </a:cubicBezTo>
                <a:cubicBezTo>
                  <a:pt x="920760" y="923072"/>
                  <a:pt x="929520" y="946959"/>
                  <a:pt x="940025" y="970071"/>
                </a:cubicBezTo>
                <a:cubicBezTo>
                  <a:pt x="946194" y="983643"/>
                  <a:pt x="954154" y="996371"/>
                  <a:pt x="960026" y="1010074"/>
                </a:cubicBezTo>
                <a:cubicBezTo>
                  <a:pt x="964178" y="1019763"/>
                  <a:pt x="962572" y="1032622"/>
                  <a:pt x="970026" y="1040076"/>
                </a:cubicBezTo>
                <a:cubicBezTo>
                  <a:pt x="977480" y="1047530"/>
                  <a:pt x="990027" y="1046743"/>
                  <a:pt x="1000027" y="1050077"/>
                </a:cubicBezTo>
                <a:cubicBezTo>
                  <a:pt x="1016694" y="1033409"/>
                  <a:pt x="1035886" y="1018930"/>
                  <a:pt x="1050028" y="1000073"/>
                </a:cubicBezTo>
                <a:cubicBezTo>
                  <a:pt x="1056353" y="991640"/>
                  <a:pt x="1055877" y="979760"/>
                  <a:pt x="1060029" y="970071"/>
                </a:cubicBezTo>
                <a:cubicBezTo>
                  <a:pt x="1065901" y="956368"/>
                  <a:pt x="1074157" y="943771"/>
                  <a:pt x="1080029" y="930068"/>
                </a:cubicBezTo>
                <a:cubicBezTo>
                  <a:pt x="1084181" y="920379"/>
                  <a:pt x="1084182" y="908837"/>
                  <a:pt x="1090029" y="900066"/>
                </a:cubicBezTo>
                <a:cubicBezTo>
                  <a:pt x="1097874" y="888298"/>
                  <a:pt x="1110030" y="880065"/>
                  <a:pt x="1120030" y="870064"/>
                </a:cubicBezTo>
                <a:cubicBezTo>
                  <a:pt x="1123364" y="886732"/>
                  <a:pt x="1123929" y="904203"/>
                  <a:pt x="1130031" y="920068"/>
                </a:cubicBezTo>
                <a:cubicBezTo>
                  <a:pt x="1140734" y="947897"/>
                  <a:pt x="1160604" y="971787"/>
                  <a:pt x="1170032" y="1000073"/>
                </a:cubicBezTo>
                <a:cubicBezTo>
                  <a:pt x="1183832" y="1041478"/>
                  <a:pt x="1174185" y="1021304"/>
                  <a:pt x="1200032" y="1060078"/>
                </a:cubicBezTo>
                <a:cubicBezTo>
                  <a:pt x="1210032" y="1053411"/>
                  <a:pt x="1221534" y="1048575"/>
                  <a:pt x="1230033" y="1040076"/>
                </a:cubicBezTo>
                <a:cubicBezTo>
                  <a:pt x="1241819" y="1028290"/>
                  <a:pt x="1243449" y="1001731"/>
                  <a:pt x="1260034" y="1000073"/>
                </a:cubicBezTo>
                <a:cubicBezTo>
                  <a:pt x="1285295" y="997547"/>
                  <a:pt x="1306702" y="1020075"/>
                  <a:pt x="1330036" y="1030076"/>
                </a:cubicBezTo>
                <a:cubicBezTo>
                  <a:pt x="1340036" y="1040077"/>
                  <a:pt x="1349172" y="1051024"/>
                  <a:pt x="1360037" y="1060078"/>
                </a:cubicBezTo>
                <a:cubicBezTo>
                  <a:pt x="1369270" y="1067772"/>
                  <a:pt x="1381539" y="1071580"/>
                  <a:pt x="1390038" y="1080079"/>
                </a:cubicBezTo>
                <a:cubicBezTo>
                  <a:pt x="1435272" y="1125315"/>
                  <a:pt x="1381632" y="1100612"/>
                  <a:pt x="1440039" y="1120082"/>
                </a:cubicBezTo>
                <a:cubicBezTo>
                  <a:pt x="1446706" y="1110081"/>
                  <a:pt x="1452125" y="1099126"/>
                  <a:pt x="1460040" y="1090080"/>
                </a:cubicBezTo>
                <a:cubicBezTo>
                  <a:pt x="1475561" y="1072340"/>
                  <a:pt x="1510041" y="1040076"/>
                  <a:pt x="1510041" y="1040076"/>
                </a:cubicBezTo>
                <a:cubicBezTo>
                  <a:pt x="1597410" y="1075026"/>
                  <a:pt x="1533459" y="1035773"/>
                  <a:pt x="1590043" y="1130083"/>
                </a:cubicBezTo>
                <a:cubicBezTo>
                  <a:pt x="1597319" y="1142211"/>
                  <a:pt x="1610990" y="1149220"/>
                  <a:pt x="1620044" y="1160085"/>
                </a:cubicBezTo>
                <a:cubicBezTo>
                  <a:pt x="1627738" y="1169318"/>
                  <a:pt x="1633058" y="1180307"/>
                  <a:pt x="1640044" y="1190087"/>
                </a:cubicBezTo>
                <a:cubicBezTo>
                  <a:pt x="1649732" y="1203650"/>
                  <a:pt x="1660045" y="1216756"/>
                  <a:pt x="1670045" y="1230090"/>
                </a:cubicBezTo>
                <a:cubicBezTo>
                  <a:pt x="1683379" y="1226756"/>
                  <a:pt x="1698862" y="1228078"/>
                  <a:pt x="1710046" y="1220089"/>
                </a:cubicBezTo>
                <a:cubicBezTo>
                  <a:pt x="1723609" y="1210401"/>
                  <a:pt x="1730359" y="1193649"/>
                  <a:pt x="1740047" y="1180086"/>
                </a:cubicBezTo>
                <a:cubicBezTo>
                  <a:pt x="1774858" y="1131349"/>
                  <a:pt x="1746561" y="1168686"/>
                  <a:pt x="1780048" y="1110081"/>
                </a:cubicBezTo>
                <a:cubicBezTo>
                  <a:pt x="1786011" y="1099645"/>
                  <a:pt x="1793382" y="1090080"/>
                  <a:pt x="1800049" y="1080079"/>
                </a:cubicBezTo>
                <a:cubicBezTo>
                  <a:pt x="1822599" y="1147734"/>
                  <a:pt x="1792818" y="1065616"/>
                  <a:pt x="1840050" y="1160085"/>
                </a:cubicBezTo>
                <a:cubicBezTo>
                  <a:pt x="1844764" y="1169514"/>
                  <a:pt x="1846717" y="1180086"/>
                  <a:pt x="1850050" y="1190087"/>
                </a:cubicBezTo>
                <a:cubicBezTo>
                  <a:pt x="1880051" y="1183420"/>
                  <a:pt x="1916267" y="1189548"/>
                  <a:pt x="1940053" y="1170086"/>
                </a:cubicBezTo>
                <a:cubicBezTo>
                  <a:pt x="1958836" y="1154718"/>
                  <a:pt x="1952379" y="1123104"/>
                  <a:pt x="1960053" y="1100081"/>
                </a:cubicBezTo>
                <a:cubicBezTo>
                  <a:pt x="1965730" y="1083050"/>
                  <a:pt x="1973387" y="1066745"/>
                  <a:pt x="1980054" y="1050077"/>
                </a:cubicBezTo>
                <a:cubicBezTo>
                  <a:pt x="1983387" y="1033409"/>
                  <a:pt x="1985582" y="1016472"/>
                  <a:pt x="1990054" y="1000073"/>
                </a:cubicBezTo>
                <a:cubicBezTo>
                  <a:pt x="1995601" y="979733"/>
                  <a:pt x="2004942" y="960523"/>
                  <a:pt x="2010055" y="940069"/>
                </a:cubicBezTo>
                <a:cubicBezTo>
                  <a:pt x="2014973" y="920397"/>
                  <a:pt x="2016428" y="900015"/>
                  <a:pt x="2020055" y="880065"/>
                </a:cubicBezTo>
                <a:cubicBezTo>
                  <a:pt x="2035301" y="796204"/>
                  <a:pt x="2022709" y="860773"/>
                  <a:pt x="2040055" y="800059"/>
                </a:cubicBezTo>
                <a:cubicBezTo>
                  <a:pt x="2043831" y="786843"/>
                  <a:pt x="2043909" y="772350"/>
                  <a:pt x="2050056" y="760056"/>
                </a:cubicBezTo>
                <a:cubicBezTo>
                  <a:pt x="2058370" y="743427"/>
                  <a:pt x="2087941" y="730150"/>
                  <a:pt x="2100057" y="720053"/>
                </a:cubicBezTo>
                <a:cubicBezTo>
                  <a:pt x="2110922" y="710999"/>
                  <a:pt x="2116927" y="695304"/>
                  <a:pt x="2130058" y="690051"/>
                </a:cubicBezTo>
                <a:cubicBezTo>
                  <a:pt x="2151943" y="681297"/>
                  <a:pt x="2176726" y="683384"/>
                  <a:pt x="2200060" y="680050"/>
                </a:cubicBezTo>
                <a:cubicBezTo>
                  <a:pt x="2225769" y="671480"/>
                  <a:pt x="2242431" y="665073"/>
                  <a:pt x="2270062" y="660049"/>
                </a:cubicBezTo>
                <a:cubicBezTo>
                  <a:pt x="2293253" y="655832"/>
                  <a:pt x="2316730" y="653382"/>
                  <a:pt x="2340064" y="650048"/>
                </a:cubicBezTo>
                <a:cubicBezTo>
                  <a:pt x="2405518" y="628228"/>
                  <a:pt x="2341276" y="658533"/>
                  <a:pt x="2380065" y="610045"/>
                </a:cubicBezTo>
                <a:cubicBezTo>
                  <a:pt x="2387573" y="600660"/>
                  <a:pt x="2400066" y="596710"/>
                  <a:pt x="2410066" y="590043"/>
                </a:cubicBezTo>
                <a:cubicBezTo>
                  <a:pt x="2413399" y="573375"/>
                  <a:pt x="2415944" y="556530"/>
                  <a:pt x="2420066" y="540040"/>
                </a:cubicBezTo>
                <a:cubicBezTo>
                  <a:pt x="2425952" y="516496"/>
                  <a:pt x="2435525" y="493875"/>
                  <a:pt x="2440066" y="470035"/>
                </a:cubicBezTo>
                <a:cubicBezTo>
                  <a:pt x="2448887" y="423724"/>
                  <a:pt x="2450355" y="376158"/>
                  <a:pt x="2460067" y="330025"/>
                </a:cubicBezTo>
                <a:cubicBezTo>
                  <a:pt x="2463765" y="312458"/>
                  <a:pt x="2472776" y="296426"/>
                  <a:pt x="2480067" y="280021"/>
                </a:cubicBezTo>
                <a:cubicBezTo>
                  <a:pt x="2500566" y="233896"/>
                  <a:pt x="2508330" y="227625"/>
                  <a:pt x="2540069" y="180014"/>
                </a:cubicBezTo>
                <a:lnTo>
                  <a:pt x="2580070" y="120009"/>
                </a:lnTo>
                <a:cubicBezTo>
                  <a:pt x="2583403" y="110008"/>
                  <a:pt x="2583745" y="98440"/>
                  <a:pt x="2590070" y="90007"/>
                </a:cubicBezTo>
                <a:cubicBezTo>
                  <a:pt x="2594542" y="84044"/>
                  <a:pt x="2603404" y="83340"/>
                  <a:pt x="2610071" y="80006"/>
                </a:cubicBezTo>
                <a:lnTo>
                  <a:pt x="2690073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10028" y="2352557"/>
            <a:ext cx="74391" cy="9576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30039" y="2500183"/>
            <a:ext cx="74391" cy="8100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92446" y="2200160"/>
            <a:ext cx="74391" cy="11200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43287" y="2610191"/>
            <a:ext cx="74391" cy="700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63298" y="2998887"/>
            <a:ext cx="74391" cy="311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25705" y="2500182"/>
            <a:ext cx="74391" cy="8200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2428" y="2600190"/>
            <a:ext cx="74391" cy="720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42439" y="2352557"/>
            <a:ext cx="74391" cy="9676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04846" y="2500183"/>
            <a:ext cx="74391" cy="830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55687" y="2998886"/>
            <a:ext cx="74391" cy="3213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75698" y="2500183"/>
            <a:ext cx="74391" cy="8200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538105" y="1940141"/>
            <a:ext cx="74391" cy="1390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1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Maps are Drawn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9340" r="-19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629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Maps are Drawn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614" r="-256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065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203"/>
            <a:ext cx="8229600" cy="33459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d</a:t>
            </a:r>
            <a:r>
              <a:rPr lang="en-US" dirty="0" err="1" smtClean="0"/>
              <a:t>raw_county</a:t>
            </a:r>
            <a:r>
              <a:rPr lang="en-US" dirty="0" smtClean="0"/>
              <a:t>(subplot, </a:t>
            </a:r>
            <a:r>
              <a:rPr lang="en-US" dirty="0" err="1" smtClean="0"/>
              <a:t>county_id</a:t>
            </a:r>
            <a:r>
              <a:rPr lang="en-US" dirty="0" smtClean="0"/>
              <a:t>, color)</a:t>
            </a:r>
          </a:p>
          <a:p>
            <a:pPr marL="0" indent="0" algn="ctr">
              <a:buNone/>
            </a:pPr>
            <a:r>
              <a:rPr lang="en-US" dirty="0" err="1"/>
              <a:t>d</a:t>
            </a:r>
            <a:r>
              <a:rPr lang="en-US" dirty="0" err="1" smtClean="0"/>
              <a:t>raw_state</a:t>
            </a:r>
            <a:r>
              <a:rPr lang="en-US" dirty="0" smtClean="0"/>
              <a:t>(subplot, state, color)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0146" y="1980144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FIPS</a:t>
            </a:r>
            <a:endParaRPr lang="en-US" sz="3600" dirty="0"/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5620155" y="2626475"/>
            <a:ext cx="181854" cy="36374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707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3224" b="1322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190033" y="6560224"/>
            <a:ext cx="6679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http://</a:t>
            </a:r>
            <a:r>
              <a:rPr lang="en-US" sz="1400" dirty="0" err="1" smtClean="0"/>
              <a:t>www.guardian.co.uk</a:t>
            </a:r>
            <a:r>
              <a:rPr lang="en-US" sz="1400" dirty="0" smtClean="0"/>
              <a:t>/news/</a:t>
            </a:r>
            <a:r>
              <a:rPr lang="en-US" sz="1400" dirty="0" err="1" smtClean="0"/>
              <a:t>datablog</a:t>
            </a:r>
            <a:r>
              <a:rPr lang="en-US" sz="1400" dirty="0" smtClean="0"/>
              <a:t>/2011/</a:t>
            </a:r>
            <a:r>
              <a:rPr lang="en-US" sz="1400" dirty="0" err="1" smtClean="0"/>
              <a:t>oct</a:t>
            </a:r>
            <a:r>
              <a:rPr lang="en-US" sz="1400" dirty="0" smtClean="0"/>
              <a:t>/07/us-jobless-unemployment-data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479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4575" b="-14575"/>
          <a:stretch>
            <a:fillRect/>
          </a:stretch>
        </p:blipFill>
        <p:spPr>
          <a:xfrm>
            <a:off x="68385" y="1600200"/>
            <a:ext cx="9075615" cy="4525963"/>
          </a:xfrm>
        </p:spPr>
      </p:pic>
      <p:sp>
        <p:nvSpPr>
          <p:cNvPr id="5" name="TextBox 4"/>
          <p:cNvSpPr txBox="1"/>
          <p:nvPr/>
        </p:nvSpPr>
        <p:spPr>
          <a:xfrm>
            <a:off x="3480094" y="6515823"/>
            <a:ext cx="202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finance.google.com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69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40" b="-140"/>
          <a:stretch>
            <a:fillRect/>
          </a:stretch>
        </p:blipFill>
        <p:spPr>
          <a:xfrm>
            <a:off x="0" y="330031"/>
            <a:ext cx="9070248" cy="6026156"/>
          </a:xfrm>
        </p:spPr>
      </p:pic>
      <p:sp>
        <p:nvSpPr>
          <p:cNvPr id="5" name="TextBox 4"/>
          <p:cNvSpPr txBox="1"/>
          <p:nvPr/>
        </p:nvSpPr>
        <p:spPr>
          <a:xfrm>
            <a:off x="2920080" y="6518670"/>
            <a:ext cx="284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http://</a:t>
            </a:r>
            <a:r>
              <a:rPr lang="pl-PL" dirty="0" err="1" smtClean="0"/>
              <a:t>www.gapminder.org</a:t>
            </a:r>
            <a:r>
              <a:rPr lang="pl-PL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13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Bad “Visualizations”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8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84" y="1563077"/>
            <a:ext cx="368586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1846" y="6581001"/>
            <a:ext cx="631454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u-HU" sz="1200" dirty="0" smtClean="0"/>
              <a:t>http://psychcentral.com/blog/archives/2011/06/29/an-epidemic-of-bad-infographics-depression/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51511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261" r="261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1870052" y="6508670"/>
            <a:ext cx="587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www.pitchinteractive.com</a:t>
            </a:r>
            <a:r>
              <a:rPr lang="en-US" dirty="0" smtClean="0"/>
              <a:t>/election2008/</a:t>
            </a:r>
            <a:r>
              <a:rPr lang="en-US" dirty="0" err="1" smtClean="0"/>
              <a:t>jobarcs.html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6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338</Words>
  <Application>Microsoft Macintosh PowerPoint</Application>
  <PresentationFormat>On-screen Show (4:3)</PresentationFormat>
  <Paragraphs>85</Paragraphs>
  <Slides>37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Day 2: Introduction to Visualizations</vt:lpstr>
      <vt:lpstr>Summarize</vt:lpstr>
      <vt:lpstr>Complex</vt:lpstr>
      <vt:lpstr>PowerPoint Presentation</vt:lpstr>
      <vt:lpstr>PowerPoint Presentation</vt:lpstr>
      <vt:lpstr>PowerPoint Presentation</vt:lpstr>
      <vt:lpstr>Bad “Visualizations”</vt:lpstr>
      <vt:lpstr>PowerPoint Presentation</vt:lpstr>
      <vt:lpstr>PowerPoint Presentation</vt:lpstr>
      <vt:lpstr>PowerPoint Presentation</vt:lpstr>
      <vt:lpstr>“The Message”</vt:lpstr>
      <vt:lpstr>PowerPoint Presentation</vt:lpstr>
      <vt:lpstr>PowerPoint Presentation</vt:lpstr>
      <vt:lpstr>The Basics</vt:lpstr>
      <vt:lpstr>blog.okcupid.com</vt:lpstr>
      <vt:lpstr>Box Plot</vt:lpstr>
      <vt:lpstr>Scatter Plot</vt:lpstr>
      <vt:lpstr>Line Graph</vt:lpstr>
      <vt:lpstr>Choropleth Plots</vt:lpstr>
      <vt:lpstr>Box Plots</vt:lpstr>
      <vt:lpstr>Animation</vt:lpstr>
      <vt:lpstr>How matplotlib Draws</vt:lpstr>
      <vt:lpstr>Figure object</vt:lpstr>
      <vt:lpstr>Subplot object</vt:lpstr>
      <vt:lpstr>figure.add_subplot(2, 3, 1)</vt:lpstr>
      <vt:lpstr>figure.add_subplot(2, 3, 1)</vt:lpstr>
      <vt:lpstr>figure.add_subplot(2, 3, 1)</vt:lpstr>
      <vt:lpstr>PowerPoint Presentation</vt:lpstr>
      <vt:lpstr>Lines</vt:lpstr>
      <vt:lpstr>Boxes</vt:lpstr>
      <vt:lpstr>Polygons</vt:lpstr>
      <vt:lpstr>PowerPoint Presentation</vt:lpstr>
      <vt:lpstr>Overlaps</vt:lpstr>
      <vt:lpstr>Overlaps</vt:lpstr>
      <vt:lpstr>How Maps are Drawn</vt:lpstr>
      <vt:lpstr>How Maps are Drawn</vt:lpstr>
      <vt:lpstr>Helper Functions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2: Introduction to Visualizations</dc:title>
  <dc:creator>eugene</dc:creator>
  <cp:lastModifiedBy>eugene</cp:lastModifiedBy>
  <cp:revision>17</cp:revision>
  <dcterms:created xsi:type="dcterms:W3CDTF">2012-01-07T19:13:21Z</dcterms:created>
  <dcterms:modified xsi:type="dcterms:W3CDTF">2012-01-07T21:24:45Z</dcterms:modified>
</cp:coreProperties>
</file>