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66" r:id="rId2"/>
    <p:sldId id="271" r:id="rId3"/>
    <p:sldId id="273" r:id="rId4"/>
    <p:sldId id="274" r:id="rId5"/>
    <p:sldId id="275" r:id="rId6"/>
    <p:sldId id="276" r:id="rId7"/>
    <p:sldId id="278" r:id="rId8"/>
    <p:sldId id="277" r:id="rId9"/>
    <p:sldId id="280" r:id="rId10"/>
    <p:sldId id="279" r:id="rId11"/>
    <p:sldId id="281" r:id="rId12"/>
    <p:sldId id="285" r:id="rId13"/>
    <p:sldId id="284" r:id="rId14"/>
    <p:sldId id="282" r:id="rId15"/>
    <p:sldId id="283" r:id="rId16"/>
    <p:sldId id="286" r:id="rId17"/>
    <p:sldId id="264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300" r:id="rId29"/>
    <p:sldId id="299" r:id="rId30"/>
    <p:sldId id="301" r:id="rId31"/>
    <p:sldId id="302" r:id="rId32"/>
    <p:sldId id="295" r:id="rId33"/>
    <p:sldId id="257" r:id="rId34"/>
    <p:sldId id="268" r:id="rId35"/>
    <p:sldId id="259" r:id="rId36"/>
    <p:sldId id="258" r:id="rId37"/>
    <p:sldId id="263" r:id="rId38"/>
    <p:sldId id="267" r:id="rId39"/>
    <p:sldId id="26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C19"/>
    <a:srgbClr val="00D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2F6A9-38DD-3B46-AAEF-EDD9ADCC1A11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05D72-C11E-314B-AEA5-6EBB15C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Hadapt</a:t>
            </a:r>
            <a:r>
              <a:rPr lang="en-US" dirty="0" smtClean="0"/>
              <a:t> doesn’t actively perform</a:t>
            </a:r>
            <a:r>
              <a:rPr lang="en-US" baseline="0" dirty="0" smtClean="0"/>
              <a:t> data analysis etc.  Instead, they create platforms that help other companies (</a:t>
            </a:r>
            <a:r>
              <a:rPr lang="en-US" baseline="0" dirty="0" err="1" smtClean="0"/>
              <a:t>visiblemeasures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perform their data analysis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7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Databases is</a:t>
            </a:r>
            <a:r>
              <a:rPr lang="en-US" baseline="0" dirty="0" smtClean="0"/>
              <a:t> what we do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started us on teaching the course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Databases is</a:t>
            </a:r>
            <a:r>
              <a:rPr lang="en-US" baseline="0" dirty="0" smtClean="0"/>
              <a:t> what we do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started us on teaching the course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Hadapt</a:t>
            </a:r>
            <a:r>
              <a:rPr lang="en-US" dirty="0" smtClean="0"/>
              <a:t> doesn’t actively perform</a:t>
            </a:r>
            <a:r>
              <a:rPr lang="en-US" baseline="0" dirty="0" smtClean="0"/>
              <a:t> data analysis etc.  Instead, they create platforms that help other companies (</a:t>
            </a:r>
            <a:r>
              <a:rPr lang="en-US" baseline="0" dirty="0" err="1" smtClean="0"/>
              <a:t>visiblemeasures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perform their data </a:t>
            </a:r>
            <a:r>
              <a:rPr lang="en-US" baseline="0" smtClean="0"/>
              <a:t>analysis faster.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Hadapt</a:t>
            </a:r>
            <a:r>
              <a:rPr lang="en-US" dirty="0" smtClean="0"/>
              <a:t> doesn’t actively perform</a:t>
            </a:r>
            <a:r>
              <a:rPr lang="en-US" baseline="0" dirty="0" smtClean="0"/>
              <a:t> data analysis etc.  Instead, they create platforms that help other companies (</a:t>
            </a:r>
            <a:r>
              <a:rPr lang="en-US" baseline="0" dirty="0" err="1" smtClean="0"/>
              <a:t>visiblemeasures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perform their data </a:t>
            </a:r>
            <a:r>
              <a:rPr lang="en-US" baseline="0" smtClean="0"/>
              <a:t>analysis faster.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Gallop Polls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Honestly where we are weak at as well, and some of the people in this class know </a:t>
            </a:r>
            <a:r>
              <a:rPr lang="en-US" dirty="0" err="1" smtClean="0"/>
              <a:t>waaay</a:t>
            </a:r>
            <a:r>
              <a:rPr lang="en-US" dirty="0" smtClean="0"/>
              <a:t> more than we do</a:t>
            </a:r>
          </a:p>
          <a:p>
            <a:r>
              <a:rPr lang="en-US" dirty="0" smtClean="0"/>
              <a:t>Regressions make a model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ML uses regressions</a:t>
            </a:r>
            <a:r>
              <a:rPr lang="en-US" baseline="0" dirty="0" smtClean="0"/>
              <a:t> to fit some model to your data, and use a threshold for classification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5D72-C11E-314B-AEA5-6EBB15CE07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1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DCDA-136E-A249-B0B4-9A94F50E73E9}" type="datetimeFigureOut">
              <a:rPr lang="en-US" smtClean="0"/>
              <a:t>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3D2-DE4D-164A-B376-601C0974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utch.apache.org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171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scienc.e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Crazy raw data</a:t>
            </a:r>
          </a:p>
          <a:p>
            <a:r>
              <a:rPr lang="en-US" dirty="0" smtClean="0"/>
              <a:t>Cleaned, structured data</a:t>
            </a:r>
          </a:p>
          <a:p>
            <a:r>
              <a:rPr lang="en-US" dirty="0" smtClean="0"/>
              <a:t>Exploratory data analysis</a:t>
            </a:r>
            <a:endParaRPr lang="en-US" dirty="0"/>
          </a:p>
          <a:p>
            <a:r>
              <a:rPr lang="en-US" dirty="0" smtClean="0"/>
              <a:t>Verify Hunches</a:t>
            </a:r>
          </a:p>
          <a:p>
            <a:r>
              <a:rPr lang="en-US" dirty="0" smtClean="0"/>
              <a:t>Data Product (tm </a:t>
            </a:r>
            <a:r>
              <a:rPr lang="en-US" dirty="0" err="1" smtClean="0"/>
              <a:t>hammer@cloudera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Different companies fit into different subsets of the pipeline</a:t>
            </a:r>
          </a:p>
          <a:p>
            <a:r>
              <a:rPr lang="en-US" dirty="0" err="1" smtClean="0"/>
              <a:t>locu</a:t>
            </a:r>
            <a:r>
              <a:rPr lang="en-US" dirty="0" smtClean="0"/>
              <a:t> is the first segment (100% accuracy)</a:t>
            </a:r>
          </a:p>
          <a:p>
            <a:r>
              <a:rPr lang="en-US" dirty="0" smtClean="0"/>
              <a:t>visible measures is full pipeline, at huge scale</a:t>
            </a:r>
          </a:p>
          <a:p>
            <a:r>
              <a:rPr lang="en-US" dirty="0" err="1" smtClean="0"/>
              <a:t>Hadapt</a:t>
            </a:r>
            <a:r>
              <a:rPr lang="en-US" dirty="0" smtClean="0"/>
              <a:t>, makes exploratory and verifying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2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67" y="336523"/>
            <a:ext cx="3998720" cy="167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67" y="2237940"/>
            <a:ext cx="3998720" cy="1812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39" y="4358990"/>
            <a:ext cx="3940848" cy="111221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5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1897" y="2357348"/>
            <a:ext cx="48840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Context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53266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5577" y="2357348"/>
            <a:ext cx="427626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Similar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16198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12" y="2424490"/>
            <a:ext cx="3327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44" y="1667581"/>
            <a:ext cx="5461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260" y="1248389"/>
            <a:ext cx="2974277" cy="4331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46" y="2667000"/>
            <a:ext cx="2880223" cy="14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2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7474" y="2768167"/>
            <a:ext cx="4059779" cy="1411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0260" y="1248389"/>
            <a:ext cx="2974277" cy="4331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18" y="3050412"/>
            <a:ext cx="317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Visible Measures</a:t>
            </a:r>
          </a:p>
          <a:p>
            <a:r>
              <a:rPr lang="en-US" dirty="0" err="1" smtClean="0"/>
              <a:t>Locu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Gave us context about what companies that are centered around data analytics are doing</a:t>
            </a:r>
          </a:p>
          <a:p>
            <a:r>
              <a:rPr lang="en-US" dirty="0" smtClean="0"/>
              <a:t>A lot of them are very similar to what we did, at a huge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5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07510" y="1600200"/>
            <a:ext cx="617929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Getting data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Graph Analysis</a:t>
            </a:r>
          </a:p>
          <a:p>
            <a:r>
              <a:rPr lang="en-US" dirty="0" smtClean="0"/>
              <a:t>Text Analysis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“Big Data”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9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/>
          <a:lstStyle/>
          <a:p>
            <a:r>
              <a:rPr lang="en-US" dirty="0" smtClean="0"/>
              <a:t>Surveys</a:t>
            </a:r>
          </a:p>
          <a:p>
            <a:r>
              <a:rPr lang="en-US" dirty="0" smtClean="0"/>
              <a:t>Web Crawling</a:t>
            </a:r>
          </a:p>
          <a:p>
            <a:pPr lvl="1"/>
            <a:r>
              <a:rPr lang="cs-CZ" dirty="0" smtClean="0">
                <a:hlinkClick r:id="rId3"/>
              </a:rPr>
              <a:t>http://nutch.apache.org/</a:t>
            </a:r>
            <a:endParaRPr lang="cs-CZ" dirty="0" smtClean="0"/>
          </a:p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394" y="4658210"/>
            <a:ext cx="2667278" cy="1257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38" y="4268869"/>
            <a:ext cx="2833161" cy="1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0"/>
            <a:ext cx="8044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5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Interactive Visualizations</a:t>
            </a:r>
          </a:p>
          <a:p>
            <a:pPr lvl="1"/>
            <a:r>
              <a:rPr lang="en-US" dirty="0" smtClean="0"/>
              <a:t>HTML5/CSS/JavaScript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rocessingjs</a:t>
            </a:r>
            <a:r>
              <a:rPr lang="en-US" dirty="0" smtClean="0"/>
              <a:t>, d3, </a:t>
            </a:r>
            <a:r>
              <a:rPr lang="en-US" dirty="0" err="1" smtClean="0"/>
              <a:t>prefuse</a:t>
            </a:r>
            <a:endParaRPr lang="en-US" dirty="0" smtClean="0"/>
          </a:p>
          <a:p>
            <a:r>
              <a:rPr lang="en-US" dirty="0" smtClean="0"/>
              <a:t>Blogs</a:t>
            </a:r>
          </a:p>
          <a:p>
            <a:pPr lvl="1"/>
            <a:r>
              <a:rPr lang="en-US" dirty="0" err="1" smtClean="0"/>
              <a:t>flowingdata.com</a:t>
            </a:r>
            <a:endParaRPr lang="en-US" dirty="0" smtClean="0"/>
          </a:p>
          <a:p>
            <a:pPr lvl="1"/>
            <a:r>
              <a:rPr lang="ro-RO" dirty="0" smtClean="0"/>
              <a:t>infosthetics.com/</a:t>
            </a:r>
            <a:endParaRPr lang="en-US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Harvard </a:t>
            </a:r>
            <a:r>
              <a:rPr lang="hu-HU" dirty="0" smtClean="0">
                <a:hlinkClick r:id="rId2"/>
              </a:rPr>
              <a:t>http://cs171.org/</a:t>
            </a:r>
            <a:endParaRPr lang="hu-HU" dirty="0" smtClean="0"/>
          </a:p>
          <a:p>
            <a:r>
              <a:rPr lang="hu-HU" dirty="0" smtClean="0"/>
              <a:t>MIT 6.831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8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Are they different?</a:t>
            </a:r>
          </a:p>
          <a:p>
            <a:pPr lvl="1"/>
            <a:r>
              <a:rPr lang="en-US" dirty="0" smtClean="0"/>
              <a:t>T-tests, </a:t>
            </a:r>
            <a:r>
              <a:rPr lang="en-US" dirty="0" err="1" smtClean="0"/>
              <a:t>Anova</a:t>
            </a:r>
            <a:endParaRPr lang="en-US" dirty="0" smtClean="0"/>
          </a:p>
          <a:p>
            <a:r>
              <a:rPr lang="en-US" dirty="0" smtClean="0"/>
              <a:t>Bayesian Statistics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Regressions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Non-Linear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16.470j</a:t>
            </a:r>
          </a:p>
          <a:p>
            <a:r>
              <a:rPr lang="en-US" dirty="0" err="1" smtClean="0"/>
              <a:t>statistics.mit.edu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7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Clustering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www.ml-class.org</a:t>
            </a:r>
            <a:endParaRPr lang="en-US" dirty="0" smtClean="0"/>
          </a:p>
          <a:p>
            <a:r>
              <a:rPr lang="en-US" dirty="0" smtClean="0"/>
              <a:t>MIT 6.867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sklearn</a:t>
            </a:r>
            <a:r>
              <a:rPr lang="en-US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7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4618" b="4618"/>
          <a:stretch>
            <a:fillRect/>
          </a:stretch>
        </p:blipFill>
        <p:spPr>
          <a:xfrm>
            <a:off x="2008188" y="1600200"/>
            <a:ext cx="6678612" cy="4525963"/>
          </a:xfrm>
        </p:spPr>
      </p:pic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2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web pages, friend graph, twitter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“Importance” (page rank)</a:t>
            </a:r>
          </a:p>
          <a:p>
            <a:endParaRPr lang="en-US" dirty="0" smtClean="0"/>
          </a:p>
          <a:p>
            <a:r>
              <a:rPr lang="en-US" dirty="0" smtClean="0"/>
              <a:t>Social Network Analysis</a:t>
            </a:r>
            <a:endParaRPr lang="en-US" dirty="0" smtClean="0"/>
          </a:p>
          <a:p>
            <a:r>
              <a:rPr lang="en-US" dirty="0" smtClean="0"/>
              <a:t>Web data mining </a:t>
            </a:r>
          </a:p>
          <a:p>
            <a:pPr lvl="1"/>
            <a:r>
              <a:rPr lang="en-US" dirty="0" smtClean="0"/>
              <a:t>Sep </a:t>
            </a:r>
            <a:r>
              <a:rPr lang="en-US" dirty="0" err="1" smtClean="0"/>
              <a:t>Kamvar</a:t>
            </a:r>
            <a:r>
              <a:rPr lang="en-US" dirty="0" smtClean="0"/>
              <a:t> Fall 2012	</a:t>
            </a:r>
          </a:p>
          <a:p>
            <a:r>
              <a:rPr lang="nl-NL" sz="2200" dirty="0" smtClean="0"/>
              <a:t>http://</a:t>
            </a:r>
            <a:r>
              <a:rPr lang="nl-NL" sz="2200" dirty="0" err="1" smtClean="0"/>
              <a:t>www.stats.ox.ac.uk</a:t>
            </a:r>
            <a:r>
              <a:rPr lang="nl-NL" sz="2200" dirty="0" smtClean="0"/>
              <a:t>/~snijders/</a:t>
            </a:r>
            <a:r>
              <a:rPr lang="nl-NL" sz="2200" dirty="0" err="1" smtClean="0"/>
              <a:t>sna_course.htm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6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Parsing sentences</a:t>
            </a:r>
          </a:p>
          <a:p>
            <a:pPr lvl="1"/>
            <a:r>
              <a:rPr lang="en-US" dirty="0" smtClean="0"/>
              <a:t>Extracting the grammar/structure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Similarity measures</a:t>
            </a:r>
          </a:p>
          <a:p>
            <a:pPr lvl="1"/>
            <a:r>
              <a:rPr lang="en-US" dirty="0" smtClean="0"/>
              <a:t>Cosine Similarity</a:t>
            </a:r>
          </a:p>
          <a:p>
            <a:pPr lvl="1"/>
            <a:r>
              <a:rPr lang="en-US" dirty="0" err="1" smtClean="0"/>
              <a:t>Jaccard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Identifying Entities</a:t>
            </a:r>
          </a:p>
          <a:p>
            <a:pPr lvl="1"/>
            <a:r>
              <a:rPr lang="en-US" dirty="0" smtClean="0"/>
              <a:t>O</a:t>
            </a:r>
            <a:r>
              <a:rPr lang="x-none" dirty="0" smtClean="0"/>
              <a:t>pencalais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</a:t>
            </a:r>
            <a:r>
              <a:rPr lang="en-US" dirty="0" smtClean="0"/>
              <a:t>6.864/6.863J</a:t>
            </a:r>
          </a:p>
        </p:txBody>
      </p:sp>
    </p:spTree>
    <p:extLst>
      <p:ext uri="{BB962C8B-B14F-4D97-AF65-F5344CB8AC3E}">
        <p14:creationId xmlns:p14="http://schemas.microsoft.com/office/powerpoint/2010/main" val="193053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Implements a lot of what we did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Joining</a:t>
            </a:r>
          </a:p>
          <a:p>
            <a:pPr lvl="1"/>
            <a:r>
              <a:rPr lang="en-US" dirty="0" smtClean="0"/>
              <a:t>Grouping</a:t>
            </a:r>
            <a:endParaRPr lang="en-US" dirty="0"/>
          </a:p>
          <a:p>
            <a:pPr lvl="1"/>
            <a:r>
              <a:rPr lang="en-US" dirty="0" smtClean="0"/>
              <a:t>Summarizing</a:t>
            </a:r>
            <a:endParaRPr lang="en-US" dirty="0" smtClean="0"/>
          </a:p>
          <a:p>
            <a:r>
              <a:rPr lang="en-US" dirty="0" smtClean="0"/>
              <a:t>Specialized system to do this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MIT 6.830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db-class.org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93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78" y="274638"/>
            <a:ext cx="6678621" cy="1143000"/>
          </a:xfrm>
        </p:spPr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201" y="336523"/>
            <a:ext cx="1161487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1161487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1161487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1161487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09947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9947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9947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949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78" y="1600200"/>
            <a:ext cx="667862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process on 1000+ machines?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Managing</a:t>
            </a:r>
          </a:p>
          <a:p>
            <a:pPr lvl="1"/>
            <a:r>
              <a:rPr lang="en-US" dirty="0" smtClean="0"/>
              <a:t>Machines fail all the time</a:t>
            </a:r>
          </a:p>
          <a:p>
            <a:pPr lvl="1"/>
            <a:r>
              <a:rPr lang="en-US" dirty="0" smtClean="0"/>
              <a:t>Network problems</a:t>
            </a:r>
          </a:p>
          <a:p>
            <a:pPr lvl="1"/>
            <a:r>
              <a:rPr lang="en-US" dirty="0" smtClean="0"/>
              <a:t>Data out-of-sync (consistency)</a:t>
            </a:r>
          </a:p>
          <a:p>
            <a:endParaRPr lang="en-US" dirty="0" smtClean="0"/>
          </a:p>
          <a:p>
            <a:r>
              <a:rPr lang="en-US" dirty="0" smtClean="0"/>
              <a:t>Distributed Systems</a:t>
            </a:r>
            <a:endParaRPr lang="en-US" dirty="0"/>
          </a:p>
          <a:p>
            <a:r>
              <a:rPr lang="en-US" dirty="0" smtClean="0"/>
              <a:t>MIT 6.824 (6.830 a bit)</a:t>
            </a:r>
          </a:p>
        </p:txBody>
      </p:sp>
    </p:spTree>
    <p:extLst>
      <p:ext uri="{BB962C8B-B14F-4D97-AF65-F5344CB8AC3E}">
        <p14:creationId xmlns:p14="http://schemas.microsoft.com/office/powerpoint/2010/main" val="307397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hlinkClick r:id="rId2"/>
              </a:rPr>
              <a:t>http://datascienc.es/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4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python user group</a:t>
            </a:r>
          </a:p>
          <a:p>
            <a:pPr lvl="1"/>
            <a:r>
              <a:rPr lang="en-US" dirty="0" smtClean="0"/>
              <a:t>Tonight web scraping thing</a:t>
            </a:r>
          </a:p>
          <a:p>
            <a:r>
              <a:rPr lang="en-US" dirty="0" err="1" smtClean="0"/>
              <a:t>Hackathons</a:t>
            </a:r>
            <a:endParaRPr lang="en-US" dirty="0" smtClean="0"/>
          </a:p>
          <a:p>
            <a:pPr lvl="1"/>
            <a:r>
              <a:rPr lang="en-US" dirty="0" smtClean="0"/>
              <a:t>Transportation </a:t>
            </a:r>
            <a:r>
              <a:rPr lang="en-US" dirty="0" err="1" smtClean="0"/>
              <a:t>hackathons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16" y="1136609"/>
            <a:ext cx="4542884" cy="387272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5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D901"/>
                </a:solidFill>
              </a:rPr>
              <a:t>g</a:t>
            </a:r>
            <a:r>
              <a:rPr lang="hu-HU" dirty="0" smtClean="0">
                <a:solidFill>
                  <a:srgbClr val="00D901"/>
                </a:solidFill>
              </a:rPr>
              <a:t>it pull</a:t>
            </a:r>
            <a:endParaRPr lang="en-US" dirty="0">
              <a:solidFill>
                <a:srgbClr val="00D9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13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http://tinyurl.com/dataiapsurvey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83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lot of what we implemented, databases do</a:t>
            </a:r>
          </a:p>
          <a:p>
            <a:r>
              <a:rPr lang="en-US" dirty="0" smtClean="0"/>
              <a:t>Filtering, joining datasets together, and grouping/summarizing data</a:t>
            </a:r>
          </a:p>
          <a:p>
            <a:r>
              <a:rPr lang="en-US" dirty="0" smtClean="0"/>
              <a:t>Specialized system to do this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Pig/Hive to run on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6.830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db-class.org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Interactive Visualizations (most Web-based)</a:t>
            </a:r>
          </a:p>
          <a:p>
            <a:pPr lvl="1"/>
            <a:r>
              <a:rPr lang="en-US" dirty="0" smtClean="0"/>
              <a:t>HTML/CSS/JavaScript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processing (</a:t>
            </a:r>
            <a:r>
              <a:rPr lang="en-US" dirty="0" err="1" smtClean="0"/>
              <a:t>processing.js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flash</a:t>
            </a:r>
          </a:p>
          <a:p>
            <a:r>
              <a:rPr lang="en-US" dirty="0" smtClean="0"/>
              <a:t>They showed us a demo of their interface</a:t>
            </a:r>
          </a:p>
          <a:p>
            <a:pPr lvl="1"/>
            <a:r>
              <a:rPr lang="en-US" dirty="0" smtClean="0"/>
              <a:t>As we can see it’s similar to what we did in the </a:t>
            </a:r>
            <a:r>
              <a:rPr lang="en-US" dirty="0" err="1" smtClean="0"/>
              <a:t>vis</a:t>
            </a:r>
            <a:r>
              <a:rPr lang="en-US" dirty="0" smtClean="0"/>
              <a:t> and stats day, so that people can see correlations and make hypotheses</a:t>
            </a:r>
          </a:p>
          <a:p>
            <a:endParaRPr lang="hu-HU" dirty="0" smtClean="0"/>
          </a:p>
          <a:p>
            <a:r>
              <a:rPr lang="hu-HU" dirty="0" smtClean="0"/>
              <a:t>http://cs171.org/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85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web pages, friend graph, twitter, directed/undirected graphs</a:t>
            </a:r>
          </a:p>
          <a:p>
            <a:r>
              <a:rPr lang="en-US" dirty="0" smtClean="0"/>
              <a:t>Who the important people are (centrality measures)</a:t>
            </a:r>
          </a:p>
          <a:p>
            <a:r>
              <a:rPr lang="en-US" dirty="0" smtClean="0"/>
              <a:t>Page rank</a:t>
            </a:r>
          </a:p>
          <a:p>
            <a:endParaRPr lang="en-US" dirty="0" smtClean="0"/>
          </a:p>
          <a:p>
            <a:r>
              <a:rPr lang="en-US" dirty="0" smtClean="0"/>
              <a:t>Web data mining Sep </a:t>
            </a:r>
            <a:r>
              <a:rPr lang="en-US" dirty="0" err="1" smtClean="0"/>
              <a:t>Kamvar</a:t>
            </a:r>
            <a:r>
              <a:rPr lang="en-US" dirty="0" smtClean="0"/>
              <a:t> 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8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</a:t>
            </a:r>
          </a:p>
          <a:p>
            <a:r>
              <a:rPr lang="en-US" dirty="0" smtClean="0"/>
              <a:t>Similarity measures other than cosine.  String similarity and stuff</a:t>
            </a:r>
          </a:p>
          <a:p>
            <a:r>
              <a:rPr lang="en-US" dirty="0" smtClean="0"/>
              <a:t>Mike </a:t>
            </a:r>
            <a:r>
              <a:rPr lang="en-US" dirty="0" err="1"/>
              <a:t>C</a:t>
            </a:r>
            <a:r>
              <a:rPr lang="en-US" dirty="0" err="1" smtClean="0"/>
              <a:t>afarella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Regina class and </a:t>
            </a:r>
            <a:r>
              <a:rPr lang="en-US" dirty="0" err="1" smtClean="0"/>
              <a:t>berwick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lot of what we implemented, databases do</a:t>
            </a:r>
          </a:p>
          <a:p>
            <a:r>
              <a:rPr lang="en-US" dirty="0" smtClean="0"/>
              <a:t>Filtering, joining datasets together, and grouping/summarizing data</a:t>
            </a:r>
          </a:p>
          <a:p>
            <a:r>
              <a:rPr lang="en-US" dirty="0" smtClean="0"/>
              <a:t>Specialized system to do this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Pig/Hive to run on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6.830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db-class.org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3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Visible Measures put things in context</a:t>
            </a:r>
          </a:p>
          <a:p>
            <a:r>
              <a:rPr lang="en-US" dirty="0" smtClean="0"/>
              <a:t>It’s really hard to count things!</a:t>
            </a:r>
          </a:p>
          <a:p>
            <a:pPr lvl="1"/>
            <a:r>
              <a:rPr lang="en-US" dirty="0" smtClean="0"/>
              <a:t>A majority of work simple do what we did in this class at a very big scale!</a:t>
            </a:r>
          </a:p>
          <a:p>
            <a:pPr lvl="1"/>
            <a:r>
              <a:rPr lang="en-US" dirty="0" smtClean="0"/>
              <a:t>Take </a:t>
            </a:r>
            <a:r>
              <a:rPr lang="en-US" dirty="0" err="1" smtClean="0"/>
              <a:t>google</a:t>
            </a:r>
            <a:r>
              <a:rPr lang="en-US" dirty="0" smtClean="0"/>
              <a:t> analytics and companies that analyze stuff.  They are for the most part, counting.</a:t>
            </a:r>
          </a:p>
          <a:p>
            <a:r>
              <a:rPr lang="en-US" dirty="0" smtClean="0"/>
              <a:t>Distributed Systems</a:t>
            </a:r>
          </a:p>
          <a:p>
            <a:endParaRPr lang="en-US" dirty="0" smtClean="0"/>
          </a:p>
          <a:p>
            <a:r>
              <a:rPr lang="en-US" dirty="0" smtClean="0"/>
              <a:t>6.824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25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Mint</a:t>
            </a:r>
          </a:p>
          <a:p>
            <a:r>
              <a:rPr lang="en-US" dirty="0" smtClean="0"/>
              <a:t>Netflix</a:t>
            </a:r>
          </a:p>
          <a:p>
            <a:r>
              <a:rPr lang="en-US" dirty="0" smtClean="0"/>
              <a:t>NYT </a:t>
            </a:r>
            <a:r>
              <a:rPr lang="en-US" dirty="0" err="1" smtClean="0"/>
              <a:t>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9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Boston python user group</a:t>
            </a:r>
          </a:p>
          <a:p>
            <a:pPr lvl="1"/>
            <a:r>
              <a:rPr lang="en-US" dirty="0" smtClean="0"/>
              <a:t>Tonight web scraping thing</a:t>
            </a:r>
          </a:p>
          <a:p>
            <a:r>
              <a:rPr lang="en-US" dirty="0" err="1" smtClean="0"/>
              <a:t>Hackathons</a:t>
            </a:r>
            <a:endParaRPr lang="en-US" dirty="0" smtClean="0"/>
          </a:p>
          <a:p>
            <a:pPr lvl="1"/>
            <a:r>
              <a:rPr lang="en-US" dirty="0" smtClean="0"/>
              <a:t>Transportation </a:t>
            </a:r>
            <a:r>
              <a:rPr lang="en-US" dirty="0" err="1" smtClean="0"/>
              <a:t>hackathons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7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14733" y="1253994"/>
            <a:ext cx="5438357" cy="480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r>
              <a:rPr lang="en-US" sz="600" dirty="0" smtClean="0"/>
              <a:t>C00420224,"P80002983","Cox, John H","BROWN, CHARLENE","EAGLE RIVER","AK","99577","","STUDENT",25,01-MAR-07,"","","","SA17A",288757</a:t>
            </a:r>
          </a:p>
          <a:p>
            <a:r>
              <a:rPr lang="en-US" sz="600" dirty="0" smtClean="0"/>
              <a:t>C00420224,"P80002983","Cox, John H","KELLY, RAY","HUNTSVILLE","AL","35801","ARKTECH","RETIRED",25,25-JAN-07,"","","","SA17A",288757</a:t>
            </a:r>
          </a:p>
          <a:p>
            <a:r>
              <a:rPr lang="en-US" sz="600" dirty="0" smtClean="0"/>
              <a:t>C00420224,"P80002983","Cox, John H","CINGEL, KEITH","SEVERN","AL","20999","SANTA CLAUS","SNOWMAN",50,17-MAY-07,"","","","SA17A",305408</a:t>
            </a:r>
          </a:p>
          <a:p>
            <a:r>
              <a:rPr lang="en-US" sz="600" dirty="0" smtClean="0"/>
              <a:t>C00420224,"P80002983","Cox, John H","DUNAWAY, JONATHON","DEATSVILLE","AL","36022","CSC","TECHNICAL MANAGER",10,18-JAN-07,"","","","SA17A",288757</a:t>
            </a:r>
          </a:p>
          <a:p>
            <a:r>
              <a:rPr lang="en-US" sz="600" dirty="0" smtClean="0"/>
              <a:t>C00420224,"P80002983","Cox, John H","TERRY, R.S. MR. SR.","SHEFFIELD","AL","35660","RETIRED","",25,18-JAN-07,"","","","SA17A",288757</a:t>
            </a:r>
          </a:p>
          <a:p>
            <a:r>
              <a:rPr lang="en-US" sz="600" dirty="0" smtClean="0"/>
              <a:t>C00420224,"P80002983","Cox, John H","CANADY, DALE","PHOENIX","AZ","85051","RETIRED","",25,11-JAN-07,"","","","SA17A",288757</a:t>
            </a:r>
          </a:p>
          <a:p>
            <a:r>
              <a:rPr lang="en-US" sz="600" dirty="0" smtClean="0"/>
              <a:t>C00420224,"P80002983","Cox, John H","LORENZ, DWIGHT","SUN CITY","AZ","85351","NONE","RETIRED",20,12-JAN-07,"","","","SA17A",288757</a:t>
            </a:r>
          </a:p>
          <a:p>
            <a:r>
              <a:rPr lang="en-US" sz="600" dirty="0" smtClean="0"/>
              <a:t>C00420224,"P80002983","Cox, John H","STEWART, MICHAEL","CHANDLER","AZ","85224","DYNAMIC ENERGY","TECHNICIAN",5,11-JAN-07,"","","","SA17A",288757</a:t>
            </a:r>
          </a:p>
          <a:p>
            <a:r>
              <a:rPr lang="en-US" sz="600" dirty="0" smtClean="0"/>
              <a:t>C00420224,"P80002983","Cox, John H","ROSENTHAL, ARNOLD","CAREFREE","AZ","85277","RETIRED","",10,11-JAN-07,"","","","SA17A",288757</a:t>
            </a:r>
          </a:p>
          <a:p>
            <a:r>
              <a:rPr lang="en-US" sz="600" dirty="0" smtClean="0"/>
              <a:t>C00420224,"P80002983","Cox, John H","VADNAIS, DOROTHY","SAN DIEGO","CA","92116","","RETIRED",10,10-JAN-07,"","","","SA17A",288757</a:t>
            </a:r>
          </a:p>
          <a:p>
            <a:endParaRPr lang="en-US" sz="6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0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221" r="4221"/>
          <a:stretch>
            <a:fillRect/>
          </a:stretch>
        </p:blipFill>
        <p:spPr>
          <a:xfrm>
            <a:off x="3344418" y="336523"/>
            <a:ext cx="5377906" cy="295764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64431"/>
          <a:stretch/>
        </p:blipFill>
        <p:spPr>
          <a:xfrm>
            <a:off x="3640835" y="3788591"/>
            <a:ext cx="4935797" cy="23408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0375" y="651334"/>
            <a:ext cx="43430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Create a model</a:t>
            </a:r>
          </a:p>
          <a:p>
            <a:pPr algn="ctr"/>
            <a:r>
              <a:rPr lang="en-US" sz="4400" dirty="0"/>
              <a:t>(</a:t>
            </a:r>
            <a:r>
              <a:rPr lang="en-US" sz="4400" dirty="0" smtClean="0"/>
              <a:t>linear regression)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7548" y="4440950"/>
            <a:ext cx="5100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Significance</a:t>
            </a:r>
            <a:endParaRPr lang="en-US" sz="8000" dirty="0"/>
          </a:p>
        </p:txBody>
      </p:sp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1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0375" y="651334"/>
            <a:ext cx="43430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Create a model</a:t>
            </a:r>
          </a:p>
          <a:p>
            <a:pPr algn="ctr"/>
            <a:r>
              <a:rPr lang="en-US" sz="4400" dirty="0"/>
              <a:t>(</a:t>
            </a:r>
            <a:r>
              <a:rPr lang="en-US" sz="4400" dirty="0" smtClean="0"/>
              <a:t>linear regression)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7548" y="4440950"/>
            <a:ext cx="5100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trike="sngStrike" dirty="0" smtClean="0"/>
              <a:t>Significance</a:t>
            </a:r>
            <a:endParaRPr lang="en-US" sz="8000" strike="sngStrike" dirty="0"/>
          </a:p>
        </p:txBody>
      </p:sp>
      <p:sp>
        <p:nvSpPr>
          <p:cNvPr id="9" name="Rectangle 8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cxnSp>
        <p:nvCxnSpPr>
          <p:cNvPr id="18" name="Curved Connector 17"/>
          <p:cNvCxnSpPr>
            <a:stCxn id="16" idx="3"/>
            <a:endCxn id="15" idx="3"/>
          </p:cNvCxnSpPr>
          <p:nvPr/>
        </p:nvCxnSpPr>
        <p:spPr>
          <a:xfrm flipV="1">
            <a:off x="2811451" y="3430780"/>
            <a:ext cx="12700" cy="1498490"/>
          </a:xfrm>
          <a:prstGeom prst="curvedConnector3">
            <a:avLst>
              <a:gd name="adj1" fmla="val 7868559"/>
            </a:avLst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7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201" y="336523"/>
            <a:ext cx="2377250" cy="66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201" y="1585334"/>
            <a:ext cx="2377250" cy="759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Cleaned, Structured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201" y="307296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201" y="4571459"/>
            <a:ext cx="2377250" cy="715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Hunches (stats)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4201" y="5927981"/>
            <a:ext cx="2377250" cy="715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98" y="336523"/>
            <a:ext cx="4957450" cy="3161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45" y="3665273"/>
            <a:ext cx="3401388" cy="29783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22826" y="998713"/>
            <a:ext cx="0" cy="58662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22826" y="2344801"/>
            <a:ext cx="0" cy="7281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22826" y="3788591"/>
            <a:ext cx="0" cy="7828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17828" y="5287081"/>
            <a:ext cx="4998" cy="6409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2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4135</Words>
  <Application>Microsoft Macintosh PowerPoint</Application>
  <PresentationFormat>On-screen Show (4:3)</PresentationFormat>
  <Paragraphs>387</Paragraphs>
  <Slides>39</Slides>
  <Notes>11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Data</vt:lpstr>
      <vt:lpstr>Visualizations</vt:lpstr>
      <vt:lpstr>Statistics</vt:lpstr>
      <vt:lpstr>Machine Learning</vt:lpstr>
      <vt:lpstr>Graph Analysis</vt:lpstr>
      <vt:lpstr>Graph Analysis</vt:lpstr>
      <vt:lpstr>Text Analysis</vt:lpstr>
      <vt:lpstr>Databases</vt:lpstr>
      <vt:lpstr>“Big Data”</vt:lpstr>
      <vt:lpstr>Other Courses</vt:lpstr>
      <vt:lpstr>Hackathons</vt:lpstr>
      <vt:lpstr>Thank You!</vt:lpstr>
      <vt:lpstr>Thank You!</vt:lpstr>
      <vt:lpstr>Databases</vt:lpstr>
      <vt:lpstr>Visualization</vt:lpstr>
      <vt:lpstr>Graph Analysis</vt:lpstr>
      <vt:lpstr>Text Analysis</vt:lpstr>
      <vt:lpstr>Databases</vt:lpstr>
      <vt:lpstr>MapReduce</vt:lpstr>
      <vt:lpstr>Data Products</vt:lpstr>
      <vt:lpstr>Hackathons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Suck it</dc:title>
  <dc:creator>eugene</dc:creator>
  <cp:lastModifiedBy>eugene</cp:lastModifiedBy>
  <cp:revision>96</cp:revision>
  <dcterms:created xsi:type="dcterms:W3CDTF">2012-01-16T20:28:35Z</dcterms:created>
  <dcterms:modified xsi:type="dcterms:W3CDTF">2012-01-18T05:14:18Z</dcterms:modified>
</cp:coreProperties>
</file>