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262" r:id="rId6"/>
    <p:sldId id="265" r:id="rId7"/>
    <p:sldId id="278" r:id="rId8"/>
    <p:sldId id="288" r:id="rId9"/>
    <p:sldId id="281" r:id="rId10"/>
    <p:sldId id="282" r:id="rId11"/>
    <p:sldId id="283" r:id="rId12"/>
    <p:sldId id="284" r:id="rId13"/>
    <p:sldId id="285" r:id="rId14"/>
    <p:sldId id="263" r:id="rId15"/>
    <p:sldId id="266" r:id="rId16"/>
    <p:sldId id="267" r:id="rId17"/>
    <p:sldId id="296" r:id="rId18"/>
    <p:sldId id="290" r:id="rId19"/>
    <p:sldId id="291" r:id="rId20"/>
    <p:sldId id="293" r:id="rId21"/>
    <p:sldId id="292" r:id="rId22"/>
    <p:sldId id="297" r:id="rId23"/>
    <p:sldId id="295" r:id="rId24"/>
    <p:sldId id="294" r:id="rId25"/>
    <p:sldId id="298" r:id="rId26"/>
    <p:sldId id="299" r:id="rId27"/>
    <p:sldId id="279" r:id="rId28"/>
    <p:sldId id="270" r:id="rId29"/>
    <p:sldId id="289" r:id="rId30"/>
    <p:sldId id="272" r:id="rId31"/>
    <p:sldId id="280" r:id="rId32"/>
    <p:sldId id="273" r:id="rId33"/>
    <p:sldId id="271" r:id="rId34"/>
    <p:sldId id="276" r:id="rId35"/>
    <p:sldId id="275" r:id="rId36"/>
    <p:sldId id="277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8CF7-FAEA-0743-8681-B01CC5DC6F30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FFB6-8403-4E42-9EBD-C4DD6B67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scatterplots</a:t>
            </a:r>
            <a:r>
              <a:rPr lang="en-US" baseline="0" dirty="0" smtClean="0"/>
              <a:t> of the data</a:t>
            </a:r>
          </a:p>
          <a:p>
            <a:r>
              <a:rPr lang="en-US" baseline="0" dirty="0" smtClean="0"/>
              <a:t>We can look at them and tell if they are correlated somehow.  This is positive this is negative this is a blob</a:t>
            </a:r>
          </a:p>
          <a:p>
            <a:r>
              <a:rPr lang="en-US" baseline="0" dirty="0" smtClean="0"/>
              <a:t>But how do we quantify it?</a:t>
            </a:r>
          </a:p>
          <a:p>
            <a:r>
              <a:rPr lang="en-US" baseline="0" dirty="0" smtClean="0"/>
              <a:t>Correlation scores.  There are lots of them.  They each make assumption about the relationship between x and y.  Linear? Parabolic? Arbitrary function?</a:t>
            </a:r>
          </a:p>
          <a:p>
            <a:r>
              <a:rPr lang="en-US" baseline="0" dirty="0" smtClean="0"/>
              <a:t>Good---so we’re going to expect linear regression to give us three things: a line, a correlation amount, and significance.</a:t>
            </a:r>
          </a:p>
          <a:p>
            <a:r>
              <a:rPr lang="en-US" baseline="0" dirty="0" smtClean="0"/>
              <a:t>The one we will use today is called linear regression, assumes the relationship is linear, and tries to fit a line.  &lt;animate line&gt;</a:t>
            </a:r>
          </a:p>
          <a:p>
            <a:r>
              <a:rPr lang="en-US" dirty="0" smtClean="0"/>
              <a:t>You end up with a ‘best-fit’ line that you can use to predict</a:t>
            </a:r>
            <a:r>
              <a:rPr lang="en-US" baseline="0" dirty="0" smtClean="0"/>
              <a:t> y from x in the future, and a correlation score: how well does the line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http://2.bp.blogspot.com/_V5gBGYc5EYM/</a:t>
            </a:r>
            <a:r>
              <a:rPr lang="en-US" dirty="0" err="1" smtClean="0"/>
              <a:t>TLJHJCSkcxI</a:t>
            </a:r>
            <a:r>
              <a:rPr lang="en-US" dirty="0" smtClean="0"/>
              <a:t>/AAAAAAAAB1w/</a:t>
            </a:r>
            <a:r>
              <a:rPr lang="en-US" dirty="0" err="1" smtClean="0"/>
              <a:t>NdJxNoIEELU</a:t>
            </a:r>
            <a:r>
              <a:rPr lang="en-US" dirty="0" smtClean="0"/>
              <a:t>/s1600/unhappy-</a:t>
            </a:r>
            <a:r>
              <a:rPr lang="en-US" dirty="0" err="1" smtClean="0"/>
              <a:t>boy.jpg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0C92-C4CE-FB46-87D0-05B87B6BCEDA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atistical_hypothesis_testing%23Common_test_statis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learned to stop </a:t>
            </a:r>
            <a:br>
              <a:rPr lang="en-US" dirty="0" smtClean="0"/>
            </a:br>
            <a:r>
              <a:rPr lang="en-US" dirty="0" smtClean="0"/>
              <a:t>visualizing and love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31657"/>
            <a:ext cx="493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Inner Quartile Range</a:t>
            </a:r>
            <a:endParaRPr lang="en-US" sz="44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267450" y="990970"/>
            <a:ext cx="634949" cy="869833"/>
          </a:xfrm>
          <a:prstGeom prst="leftBrace">
            <a:avLst>
              <a:gd name="adj1" fmla="val 8333"/>
              <a:gd name="adj2" fmla="val 46604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61194"/>
            <a:ext cx="489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Whiskers / Extremes</a:t>
            </a:r>
            <a:endParaRPr lang="en-US" sz="4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05921" y="2746900"/>
            <a:ext cx="11887" cy="10928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29006" y="2746900"/>
            <a:ext cx="11887" cy="10928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7103" y="457815"/>
            <a:ext cx="2000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Outliers</a:t>
            </a:r>
            <a:endParaRPr lang="en-US" sz="4400" dirty="0"/>
          </a:p>
        </p:txBody>
      </p:sp>
      <p:sp>
        <p:nvSpPr>
          <p:cNvPr id="2" name="Donut 1"/>
          <p:cNvSpPr/>
          <p:nvPr/>
        </p:nvSpPr>
        <p:spPr>
          <a:xfrm>
            <a:off x="6544369" y="5213188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074377" y="5227956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9653" y="2379744"/>
            <a:ext cx="0" cy="28334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15890" y="2379743"/>
            <a:ext cx="0" cy="28334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7225" y="502119"/>
            <a:ext cx="538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Box-and-Whiskers Plot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796105" y="4504691"/>
            <a:ext cx="3563497" cy="638634"/>
            <a:chOff x="1988155" y="1983666"/>
            <a:chExt cx="5109121" cy="91563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582277" y="1983666"/>
              <a:ext cx="0" cy="915631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74295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04464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45633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622548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04464" y="2899298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97360" y="1983675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22548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297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93851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847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50584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8155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2303304" y="2894575"/>
            <a:ext cx="1801714" cy="3352556"/>
          </a:xfrm>
          <a:custGeom>
            <a:avLst/>
            <a:gdLst>
              <a:gd name="connsiteX0" fmla="*/ 162660 w 1816480"/>
              <a:gd name="connsiteY0" fmla="*/ 0 h 3324411"/>
              <a:gd name="connsiteX1" fmla="*/ 29763 w 1816480"/>
              <a:gd name="connsiteY1" fmla="*/ 1019009 h 3324411"/>
              <a:gd name="connsiteX2" fmla="*/ 664712 w 1816480"/>
              <a:gd name="connsiteY2" fmla="*/ 2983184 h 3324411"/>
              <a:gd name="connsiteX3" fmla="*/ 1816480 w 1816480"/>
              <a:gd name="connsiteY3" fmla="*/ 3322854 h 3324411"/>
              <a:gd name="connsiteX0" fmla="*/ 162660 w 1801714"/>
              <a:gd name="connsiteY0" fmla="*/ 0 h 3352556"/>
              <a:gd name="connsiteX1" fmla="*/ 29763 w 1801714"/>
              <a:gd name="connsiteY1" fmla="*/ 1019009 h 3352556"/>
              <a:gd name="connsiteX2" fmla="*/ 664712 w 1801714"/>
              <a:gd name="connsiteY2" fmla="*/ 2983184 h 3352556"/>
              <a:gd name="connsiteX3" fmla="*/ 1801714 w 1801714"/>
              <a:gd name="connsiteY3" fmla="*/ 3352390 h 335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14" h="3352556">
                <a:moveTo>
                  <a:pt x="162660" y="0"/>
                </a:moveTo>
                <a:cubicBezTo>
                  <a:pt x="54374" y="260906"/>
                  <a:pt x="-53912" y="521812"/>
                  <a:pt x="29763" y="1019009"/>
                </a:cubicBezTo>
                <a:cubicBezTo>
                  <a:pt x="113438" y="1516206"/>
                  <a:pt x="369387" y="2594287"/>
                  <a:pt x="664712" y="2983184"/>
                </a:cubicBezTo>
                <a:cubicBezTo>
                  <a:pt x="960037" y="3372081"/>
                  <a:pt x="1801714" y="3352390"/>
                  <a:pt x="1801714" y="335239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5128" y="2989636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221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Compare Averages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size: |avg1 – avg2|</a:t>
            </a:r>
          </a:p>
          <a:p>
            <a:r>
              <a:rPr lang="en-US" dirty="0" smtClean="0"/>
              <a:t>Significance: trust measured effect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6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Size</a:t>
            </a:r>
            <a:br>
              <a:rPr lang="en-US" dirty="0" smtClean="0"/>
            </a:br>
            <a:r>
              <a:rPr lang="en-US" dirty="0" smtClean="0"/>
              <a:t>(how different are they?)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3071695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3071695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3071695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3071695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3071695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414159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52785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8403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8403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6031449" y="302918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6014919" y="33017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6014919" y="204938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6014919" y="432799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6014919" y="101578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695601" y="236870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34227" y="236374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497303" y="184942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497303" y="413541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4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3071695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3071695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3071695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3071695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3071695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414159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52785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8403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8403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6031449" y="302918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6014919" y="33017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6014919" y="204938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6014919" y="432799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6014919" y="101578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695601" y="236870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34227" y="236374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497303" y="184942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497303" y="413541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91011" y="362108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15322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11270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6360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3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/>
          <a:lstStyle/>
          <a:p>
            <a:r>
              <a:rPr lang="en-US" dirty="0" smtClean="0"/>
              <a:t>You have a hunch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91011" y="3621089"/>
            <a:ext cx="1348955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153223"/>
            <a:ext cx="128225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11270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6360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4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91011" y="3621089"/>
            <a:ext cx="1348955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153223"/>
            <a:ext cx="128225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11270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6360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5773586" y="3220796"/>
            <a:ext cx="443005" cy="400293"/>
          </a:xfrm>
          <a:prstGeom prst="righ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2594" y="3005807"/>
            <a:ext cx="2305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Effect Size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51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</a:t>
            </a:r>
            <a:br>
              <a:rPr lang="en-US" dirty="0" smtClean="0"/>
            </a:br>
            <a:r>
              <a:rPr lang="en-US" dirty="0" smtClean="0"/>
              <a:t>(should I trust the difference?)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9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3071695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3071695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3071695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3071695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3071695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414159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52785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8403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8403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6031449" y="302918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6014919" y="33017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6014919" y="204938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6014919" y="432799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6014919" y="101578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695601" y="236870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34227" y="236374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497303" y="184942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497303" y="413541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53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391011" y="2718588"/>
            <a:ext cx="2304592" cy="1931149"/>
          </a:xfrm>
          <a:prstGeom prst="rect">
            <a:avLst/>
          </a:prstGeom>
          <a:solidFill>
            <a:srgbClr val="008000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rot="5400000" flipV="1">
            <a:off x="3071695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3071695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3071695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3071695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V="1">
            <a:off x="3071695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414159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052785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68403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68403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031449" y="302918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014919" y="33017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014919" y="204938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014919" y="432799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V="1">
            <a:off x="6014919" y="101578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95601" y="236870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34227" y="236374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497303" y="184942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497303" y="413541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10517" y="1335098"/>
            <a:ext cx="2304592" cy="3319360"/>
          </a:xfrm>
          <a:prstGeom prst="rect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100" y="3589909"/>
            <a:ext cx="2304592" cy="1931149"/>
          </a:xfrm>
          <a:prstGeom prst="rect">
            <a:avLst/>
          </a:prstGeom>
          <a:solidFill>
            <a:srgbClr val="008000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46606" y="2206419"/>
            <a:ext cx="2304592" cy="3319360"/>
          </a:xfrm>
          <a:prstGeom prst="rect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1627" y="420205"/>
            <a:ext cx="26468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Amount of </a:t>
            </a:r>
          </a:p>
          <a:p>
            <a:pPr algn="ctr"/>
            <a:r>
              <a:rPr lang="en-US" sz="4400" dirty="0" smtClean="0"/>
              <a:t>Overlap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99" y="322070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50073" y="420205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Number of </a:t>
            </a:r>
          </a:p>
          <a:p>
            <a:r>
              <a:rPr lang="en-US" sz="4400" dirty="0" smtClean="0"/>
              <a:t>Samples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8112" y="2738656"/>
            <a:ext cx="3095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Obama: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&gt; 1,000,000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852" y="3865744"/>
            <a:ext cx="3095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McCain: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&gt; 1,000,000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98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792" y="457815"/>
            <a:ext cx="87563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Given the amount of overlap and the number of samples, what is the probability we’ll think the candidates are different when they are actually the same?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171271" y="4517279"/>
            <a:ext cx="751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</a:t>
            </a:r>
            <a:r>
              <a:rPr lang="en-US" sz="4400" dirty="0" smtClean="0"/>
              <a:t>ow? significant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1271" y="5286720"/>
            <a:ext cx="7351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high? don’t trust the difference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9372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is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threshold: .01? .05?</a:t>
            </a:r>
          </a:p>
          <a:p>
            <a:r>
              <a:rPr lang="en-US" dirty="0" smtClean="0"/>
              <a:t>Is p &gt; threshold, or </a:t>
            </a:r>
            <a:r>
              <a:rPr lang="en-US" u="sng" dirty="0" smtClean="0"/>
              <a:t>&lt;</a:t>
            </a:r>
            <a:r>
              <a:rPr lang="en-US" dirty="0" smtClean="0"/>
              <a:t> threshold?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271" y="4517279"/>
            <a:ext cx="751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 </a:t>
            </a:r>
            <a:r>
              <a:rPr lang="en-US" sz="4400" u="sng" dirty="0" smtClean="0"/>
              <a:t>&lt;</a:t>
            </a:r>
            <a:r>
              <a:rPr lang="en-US" sz="4400" dirty="0" smtClean="0"/>
              <a:t> .05? significant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271" y="5286720"/>
            <a:ext cx="7910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 &gt; .05?</a:t>
            </a:r>
            <a:r>
              <a:rPr lang="en-US" sz="4400" dirty="0" smtClean="0"/>
              <a:t> don’t trust the difference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672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is no such thing</a:t>
            </a:r>
            <a:br>
              <a:rPr lang="en-US" dirty="0" smtClean="0"/>
            </a:br>
            <a:r>
              <a:rPr lang="en-US" dirty="0" smtClean="0"/>
              <a:t>as “Extremely Significant”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sizes can be extreme or not</a:t>
            </a:r>
          </a:p>
          <a:p>
            <a:r>
              <a:rPr lang="en-US" dirty="0" smtClean="0"/>
              <a:t>Significance is binary: trust result,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is Just One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compares averages</a:t>
            </a:r>
          </a:p>
          <a:p>
            <a:r>
              <a:rPr lang="en-US" dirty="0" smtClean="0"/>
              <a:t>For more: </a:t>
            </a:r>
            <a:r>
              <a:rPr lang="en-US" dirty="0" smtClean="0">
                <a:hlinkClick r:id="rId2"/>
              </a:rPr>
              <a:t>https://en.wikipedia.org/wiki/Statistical_hypothesis_testing#Common_test_statistics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45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890"/>
            <a:ext cx="8229600" cy="1143000"/>
          </a:xfrm>
        </p:spPr>
        <p:txBody>
          <a:bodyPr/>
          <a:lstStyle/>
          <a:p>
            <a:r>
              <a:rPr lang="en-US" dirty="0" smtClean="0"/>
              <a:t>Visualizations =&gt; sanity check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978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Statistics =&gt; quantify the hunch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49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(Visualizations =&gt; storytelling)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101"/>
            <a:ext cx="8229600" cy="1143000"/>
          </a:xfrm>
        </p:spPr>
        <p:txBody>
          <a:bodyPr/>
          <a:lstStyle/>
          <a:p>
            <a:r>
              <a:rPr lang="en-US" dirty="0" smtClean="0"/>
              <a:t>Correlation,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Health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5" y="1600200"/>
            <a:ext cx="8810850" cy="4525963"/>
          </a:xfrm>
        </p:spPr>
        <p:txBody>
          <a:bodyPr/>
          <a:lstStyle/>
          <a:p>
            <a:r>
              <a:rPr lang="en-US" dirty="0" smtClean="0"/>
              <a:t>Every county in USA</a:t>
            </a:r>
          </a:p>
          <a:p>
            <a:r>
              <a:rPr lang="en-US" dirty="0" smtClean="0"/>
              <a:t>Years of Potential Life Lost (YPLL): early morbidity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is good</a:t>
            </a:r>
          </a:p>
          <a:p>
            <a:pPr lvl="1"/>
            <a:r>
              <a:rPr lang="en-US" dirty="0" smtClean="0"/>
              <a:t>more is bad</a:t>
            </a:r>
          </a:p>
          <a:p>
            <a:r>
              <a:rPr lang="en-US" dirty="0" smtClean="0"/>
              <a:t>Median income, % population w/ diabetes,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% population under 18,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correlated with early </a:t>
            </a:r>
            <a:br>
              <a:rPr lang="en-US" dirty="0" smtClean="0"/>
            </a:br>
            <a:r>
              <a:rPr lang="en-US" dirty="0" smtClean="0"/>
              <a:t>death in a community?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396693"/>
            <a:ext cx="8229600" cy="2805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Burgers</a:t>
            </a:r>
          </a:p>
          <a:p>
            <a:r>
              <a:rPr lang="en-US" sz="3600" dirty="0" smtClean="0"/>
              <a:t>Sleep</a:t>
            </a:r>
          </a:p>
          <a:p>
            <a:r>
              <a:rPr lang="en-US" sz="3600" dirty="0" smtClean="0"/>
              <a:t>Education</a:t>
            </a:r>
          </a:p>
          <a:p>
            <a:r>
              <a:rPr lang="en-US" sz="3600" dirty="0" smtClean="0"/>
              <a:t>Exercise</a:t>
            </a:r>
          </a:p>
          <a:p>
            <a:r>
              <a:rPr lang="en-US" sz="3600" dirty="0" smtClean="0"/>
              <a:t># Rappers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Your theory here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4402" y="0"/>
            <a:ext cx="4935797" cy="234081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30242" y="2527397"/>
            <a:ext cx="4880784" cy="2478458"/>
            <a:chOff x="4506331" y="596427"/>
            <a:chExt cx="4880784" cy="24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62849" b="-1"/>
            <a:stretch/>
          </p:blipFill>
          <p:spPr>
            <a:xfrm>
              <a:off x="4506331" y="657160"/>
              <a:ext cx="4880784" cy="24177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3748" y="65716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4597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6260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5686" y="605309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7349" y="59642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87893" y="60673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8437" y="623071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22" y="4621335"/>
            <a:ext cx="5143500" cy="2079709"/>
            <a:chOff x="227623" y="4744625"/>
            <a:chExt cx="5143500" cy="2079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5133" b="35834"/>
            <a:stretch/>
          </p:blipFill>
          <p:spPr>
            <a:xfrm>
              <a:off x="227623" y="4833249"/>
              <a:ext cx="5143500" cy="199108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93723" y="477108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7013" y="475124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0199" y="474662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23540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55859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6525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53093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96442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06172" y="4744625"/>
              <a:ext cx="204545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4879" y="474925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98637" y="628778"/>
            <a:ext cx="5344361" cy="180003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8880" y="2588130"/>
            <a:ext cx="4337459" cy="2033205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7256" y="5954902"/>
            <a:ext cx="5476666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1842" y="987188"/>
            <a:ext cx="2503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y = 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en-US" sz="4400" dirty="0" smtClean="0"/>
              <a:t>x + </a:t>
            </a:r>
            <a:r>
              <a:rPr lang="en-US" sz="4400" dirty="0" smtClean="0">
                <a:solidFill>
                  <a:srgbClr val="FF0000"/>
                </a:solidFill>
              </a:rPr>
              <a:t>b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0690" y="2929327"/>
            <a:ext cx="2465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</a:t>
            </a:r>
            <a:r>
              <a:rPr lang="en-US" sz="4400" baseline="30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(0 to 1)</a:t>
            </a:r>
            <a:endParaRPr lang="en-US" sz="4400" baseline="30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12649" y="4820725"/>
            <a:ext cx="19931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 </a:t>
            </a:r>
            <a:r>
              <a:rPr lang="en-US" sz="4400" dirty="0" smtClean="0"/>
              <a:t>&lt; .05?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209" y="987188"/>
            <a:ext cx="4034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Line coefficients:</a:t>
            </a:r>
            <a:endParaRPr lang="en-US" sz="4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8209" y="2946414"/>
            <a:ext cx="4844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Correlation amount: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768209" y="4820725"/>
            <a:ext cx="3039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Significance: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564397" y="85514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0" y="311032"/>
            <a:ext cx="72687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Decrease amount of free lunch</a:t>
            </a:r>
          </a:p>
          <a:p>
            <a:pPr algn="ctr"/>
            <a:r>
              <a:rPr lang="en-US" sz="4400" dirty="0" smtClean="0"/>
              <a:t>=&gt;</a:t>
            </a:r>
          </a:p>
          <a:p>
            <a:pPr algn="ctr"/>
            <a:r>
              <a:rPr lang="en-US" sz="4400" dirty="0" smtClean="0"/>
              <a:t>Reduce early morbidity!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52" y="2716930"/>
            <a:ext cx="4927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164" y="311032"/>
            <a:ext cx="5752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 != Causation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631" y="1796223"/>
            <a:ext cx="276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436" y="2978271"/>
            <a:ext cx="3279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Causal Hunch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024" y="4160319"/>
            <a:ext cx="416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Randomized Trial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65" y="5342366"/>
            <a:ext cx="1781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T-Test!</a:t>
            </a:r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4740343" y="2565664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41651" y="3747712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58638" y="4929760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356" y="311032"/>
            <a:ext cx="2435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Lab Time!</a:t>
            </a:r>
          </a:p>
        </p:txBody>
      </p:sp>
    </p:spTree>
    <p:extLst>
      <p:ext uri="{BB962C8B-B14F-4D97-AF65-F5344CB8AC3E}">
        <p14:creationId xmlns:p14="http://schemas.microsoft.com/office/powerpoint/2010/main" val="4891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Someone says: </a:t>
            </a:r>
            <a:br>
              <a:rPr lang="en-US" dirty="0" smtClean="0"/>
            </a:br>
            <a:r>
              <a:rPr lang="en-US" dirty="0" smtClean="0"/>
              <a:t>“Obama got more small campaign contributions than McCain”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336" y="4879971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66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4565650" y="2746897"/>
            <a:ext cx="11887" cy="10928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7272" y="531657"/>
            <a:ext cx="1940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Median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5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7544" y="56119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25%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7537" y="58217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  <a:r>
              <a:rPr lang="en-US" sz="4400" dirty="0" smtClean="0"/>
              <a:t>5%</a:t>
            </a:r>
            <a:endParaRPr lang="en-US" sz="4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52928" y="2746897"/>
            <a:ext cx="11887" cy="10928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78372" y="2746897"/>
            <a:ext cx="11887" cy="109284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582</Words>
  <Application>Microsoft Macintosh PowerPoint</Application>
  <PresentationFormat>On-screen Show (4:3)</PresentationFormat>
  <Paragraphs>115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How I learned to stop  visualizing and love statistics</vt:lpstr>
      <vt:lpstr>You have a hunch</vt:lpstr>
      <vt:lpstr>Visualizations =&gt; sanity check</vt:lpstr>
      <vt:lpstr>Someone says:  “Obama got more small campaign contributions than McCain”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T-Test: Compare Averages</vt:lpstr>
      <vt:lpstr>Effect Size (how different are they?)</vt:lpstr>
      <vt:lpstr>PowerPoint Presentation</vt:lpstr>
      <vt:lpstr>PowerPoint Presentation</vt:lpstr>
      <vt:lpstr>PowerPoint Presentation</vt:lpstr>
      <vt:lpstr>PowerPoint Presentation</vt:lpstr>
      <vt:lpstr>Significance (should I trust the difference?)</vt:lpstr>
      <vt:lpstr>PowerPoint Presentation</vt:lpstr>
      <vt:lpstr>PowerPoint Presentation</vt:lpstr>
      <vt:lpstr>PowerPoint Presentation</vt:lpstr>
      <vt:lpstr>PowerPoint Presentation</vt:lpstr>
      <vt:lpstr>Significance is binary</vt:lpstr>
      <vt:lpstr>There is no such thing as “Extremely Significant”</vt:lpstr>
      <vt:lpstr>T-Test is Just One Test</vt:lpstr>
      <vt:lpstr>Correlation, Linear Regression</vt:lpstr>
      <vt:lpstr>County Health Rankings</vt:lpstr>
      <vt:lpstr>What is correlated with early  death in a community?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Marcus</dc:creator>
  <cp:lastModifiedBy>Adam Marcus</cp:lastModifiedBy>
  <cp:revision>40</cp:revision>
  <dcterms:created xsi:type="dcterms:W3CDTF">2012-01-07T19:11:36Z</dcterms:created>
  <dcterms:modified xsi:type="dcterms:W3CDTF">2012-01-09T02:14:02Z</dcterms:modified>
</cp:coreProperties>
</file>