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66" r:id="rId2"/>
    <p:sldId id="271" r:id="rId3"/>
    <p:sldId id="303" r:id="rId4"/>
    <p:sldId id="304" r:id="rId5"/>
    <p:sldId id="273" r:id="rId6"/>
    <p:sldId id="274" r:id="rId7"/>
    <p:sldId id="275" r:id="rId8"/>
    <p:sldId id="276" r:id="rId9"/>
    <p:sldId id="278" r:id="rId10"/>
    <p:sldId id="277" r:id="rId11"/>
    <p:sldId id="280" r:id="rId12"/>
    <p:sldId id="279" r:id="rId13"/>
    <p:sldId id="281" r:id="rId14"/>
    <p:sldId id="285" r:id="rId15"/>
    <p:sldId id="284" r:id="rId16"/>
    <p:sldId id="282" r:id="rId17"/>
    <p:sldId id="283" r:id="rId18"/>
    <p:sldId id="286" r:id="rId19"/>
    <p:sldId id="264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6" r:id="rId29"/>
    <p:sldId id="297" r:id="rId30"/>
    <p:sldId id="300" r:id="rId31"/>
    <p:sldId id="299" r:id="rId32"/>
    <p:sldId id="301" r:id="rId33"/>
    <p:sldId id="302" r:id="rId34"/>
    <p:sldId id="295" r:id="rId35"/>
    <p:sldId id="257" r:id="rId36"/>
    <p:sldId id="268" r:id="rId37"/>
    <p:sldId id="259" r:id="rId38"/>
    <p:sldId id="258" r:id="rId39"/>
    <p:sldId id="263" r:id="rId40"/>
    <p:sldId id="267" r:id="rId41"/>
    <p:sldId id="269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C19"/>
    <a:srgbClr val="00D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6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2F6A9-38DD-3B46-AAEF-EDD9ADCC1A11}" type="datetimeFigureOut">
              <a:rPr lang="en-US" smtClean="0"/>
              <a:t>1/18/12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605D72-C11E-314B-AEA5-6EBB15CE0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46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Hadapt</a:t>
            </a:r>
            <a:r>
              <a:rPr lang="en-US" dirty="0" smtClean="0"/>
              <a:t> doesn’t actively perform</a:t>
            </a:r>
            <a:r>
              <a:rPr lang="en-US" baseline="0" dirty="0" smtClean="0"/>
              <a:t> data analysis etc.  Instead, they create platforms that help other companies (</a:t>
            </a:r>
            <a:r>
              <a:rPr lang="en-US" baseline="0" dirty="0" err="1" smtClean="0"/>
              <a:t>visiblemeasures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 perform their data analysis faster.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05D72-C11E-314B-AEA5-6EBB15CE078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078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Databases is</a:t>
            </a:r>
            <a:r>
              <a:rPr lang="en-US" baseline="0" dirty="0" smtClean="0"/>
              <a:t> what we do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What started us on teaching the course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05D72-C11E-314B-AEA5-6EBB15CE078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561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Databases is</a:t>
            </a:r>
            <a:r>
              <a:rPr lang="en-US" baseline="0" dirty="0" smtClean="0"/>
              <a:t> what we do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What started us on teaching the course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05D72-C11E-314B-AEA5-6EBB15CE078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56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Hadapt</a:t>
            </a:r>
            <a:r>
              <a:rPr lang="en-US" dirty="0" smtClean="0"/>
              <a:t> doesn’t actively perform</a:t>
            </a:r>
            <a:r>
              <a:rPr lang="en-US" baseline="0" dirty="0" smtClean="0"/>
              <a:t> data analysis etc.  Instead, they create platforms that help other companies (</a:t>
            </a:r>
            <a:r>
              <a:rPr lang="en-US" baseline="0" dirty="0" err="1" smtClean="0"/>
              <a:t>visiblemeasures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 perform their data </a:t>
            </a:r>
            <a:r>
              <a:rPr lang="en-US" baseline="0" smtClean="0"/>
              <a:t>analysis faster.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05D72-C11E-314B-AEA5-6EBB15CE078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07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Hadapt</a:t>
            </a:r>
            <a:r>
              <a:rPr lang="en-US" dirty="0" smtClean="0"/>
              <a:t> doesn’t actively perform</a:t>
            </a:r>
            <a:r>
              <a:rPr lang="en-US" baseline="0" dirty="0" smtClean="0"/>
              <a:t> data analysis etc.  Instead, they create platforms that help other companies (</a:t>
            </a:r>
            <a:r>
              <a:rPr lang="en-US" baseline="0" dirty="0" err="1" smtClean="0"/>
              <a:t>visiblemeasures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 perform their data </a:t>
            </a:r>
            <a:r>
              <a:rPr lang="en-US" baseline="0" smtClean="0"/>
              <a:t>analysis faster.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05D72-C11E-314B-AEA5-6EBB15CE078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07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Gallop Polls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05D72-C11E-314B-AEA5-6EBB15CE078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24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Honestly where we are weak at as well, and some of the people in this class know </a:t>
            </a:r>
            <a:r>
              <a:rPr lang="en-US" dirty="0" err="1" smtClean="0"/>
              <a:t>waaay</a:t>
            </a:r>
            <a:r>
              <a:rPr lang="en-US" dirty="0" smtClean="0"/>
              <a:t> more than we do</a:t>
            </a:r>
          </a:p>
          <a:p>
            <a:r>
              <a:rPr lang="en-US" dirty="0" smtClean="0"/>
              <a:t>Regressions make a model of the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05D72-C11E-314B-AEA5-6EBB15CE078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56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ML uses regressions</a:t>
            </a:r>
            <a:r>
              <a:rPr lang="en-US" baseline="0" dirty="0" smtClean="0"/>
              <a:t> to fit some model to your data, and use a threshold for classification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05D72-C11E-314B-AEA5-6EBB15CE078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56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ML uses regressions</a:t>
            </a:r>
            <a:r>
              <a:rPr lang="en-US" baseline="0" dirty="0" smtClean="0"/>
              <a:t> to fit some model to your data, and use a threshold for classification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05D72-C11E-314B-AEA5-6EBB15CE078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56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ML uses regressions</a:t>
            </a:r>
            <a:r>
              <a:rPr lang="en-US" baseline="0" dirty="0" smtClean="0"/>
              <a:t> to fit some model to your data, and use a threshold for classification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05D72-C11E-314B-AEA5-6EBB15CE078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56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ML uses regressions</a:t>
            </a:r>
            <a:r>
              <a:rPr lang="en-US" baseline="0" dirty="0" smtClean="0"/>
              <a:t> to fit some model to your data, and use a threshold for classification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05D72-C11E-314B-AEA5-6EBB15CE078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56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DCDA-136E-A249-B0B4-9A94F50E73E9}" type="datetimeFigureOut">
              <a:rPr lang="en-US" smtClean="0"/>
              <a:t>1/18/12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C3D2-DE4D-164A-B376-601C09746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69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DCDA-136E-A249-B0B4-9A94F50E73E9}" type="datetimeFigureOut">
              <a:rPr lang="en-US" smtClean="0"/>
              <a:t>1/18/12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C3D2-DE4D-164A-B376-601C09746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19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DCDA-136E-A249-B0B4-9A94F50E73E9}" type="datetimeFigureOut">
              <a:rPr lang="en-US" smtClean="0"/>
              <a:t>1/18/12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C3D2-DE4D-164A-B376-601C09746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70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DCDA-136E-A249-B0B4-9A94F50E73E9}" type="datetimeFigureOut">
              <a:rPr lang="en-US" smtClean="0"/>
              <a:t>1/18/12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C3D2-DE4D-164A-B376-601C09746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07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DCDA-136E-A249-B0B4-9A94F50E73E9}" type="datetimeFigureOut">
              <a:rPr lang="en-US" smtClean="0"/>
              <a:t>1/18/12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C3D2-DE4D-164A-B376-601C09746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19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DCDA-136E-A249-B0B4-9A94F50E73E9}" type="datetimeFigureOut">
              <a:rPr lang="en-US" smtClean="0"/>
              <a:t>1/18/12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C3D2-DE4D-164A-B376-601C09746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09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DCDA-136E-A249-B0B4-9A94F50E73E9}" type="datetimeFigureOut">
              <a:rPr lang="en-US" smtClean="0"/>
              <a:t>1/18/12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C3D2-DE4D-164A-B376-601C09746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77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DCDA-136E-A249-B0B4-9A94F50E73E9}" type="datetimeFigureOut">
              <a:rPr lang="en-US" smtClean="0"/>
              <a:t>1/18/12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C3D2-DE4D-164A-B376-601C09746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13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DCDA-136E-A249-B0B4-9A94F50E73E9}" type="datetimeFigureOut">
              <a:rPr lang="en-US" smtClean="0"/>
              <a:t>1/18/12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C3D2-DE4D-164A-B376-601C09746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11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DCDA-136E-A249-B0B4-9A94F50E73E9}" type="datetimeFigureOut">
              <a:rPr lang="en-US" smtClean="0"/>
              <a:t>1/18/12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C3D2-DE4D-164A-B376-601C09746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54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DCDA-136E-A249-B0B4-9A94F50E73E9}" type="datetimeFigureOut">
              <a:rPr lang="en-US" smtClean="0"/>
              <a:t>1/18/12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C3D2-DE4D-164A-B376-601C09746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94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ADCDA-136E-A249-B0B4-9A94F50E73E9}" type="datetimeFigureOut">
              <a:rPr lang="en-US" smtClean="0"/>
              <a:t>1/18/12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2C3D2-DE4D-164A-B376-601C09746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9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perwiki.com" TargetMode="External"/><Relationship Id="rId4" Type="http://schemas.openxmlformats.org/officeDocument/2006/relationships/hyperlink" Target="http://nutch.apache.org" TargetMode="External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infosthetics.com" TargetMode="External"/><Relationship Id="rId4" Type="http://schemas.openxmlformats.org/officeDocument/2006/relationships/hyperlink" Target="http://cs171.or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lowingdata.com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statistics.mit.edu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ml-class.org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stats.ox.ac.uk/~snijders/sna_course.htm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atascienc.es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ransportclub.mit.edu/hackathon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Crazy raw data</a:t>
            </a:r>
          </a:p>
          <a:p>
            <a:r>
              <a:rPr lang="en-US" dirty="0" smtClean="0"/>
              <a:t>Cleaned, structured data</a:t>
            </a:r>
          </a:p>
          <a:p>
            <a:r>
              <a:rPr lang="en-US" dirty="0" smtClean="0"/>
              <a:t>Exploratory data analysis</a:t>
            </a:r>
            <a:endParaRPr lang="en-US" dirty="0"/>
          </a:p>
          <a:p>
            <a:r>
              <a:rPr lang="en-US" dirty="0" smtClean="0"/>
              <a:t>Verify Hunches</a:t>
            </a:r>
          </a:p>
          <a:p>
            <a:r>
              <a:rPr lang="en-US" dirty="0" smtClean="0"/>
              <a:t>Data Product (tm </a:t>
            </a:r>
            <a:r>
              <a:rPr lang="en-US" dirty="0" err="1" smtClean="0"/>
              <a:t>hammer@cloudera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Different companies fit into different subsets of the pipeline</a:t>
            </a:r>
          </a:p>
          <a:p>
            <a:r>
              <a:rPr lang="en-US" dirty="0" err="1" smtClean="0"/>
              <a:t>locu</a:t>
            </a:r>
            <a:r>
              <a:rPr lang="en-US" dirty="0" smtClean="0"/>
              <a:t> is the first segment (100% accuracy)</a:t>
            </a:r>
          </a:p>
          <a:p>
            <a:r>
              <a:rPr lang="en-US" dirty="0" smtClean="0"/>
              <a:t>visible measures is full pipeline, at huge scale</a:t>
            </a:r>
          </a:p>
          <a:p>
            <a:r>
              <a:rPr lang="en-US" dirty="0" err="1" smtClean="0"/>
              <a:t>Hadapt</a:t>
            </a:r>
            <a:r>
              <a:rPr lang="en-US" dirty="0" smtClean="0"/>
              <a:t>, makes exploratory and verifying faster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02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34201" y="336523"/>
            <a:ext cx="2377250" cy="662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34201" y="1585334"/>
            <a:ext cx="2377250" cy="759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Cleaned, Structured Data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34201" y="3072969"/>
            <a:ext cx="2377250" cy="7156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34201" y="4571459"/>
            <a:ext cx="2377250" cy="7156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 Hunches (stats)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34201" y="5927981"/>
            <a:ext cx="2377250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Product</a:t>
            </a:r>
            <a:endParaRPr lang="en-US" dirty="0"/>
          </a:p>
        </p:txBody>
      </p:sp>
      <p:cxnSp>
        <p:nvCxnSpPr>
          <p:cNvPr id="18" name="Curved Connector 17"/>
          <p:cNvCxnSpPr>
            <a:stCxn id="16" idx="3"/>
            <a:endCxn id="15" idx="3"/>
          </p:cNvCxnSpPr>
          <p:nvPr/>
        </p:nvCxnSpPr>
        <p:spPr>
          <a:xfrm flipV="1">
            <a:off x="2811451" y="3430780"/>
            <a:ext cx="12700" cy="1498490"/>
          </a:xfrm>
          <a:prstGeom prst="curvedConnector3">
            <a:avLst>
              <a:gd name="adj1" fmla="val 7868559"/>
            </a:avLst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622826" y="998713"/>
            <a:ext cx="0" cy="58662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622826" y="2344801"/>
            <a:ext cx="0" cy="7281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622826" y="3788591"/>
            <a:ext cx="0" cy="7828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617828" y="5287081"/>
            <a:ext cx="4998" cy="6409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874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34201" y="336523"/>
            <a:ext cx="2377250" cy="662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34201" y="1585334"/>
            <a:ext cx="2377250" cy="759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Cleaned, Structured Data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34201" y="3072969"/>
            <a:ext cx="2377250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34201" y="4571459"/>
            <a:ext cx="2377250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 Hunches (stats)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34201" y="5927981"/>
            <a:ext cx="2377250" cy="7156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Product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798" y="336523"/>
            <a:ext cx="4957450" cy="31611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545" y="3665273"/>
            <a:ext cx="3401388" cy="297833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1622826" y="998713"/>
            <a:ext cx="0" cy="58662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622826" y="2344801"/>
            <a:ext cx="0" cy="7281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622826" y="3788591"/>
            <a:ext cx="0" cy="7828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617828" y="5287081"/>
            <a:ext cx="4998" cy="6409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426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34201" y="336523"/>
            <a:ext cx="2377250" cy="662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34201" y="1585334"/>
            <a:ext cx="2377250" cy="759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Cleaned, Structured Data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34201" y="3072969"/>
            <a:ext cx="2377250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34201" y="4571459"/>
            <a:ext cx="2377250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 Hunches (stats)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34201" y="5927981"/>
            <a:ext cx="2377250" cy="7156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Product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967" y="336523"/>
            <a:ext cx="3998720" cy="16700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967" y="2237940"/>
            <a:ext cx="3998720" cy="18126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8839" y="4358990"/>
            <a:ext cx="3940848" cy="1112212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1622826" y="998713"/>
            <a:ext cx="0" cy="58662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622826" y="2344801"/>
            <a:ext cx="0" cy="7281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622826" y="3788591"/>
            <a:ext cx="0" cy="7828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617828" y="5287081"/>
            <a:ext cx="4998" cy="6409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258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34201" y="336523"/>
            <a:ext cx="2377250" cy="662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34201" y="1585334"/>
            <a:ext cx="2377250" cy="759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Cleaned, Structured Data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34201" y="3072969"/>
            <a:ext cx="2377250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34201" y="4571459"/>
            <a:ext cx="2377250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 Hunches (stats)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34201" y="5927981"/>
            <a:ext cx="2377250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Product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622826" y="998713"/>
            <a:ext cx="0" cy="586621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622826" y="2344801"/>
            <a:ext cx="0" cy="7281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622826" y="3788591"/>
            <a:ext cx="0" cy="7828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617828" y="5287081"/>
            <a:ext cx="4998" cy="6409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51897" y="2357348"/>
            <a:ext cx="488403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/>
              <a:t>Context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2532666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34201" y="336523"/>
            <a:ext cx="2377250" cy="662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34201" y="1585334"/>
            <a:ext cx="2377250" cy="759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Cleaned, Structured Data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34201" y="3072969"/>
            <a:ext cx="2377250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34201" y="4571459"/>
            <a:ext cx="2377250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 Hunches (stats)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34201" y="5927981"/>
            <a:ext cx="2377250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Product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622826" y="998713"/>
            <a:ext cx="0" cy="586621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622826" y="2344801"/>
            <a:ext cx="0" cy="7281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622826" y="3788591"/>
            <a:ext cx="0" cy="7828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617828" y="5287081"/>
            <a:ext cx="4998" cy="6409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25577" y="2357348"/>
            <a:ext cx="427626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/>
              <a:t>Similar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4161988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34201" y="336523"/>
            <a:ext cx="2377250" cy="662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34201" y="1585334"/>
            <a:ext cx="2377250" cy="7594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Cleaned, Structured Data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34201" y="3072969"/>
            <a:ext cx="2377250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34201" y="4571459"/>
            <a:ext cx="2377250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 Hunches (stats)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34201" y="5927981"/>
            <a:ext cx="2377250" cy="7156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Product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622826" y="998713"/>
            <a:ext cx="0" cy="586621"/>
          </a:xfrm>
          <a:prstGeom prst="straightConnector1">
            <a:avLst/>
          </a:prstGeom>
          <a:ln>
            <a:solidFill>
              <a:srgbClr val="9BBB59"/>
            </a:solidFill>
            <a:tailEnd type="arrow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622826" y="2344801"/>
            <a:ext cx="0" cy="7281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622826" y="3788591"/>
            <a:ext cx="0" cy="7828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617828" y="5287081"/>
            <a:ext cx="4998" cy="640900"/>
          </a:xfrm>
          <a:prstGeom prst="straightConnector1">
            <a:avLst/>
          </a:prstGeom>
          <a:ln w="57150" cmpd="sng"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612" y="2424490"/>
            <a:ext cx="33274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5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34201" y="336523"/>
            <a:ext cx="2377250" cy="662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34201" y="1585334"/>
            <a:ext cx="2377250" cy="7594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Cleaned, Structured Data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34201" y="3072969"/>
            <a:ext cx="2377250" cy="7156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34201" y="4571459"/>
            <a:ext cx="2377250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 Hunches (stats)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34201" y="5927981"/>
            <a:ext cx="2377250" cy="7156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Product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622826" y="998713"/>
            <a:ext cx="0" cy="586621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622826" y="2344801"/>
            <a:ext cx="0" cy="728168"/>
          </a:xfrm>
          <a:prstGeom prst="straightConnector1">
            <a:avLst/>
          </a:prstGeom>
          <a:ln w="57150" cmpd="sng"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622826" y="3788591"/>
            <a:ext cx="0" cy="782868"/>
          </a:xfrm>
          <a:prstGeom prst="straightConnector1">
            <a:avLst/>
          </a:prstGeom>
          <a:ln w="57150" cmpd="sng"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617828" y="5287081"/>
            <a:ext cx="4998" cy="640900"/>
          </a:xfrm>
          <a:prstGeom prst="straightConnector1">
            <a:avLst/>
          </a:prstGeom>
          <a:ln w="57150" cmpd="sng"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944" y="1667581"/>
            <a:ext cx="54610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70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0260" y="1248389"/>
            <a:ext cx="2974277" cy="43313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4201" y="336523"/>
            <a:ext cx="2377250" cy="662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34201" y="1585334"/>
            <a:ext cx="2377250" cy="759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Cleaned, Structured Data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34201" y="3072969"/>
            <a:ext cx="2377250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34201" y="4571459"/>
            <a:ext cx="2377250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 Hunches (stats)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34201" y="5927981"/>
            <a:ext cx="2377250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Product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622826" y="998713"/>
            <a:ext cx="0" cy="58662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622826" y="2344801"/>
            <a:ext cx="0" cy="7281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622826" y="3788591"/>
            <a:ext cx="0" cy="7828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617828" y="5287081"/>
            <a:ext cx="4998" cy="6409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546" y="2667000"/>
            <a:ext cx="2880223" cy="145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28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57474" y="2768167"/>
            <a:ext cx="4059779" cy="14112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30260" y="1248389"/>
            <a:ext cx="2974277" cy="43313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4201" y="336523"/>
            <a:ext cx="2377250" cy="662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34201" y="1585334"/>
            <a:ext cx="2377250" cy="759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Cleaned, Structured Data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34201" y="3072969"/>
            <a:ext cx="2377250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34201" y="4571459"/>
            <a:ext cx="2377250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 Hunches (stats)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34201" y="5927981"/>
            <a:ext cx="2377250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Product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622826" y="998713"/>
            <a:ext cx="0" cy="58662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622826" y="2344801"/>
            <a:ext cx="0" cy="7281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622826" y="3788591"/>
            <a:ext cx="0" cy="7828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617828" y="5287081"/>
            <a:ext cx="4998" cy="6409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318" y="3050412"/>
            <a:ext cx="3175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857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Visible Measures</a:t>
            </a:r>
          </a:p>
          <a:p>
            <a:r>
              <a:rPr lang="en-US" dirty="0" err="1" smtClean="0"/>
              <a:t>Locu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Gave us context about what companies that are centered around data analytics are doing</a:t>
            </a:r>
          </a:p>
          <a:p>
            <a:r>
              <a:rPr lang="en-US" dirty="0" smtClean="0"/>
              <a:t>A lot of them are very similar to what we did, at a huge scale.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256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0"/>
            <a:ext cx="80447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25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34201" y="336523"/>
            <a:ext cx="1161487" cy="662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34201" y="1585334"/>
            <a:ext cx="1161487" cy="759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 Data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34201" y="3072969"/>
            <a:ext cx="1161487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Explore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34201" y="4571459"/>
            <a:ext cx="1161487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34201" y="5927981"/>
            <a:ext cx="1161487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Product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009947" y="998713"/>
            <a:ext cx="0" cy="58662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009947" y="2344801"/>
            <a:ext cx="0" cy="7281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009947" y="3788591"/>
            <a:ext cx="0" cy="7828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004949" y="5287081"/>
            <a:ext cx="4998" cy="6409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2507510" y="1600200"/>
            <a:ext cx="617929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Getting data</a:t>
            </a:r>
          </a:p>
          <a:p>
            <a:r>
              <a:rPr lang="en-US" dirty="0" smtClean="0"/>
              <a:t>Visualization</a:t>
            </a:r>
          </a:p>
          <a:p>
            <a:r>
              <a:rPr lang="en-US" dirty="0" smtClean="0"/>
              <a:t>Statistics</a:t>
            </a:r>
          </a:p>
          <a:p>
            <a:r>
              <a:rPr lang="en-US" dirty="0" smtClean="0"/>
              <a:t>Machine Learning</a:t>
            </a:r>
          </a:p>
          <a:p>
            <a:r>
              <a:rPr lang="en-US" dirty="0" smtClean="0"/>
              <a:t>Graph Analysis</a:t>
            </a:r>
          </a:p>
          <a:p>
            <a:r>
              <a:rPr lang="en-US" dirty="0" smtClean="0"/>
              <a:t>Text Analysis</a:t>
            </a:r>
          </a:p>
          <a:p>
            <a:r>
              <a:rPr lang="en-US" dirty="0" smtClean="0"/>
              <a:t>Databases</a:t>
            </a:r>
          </a:p>
          <a:p>
            <a:r>
              <a:rPr lang="en-US" dirty="0" smtClean="0"/>
              <a:t>“Big Data”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594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178" y="274638"/>
            <a:ext cx="6678621" cy="1143000"/>
          </a:xfrm>
        </p:spPr>
        <p:txBody>
          <a:bodyPr/>
          <a:lstStyle/>
          <a:p>
            <a:r>
              <a:rPr lang="en-US" dirty="0" smtClean="0"/>
              <a:t>Getting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8178" y="1600200"/>
            <a:ext cx="6678621" cy="4525963"/>
          </a:xfrm>
        </p:spPr>
        <p:txBody>
          <a:bodyPr/>
          <a:lstStyle/>
          <a:p>
            <a:r>
              <a:rPr lang="en-US" dirty="0" smtClean="0"/>
              <a:t>Surveys</a:t>
            </a:r>
          </a:p>
          <a:p>
            <a:r>
              <a:rPr lang="en-US" dirty="0" smtClean="0"/>
              <a:t>Web </a:t>
            </a:r>
            <a:r>
              <a:rPr lang="en-US" dirty="0" smtClean="0"/>
              <a:t>Crawling/Scraping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scraperwiki.com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cs-CZ" dirty="0" smtClean="0">
                <a:hlinkClick r:id="rId4"/>
              </a:rPr>
              <a:t>http://</a:t>
            </a:r>
            <a:r>
              <a:rPr lang="cs-CZ" dirty="0" smtClean="0">
                <a:hlinkClick r:id="rId4"/>
              </a:rPr>
              <a:t>nutch.apache.org</a:t>
            </a:r>
            <a:r>
              <a:rPr lang="cs-CZ" dirty="0" smtClean="0"/>
              <a:t> </a:t>
            </a:r>
            <a:endParaRPr lang="cs-CZ" dirty="0" smtClean="0"/>
          </a:p>
          <a:p>
            <a:r>
              <a:rPr lang="en-US" dirty="0" smtClean="0"/>
              <a:t>Sensors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4201" y="336523"/>
            <a:ext cx="1161487" cy="662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4201" y="1585334"/>
            <a:ext cx="1161487" cy="7594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 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4201" y="3072969"/>
            <a:ext cx="1161487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4201" y="4571459"/>
            <a:ext cx="1161487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4201" y="5927981"/>
            <a:ext cx="1161487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Product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009947" y="998713"/>
            <a:ext cx="0" cy="58662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09947" y="2344801"/>
            <a:ext cx="0" cy="7281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09947" y="3788591"/>
            <a:ext cx="0" cy="7828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04949" y="5287081"/>
            <a:ext cx="4998" cy="6409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3394" y="4658210"/>
            <a:ext cx="2667278" cy="125774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3638" y="4268869"/>
            <a:ext cx="2833161" cy="185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79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178" y="274638"/>
            <a:ext cx="6678621" cy="1143000"/>
          </a:xfrm>
        </p:spPr>
        <p:txBody>
          <a:bodyPr/>
          <a:lstStyle/>
          <a:p>
            <a:r>
              <a:rPr lang="en-US" dirty="0" smtClean="0"/>
              <a:t>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8178" y="1600200"/>
            <a:ext cx="6678621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Interactive Visualizations</a:t>
            </a:r>
          </a:p>
          <a:p>
            <a:pPr lvl="1"/>
            <a:r>
              <a:rPr lang="en-US" dirty="0" smtClean="0"/>
              <a:t>HTML5/CSS/JavaScript</a:t>
            </a:r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err="1" smtClean="0"/>
              <a:t>p</a:t>
            </a:r>
            <a:r>
              <a:rPr lang="en-US" dirty="0" err="1" smtClean="0"/>
              <a:t>rocessingjs</a:t>
            </a:r>
            <a:r>
              <a:rPr lang="en-US" dirty="0" smtClean="0"/>
              <a:t>, d3, </a:t>
            </a:r>
            <a:r>
              <a:rPr lang="en-US" dirty="0" err="1" smtClean="0"/>
              <a:t>prefuse</a:t>
            </a:r>
            <a:endParaRPr lang="en-US" dirty="0" smtClean="0"/>
          </a:p>
          <a:p>
            <a:r>
              <a:rPr lang="en-US" dirty="0" smtClean="0"/>
              <a:t>Blogs</a:t>
            </a:r>
          </a:p>
          <a:p>
            <a:pPr lvl="1"/>
            <a:r>
              <a:rPr lang="en-US" dirty="0" smtClean="0">
                <a:hlinkClick r:id="rId2"/>
              </a:rPr>
              <a:t>http://flowingdata.com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ro-RO" dirty="0" smtClean="0">
                <a:hlinkClick r:id="rId3"/>
              </a:rPr>
              <a:t>http://infosthetics.com</a:t>
            </a:r>
            <a:r>
              <a:rPr lang="ro-RO" dirty="0" smtClean="0"/>
              <a:t>  </a:t>
            </a:r>
            <a:endParaRPr lang="en-US" dirty="0" smtClean="0"/>
          </a:p>
          <a:p>
            <a:pPr marL="0" indent="0">
              <a:buNone/>
            </a:pPr>
            <a:endParaRPr lang="hu-HU" dirty="0" smtClean="0"/>
          </a:p>
          <a:p>
            <a:r>
              <a:rPr lang="hu-HU" dirty="0" smtClean="0"/>
              <a:t>Harvard </a:t>
            </a:r>
            <a:r>
              <a:rPr lang="hu-HU" dirty="0" smtClean="0">
                <a:hlinkClick r:id="rId4"/>
              </a:rPr>
              <a:t>http://cs171.</a:t>
            </a:r>
            <a:r>
              <a:rPr lang="hu-HU" dirty="0" smtClean="0">
                <a:hlinkClick r:id="rId4"/>
              </a:rPr>
              <a:t>org</a:t>
            </a:r>
            <a:r>
              <a:rPr lang="hu-HU" dirty="0" smtClean="0"/>
              <a:t> </a:t>
            </a:r>
            <a:endParaRPr lang="hu-HU" dirty="0" smtClean="0"/>
          </a:p>
          <a:p>
            <a:r>
              <a:rPr lang="hu-HU" dirty="0" smtClean="0"/>
              <a:t>MIT 6.831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4201" y="336523"/>
            <a:ext cx="1161487" cy="662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4201" y="1585334"/>
            <a:ext cx="1161487" cy="759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 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4201" y="3072969"/>
            <a:ext cx="1161487" cy="7156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4201" y="4571459"/>
            <a:ext cx="1161487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4201" y="5927981"/>
            <a:ext cx="1161487" cy="7156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Product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009947" y="998713"/>
            <a:ext cx="0" cy="58662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09947" y="2344801"/>
            <a:ext cx="0" cy="7281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09947" y="3788591"/>
            <a:ext cx="0" cy="7828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04949" y="5287081"/>
            <a:ext cx="4998" cy="6409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982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178" y="274638"/>
            <a:ext cx="6678621" cy="1143000"/>
          </a:xfrm>
        </p:spPr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8178" y="1600200"/>
            <a:ext cx="6678621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Are they different?</a:t>
            </a:r>
          </a:p>
          <a:p>
            <a:pPr lvl="1"/>
            <a:r>
              <a:rPr lang="en-US" dirty="0" smtClean="0"/>
              <a:t>T</a:t>
            </a:r>
            <a:r>
              <a:rPr lang="en-US" dirty="0" smtClean="0"/>
              <a:t>-Tests</a:t>
            </a:r>
            <a:r>
              <a:rPr lang="en-US" dirty="0" smtClean="0"/>
              <a:t>, </a:t>
            </a:r>
            <a:r>
              <a:rPr lang="en-US" dirty="0" smtClean="0"/>
              <a:t>ANOVA</a:t>
            </a:r>
            <a:endParaRPr lang="en-US" dirty="0" smtClean="0"/>
          </a:p>
          <a:p>
            <a:r>
              <a:rPr lang="en-US" dirty="0" smtClean="0"/>
              <a:t>Bayesian Statistics</a:t>
            </a:r>
          </a:p>
          <a:p>
            <a:r>
              <a:rPr lang="en-US" dirty="0" smtClean="0"/>
              <a:t>Correlation</a:t>
            </a:r>
          </a:p>
          <a:p>
            <a:r>
              <a:rPr lang="en-US" dirty="0" smtClean="0"/>
              <a:t>Regressions</a:t>
            </a:r>
          </a:p>
          <a:p>
            <a:pPr lvl="1"/>
            <a:r>
              <a:rPr lang="en-US" dirty="0" smtClean="0"/>
              <a:t>Linear</a:t>
            </a:r>
          </a:p>
          <a:p>
            <a:pPr lvl="1"/>
            <a:r>
              <a:rPr lang="en-US" dirty="0" smtClean="0"/>
              <a:t>Non-Linear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16.470j</a:t>
            </a:r>
          </a:p>
          <a:p>
            <a:r>
              <a:rPr lang="en-US" dirty="0" smtClean="0">
                <a:hlinkClick r:id="rId3"/>
              </a:rPr>
              <a:t>http://statistics.mit.edu</a:t>
            </a:r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434201" y="336523"/>
            <a:ext cx="1161487" cy="662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4201" y="1585334"/>
            <a:ext cx="1161487" cy="759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 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4201" y="3072969"/>
            <a:ext cx="1161487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4201" y="4571459"/>
            <a:ext cx="1161487" cy="7156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4201" y="5927981"/>
            <a:ext cx="1161487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Product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009947" y="998713"/>
            <a:ext cx="0" cy="58662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09947" y="2344801"/>
            <a:ext cx="0" cy="7281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09947" y="3788591"/>
            <a:ext cx="0" cy="7828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04949" y="5287081"/>
            <a:ext cx="4998" cy="6409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776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178" y="274638"/>
            <a:ext cx="6678621" cy="1143000"/>
          </a:xfrm>
        </p:spPr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8178" y="1600200"/>
            <a:ext cx="6678621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Classification </a:t>
            </a:r>
          </a:p>
          <a:p>
            <a:r>
              <a:rPr lang="en-US" dirty="0" smtClean="0"/>
              <a:t>Clustering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http://www.ml</a:t>
            </a:r>
            <a:r>
              <a:rPr lang="en-US" dirty="0" smtClean="0">
                <a:hlinkClick r:id="rId3"/>
              </a:rPr>
              <a:t>-</a:t>
            </a:r>
            <a:r>
              <a:rPr lang="en-US" dirty="0" smtClean="0">
                <a:hlinkClick r:id="rId3"/>
              </a:rPr>
              <a:t>class.org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MIT 6.867</a:t>
            </a:r>
          </a:p>
          <a:p>
            <a:r>
              <a:rPr lang="en-US" dirty="0" smtClean="0"/>
              <a:t>Python </a:t>
            </a:r>
            <a:r>
              <a:rPr lang="en-US" dirty="0" err="1" smtClean="0"/>
              <a:t>scikit</a:t>
            </a:r>
            <a:r>
              <a:rPr lang="en-US" dirty="0" smtClean="0"/>
              <a:t>-learn (</a:t>
            </a:r>
            <a:r>
              <a:rPr lang="en-US" dirty="0" err="1" smtClean="0"/>
              <a:t>sklearn</a:t>
            </a:r>
            <a:r>
              <a:rPr lang="en-US" dirty="0" smtClean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434201" y="336523"/>
            <a:ext cx="1161487" cy="662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4201" y="1585334"/>
            <a:ext cx="1161487" cy="759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 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4201" y="3072969"/>
            <a:ext cx="1161487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4201" y="4571459"/>
            <a:ext cx="1161487" cy="7156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4201" y="5927981"/>
            <a:ext cx="1161487" cy="7156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Product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009947" y="998713"/>
            <a:ext cx="0" cy="58662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09947" y="2344801"/>
            <a:ext cx="0" cy="7281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09947" y="3788591"/>
            <a:ext cx="0" cy="7828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04949" y="5287081"/>
            <a:ext cx="4998" cy="6409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2761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178" y="274638"/>
            <a:ext cx="6678621" cy="1143000"/>
          </a:xfrm>
        </p:spPr>
        <p:txBody>
          <a:bodyPr/>
          <a:lstStyle/>
          <a:p>
            <a:r>
              <a:rPr lang="en-US" dirty="0" smtClean="0"/>
              <a:t>Graph Analysis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3"/>
          <a:srcRect t="4618" b="4618"/>
          <a:stretch>
            <a:fillRect/>
          </a:stretch>
        </p:blipFill>
        <p:spPr>
          <a:xfrm>
            <a:off x="2008188" y="1600200"/>
            <a:ext cx="6678612" cy="4525963"/>
          </a:xfrm>
        </p:spPr>
      </p:pic>
      <p:sp>
        <p:nvSpPr>
          <p:cNvPr id="4" name="Rectangle 3"/>
          <p:cNvSpPr/>
          <p:nvPr/>
        </p:nvSpPr>
        <p:spPr>
          <a:xfrm>
            <a:off x="434201" y="336523"/>
            <a:ext cx="1161487" cy="662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4201" y="1585334"/>
            <a:ext cx="1161487" cy="759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 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4201" y="3072969"/>
            <a:ext cx="1161487" cy="7156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4201" y="4571459"/>
            <a:ext cx="1161487" cy="7156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4201" y="5927981"/>
            <a:ext cx="1161487" cy="7156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Product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009947" y="998713"/>
            <a:ext cx="0" cy="58662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09947" y="2344801"/>
            <a:ext cx="0" cy="7281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09947" y="3788591"/>
            <a:ext cx="0" cy="7828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04949" y="5287081"/>
            <a:ext cx="4998" cy="6409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9427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178" y="274638"/>
            <a:ext cx="6678621" cy="1143000"/>
          </a:xfrm>
        </p:spPr>
        <p:txBody>
          <a:bodyPr/>
          <a:lstStyle/>
          <a:p>
            <a:r>
              <a:rPr lang="en-US" dirty="0" smtClean="0"/>
              <a:t>Graph Analysis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4201" y="336523"/>
            <a:ext cx="1161487" cy="662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4201" y="1585334"/>
            <a:ext cx="1161487" cy="759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 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4201" y="3072969"/>
            <a:ext cx="1161487" cy="7156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4201" y="4571459"/>
            <a:ext cx="1161487" cy="7156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4201" y="5927981"/>
            <a:ext cx="1161487" cy="7156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Product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009947" y="998713"/>
            <a:ext cx="0" cy="58662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09947" y="2344801"/>
            <a:ext cx="0" cy="7281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09947" y="3788591"/>
            <a:ext cx="0" cy="7828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04949" y="5287081"/>
            <a:ext cx="4998" cy="6409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8178" y="1600200"/>
            <a:ext cx="6678622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Examples: </a:t>
            </a:r>
          </a:p>
          <a:p>
            <a:pPr lvl="1"/>
            <a:r>
              <a:rPr lang="en-US" dirty="0" smtClean="0"/>
              <a:t>web pages, friend graph, twitter</a:t>
            </a:r>
          </a:p>
          <a:p>
            <a:r>
              <a:rPr lang="en-US" dirty="0" smtClean="0"/>
              <a:t>Metrics</a:t>
            </a:r>
          </a:p>
          <a:p>
            <a:pPr lvl="1"/>
            <a:r>
              <a:rPr lang="en-US" dirty="0" smtClean="0"/>
              <a:t>Centrality</a:t>
            </a:r>
          </a:p>
          <a:p>
            <a:pPr lvl="1"/>
            <a:r>
              <a:rPr lang="en-US" dirty="0" smtClean="0"/>
              <a:t>Cohesion</a:t>
            </a:r>
          </a:p>
          <a:p>
            <a:pPr lvl="1"/>
            <a:r>
              <a:rPr lang="en-US" dirty="0" smtClean="0"/>
              <a:t>“Importance” (page rank)</a:t>
            </a:r>
          </a:p>
          <a:p>
            <a:endParaRPr lang="en-US" dirty="0" smtClean="0"/>
          </a:p>
          <a:p>
            <a:r>
              <a:rPr lang="en-US" dirty="0" smtClean="0"/>
              <a:t>Social Network Analysis</a:t>
            </a:r>
          </a:p>
          <a:p>
            <a:r>
              <a:rPr lang="en-US" dirty="0" smtClean="0"/>
              <a:t>Web data mining </a:t>
            </a:r>
            <a:r>
              <a:rPr lang="en-US" dirty="0" smtClean="0"/>
              <a:t>MIT Course</a:t>
            </a:r>
            <a:endParaRPr lang="en-US" dirty="0" smtClean="0"/>
          </a:p>
          <a:p>
            <a:pPr lvl="1"/>
            <a:r>
              <a:rPr lang="en-US" dirty="0" smtClean="0"/>
              <a:t>Sep </a:t>
            </a:r>
            <a:r>
              <a:rPr lang="en-US" dirty="0" err="1" smtClean="0"/>
              <a:t>Kamvar</a:t>
            </a:r>
            <a:r>
              <a:rPr lang="en-US" dirty="0" smtClean="0"/>
              <a:t> Fall 2012	</a:t>
            </a:r>
          </a:p>
          <a:p>
            <a:r>
              <a:rPr lang="nl-NL" sz="2200" dirty="0" smtClean="0">
                <a:hlinkClick r:id="rId3"/>
              </a:rPr>
              <a:t>http://www.stats.ox.ac.uk/~snijders/</a:t>
            </a:r>
            <a:r>
              <a:rPr lang="nl-NL" sz="2200" dirty="0" smtClean="0">
                <a:hlinkClick r:id="rId3"/>
              </a:rPr>
              <a:t>sna_course.htm</a:t>
            </a:r>
            <a:r>
              <a:rPr lang="nl-NL" sz="2200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9681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178" y="274638"/>
            <a:ext cx="6678621" cy="1143000"/>
          </a:xfrm>
        </p:spPr>
        <p:txBody>
          <a:bodyPr/>
          <a:lstStyle/>
          <a:p>
            <a:r>
              <a:rPr lang="en-US" dirty="0" smtClean="0"/>
              <a:t>Text Analysis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4201" y="336523"/>
            <a:ext cx="1161487" cy="662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4201" y="1585334"/>
            <a:ext cx="1161487" cy="7594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 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4201" y="3072969"/>
            <a:ext cx="1161487" cy="7156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4201" y="4571459"/>
            <a:ext cx="1161487" cy="7156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4201" y="5927981"/>
            <a:ext cx="1161487" cy="7156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Product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009947" y="998713"/>
            <a:ext cx="0" cy="58662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09947" y="2344801"/>
            <a:ext cx="0" cy="7281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09947" y="3788591"/>
            <a:ext cx="0" cy="7828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04949" y="5287081"/>
            <a:ext cx="4998" cy="6409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8178" y="1600200"/>
            <a:ext cx="6678622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Natural Language Processing</a:t>
            </a:r>
          </a:p>
          <a:p>
            <a:pPr lvl="1"/>
            <a:r>
              <a:rPr lang="en-US" dirty="0" smtClean="0"/>
              <a:t>Parsing sentences</a:t>
            </a:r>
          </a:p>
          <a:p>
            <a:pPr lvl="1"/>
            <a:r>
              <a:rPr lang="en-US" dirty="0" smtClean="0"/>
              <a:t>Extracting the grammar/structure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Similarity measures</a:t>
            </a:r>
          </a:p>
          <a:p>
            <a:pPr lvl="1"/>
            <a:r>
              <a:rPr lang="en-US" dirty="0" smtClean="0"/>
              <a:t>Cosine Similarity</a:t>
            </a:r>
          </a:p>
          <a:p>
            <a:pPr lvl="1"/>
            <a:r>
              <a:rPr lang="en-US" dirty="0" err="1" smtClean="0"/>
              <a:t>Jaccard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Identifying Entities</a:t>
            </a:r>
          </a:p>
          <a:p>
            <a:pPr lvl="1"/>
            <a:r>
              <a:rPr lang="en-US" dirty="0" smtClean="0"/>
              <a:t>O</a:t>
            </a:r>
            <a:r>
              <a:rPr lang="x-none" dirty="0" smtClean="0"/>
              <a:t>pencalais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MIT 6.864/6.863J</a:t>
            </a:r>
          </a:p>
        </p:txBody>
      </p:sp>
    </p:spTree>
    <p:extLst>
      <p:ext uri="{BB962C8B-B14F-4D97-AF65-F5344CB8AC3E}">
        <p14:creationId xmlns:p14="http://schemas.microsoft.com/office/powerpoint/2010/main" val="19305399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178" y="274638"/>
            <a:ext cx="6678621" cy="1143000"/>
          </a:xfrm>
        </p:spPr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4201" y="336523"/>
            <a:ext cx="1161487" cy="662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4201" y="1585334"/>
            <a:ext cx="1161487" cy="7594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 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4201" y="3072969"/>
            <a:ext cx="1161487" cy="7156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4201" y="4571459"/>
            <a:ext cx="1161487" cy="7156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4201" y="5927981"/>
            <a:ext cx="1161487" cy="7156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Product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009947" y="998713"/>
            <a:ext cx="0" cy="58662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09947" y="2344801"/>
            <a:ext cx="0" cy="7281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09947" y="3788591"/>
            <a:ext cx="0" cy="7828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04949" y="5287081"/>
            <a:ext cx="4998" cy="6409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8178" y="1600200"/>
            <a:ext cx="6678622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SQL Implements </a:t>
            </a:r>
            <a:r>
              <a:rPr lang="en-US" dirty="0" smtClean="0"/>
              <a:t>a lot of what we did</a:t>
            </a:r>
          </a:p>
          <a:p>
            <a:pPr lvl="1"/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Joining</a:t>
            </a:r>
          </a:p>
          <a:p>
            <a:pPr lvl="1"/>
            <a:r>
              <a:rPr lang="en-US" dirty="0" smtClean="0"/>
              <a:t>Grouping</a:t>
            </a:r>
            <a:endParaRPr lang="en-US" dirty="0"/>
          </a:p>
          <a:p>
            <a:pPr lvl="1"/>
            <a:r>
              <a:rPr lang="en-US" dirty="0" smtClean="0"/>
              <a:t>Summarizing</a:t>
            </a:r>
          </a:p>
          <a:p>
            <a:r>
              <a:rPr lang="en-US" dirty="0" smtClean="0"/>
              <a:t>Specialized system to do this</a:t>
            </a:r>
          </a:p>
          <a:p>
            <a:pPr lvl="1"/>
            <a:r>
              <a:rPr lang="en-US" dirty="0" smtClean="0"/>
              <a:t>SQL databases, Hive, Pig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MIT 6.830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db-class.org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39373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178" y="274638"/>
            <a:ext cx="6678621" cy="1143000"/>
          </a:xfrm>
        </p:spPr>
        <p:txBody>
          <a:bodyPr/>
          <a:lstStyle/>
          <a:p>
            <a:r>
              <a:rPr lang="en-US" dirty="0" smtClean="0"/>
              <a:t>“Big Data”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4201" y="336523"/>
            <a:ext cx="1161487" cy="662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4201" y="1585334"/>
            <a:ext cx="1161487" cy="7594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 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4201" y="3072969"/>
            <a:ext cx="1161487" cy="7156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4201" y="4571459"/>
            <a:ext cx="1161487" cy="7156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4201" y="5927981"/>
            <a:ext cx="1161487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Product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009947" y="998713"/>
            <a:ext cx="0" cy="58662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09947" y="2344801"/>
            <a:ext cx="0" cy="7281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09947" y="3788591"/>
            <a:ext cx="0" cy="7828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04949" y="5287081"/>
            <a:ext cx="4998" cy="6409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8178" y="1600200"/>
            <a:ext cx="6678622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How to process on 1000+ machines?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Managing</a:t>
            </a:r>
          </a:p>
          <a:p>
            <a:pPr lvl="1"/>
            <a:r>
              <a:rPr lang="en-US" dirty="0" smtClean="0"/>
              <a:t>Machines fail all the time</a:t>
            </a:r>
          </a:p>
          <a:p>
            <a:pPr lvl="1"/>
            <a:r>
              <a:rPr lang="en-US" dirty="0" smtClean="0"/>
              <a:t>Network problems</a:t>
            </a:r>
          </a:p>
          <a:p>
            <a:pPr lvl="1"/>
            <a:r>
              <a:rPr lang="en-US" dirty="0" smtClean="0"/>
              <a:t>Data out-of-sync (consistency)</a:t>
            </a:r>
          </a:p>
          <a:p>
            <a:endParaRPr lang="en-US" dirty="0" smtClean="0"/>
          </a:p>
          <a:p>
            <a:r>
              <a:rPr lang="en-US" dirty="0" smtClean="0"/>
              <a:t>Distributed Systems</a:t>
            </a:r>
            <a:endParaRPr lang="en-US" dirty="0"/>
          </a:p>
          <a:p>
            <a:r>
              <a:rPr lang="en-US" dirty="0" smtClean="0"/>
              <a:t>MIT 6.824 (6.830 a bit)</a:t>
            </a:r>
          </a:p>
        </p:txBody>
      </p:sp>
    </p:spTree>
    <p:extLst>
      <p:ext uri="{BB962C8B-B14F-4D97-AF65-F5344CB8AC3E}">
        <p14:creationId xmlns:p14="http://schemas.microsoft.com/office/powerpoint/2010/main" val="3073979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OMG IT’S THE LAST DAY!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283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Berkeley Also Has a Class!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2168" y="1600201"/>
            <a:ext cx="3899816" cy="1663414"/>
          </a:xfrm>
        </p:spPr>
        <p:txBody>
          <a:bodyPr/>
          <a:lstStyle/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>
                <a:hlinkClick r:id="rId2"/>
              </a:rPr>
              <a:t>http</a:t>
            </a:r>
            <a:r>
              <a:rPr lang="it-IT" dirty="0" smtClean="0">
                <a:hlinkClick r:id="rId2"/>
              </a:rPr>
              <a:t>://</a:t>
            </a:r>
            <a:r>
              <a:rPr lang="it-IT" dirty="0" smtClean="0">
                <a:hlinkClick r:id="rId2"/>
              </a:rPr>
              <a:t>datascienc.es</a:t>
            </a:r>
            <a:r>
              <a:rPr lang="it-IT" dirty="0" smtClean="0"/>
              <a:t> </a:t>
            </a:r>
            <a:endParaRPr lang="it-IT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0450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Hackathons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Boston python user group</a:t>
            </a:r>
          </a:p>
          <a:p>
            <a:pPr lvl="1"/>
            <a:r>
              <a:rPr lang="en-US" dirty="0" smtClean="0"/>
              <a:t>Tonight web scraping thing</a:t>
            </a:r>
          </a:p>
          <a:p>
            <a:r>
              <a:rPr lang="en-US" dirty="0" err="1" smtClean="0"/>
              <a:t>Hackathons</a:t>
            </a:r>
            <a:endParaRPr lang="en-US" dirty="0" smtClean="0"/>
          </a:p>
          <a:p>
            <a:pPr lvl="1"/>
            <a:r>
              <a:rPr lang="en-US" dirty="0" smtClean="0"/>
              <a:t>Transportation </a:t>
            </a:r>
            <a:r>
              <a:rPr lang="en-US" dirty="0" err="1" smtClean="0"/>
              <a:t>hackathon</a:t>
            </a:r>
            <a:r>
              <a:rPr lang="en-US" dirty="0"/>
              <a:t>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://transportclub.mit.edu/</a:t>
            </a:r>
            <a:r>
              <a:rPr lang="en-US" dirty="0" smtClean="0">
                <a:hlinkClick r:id="rId2"/>
              </a:rPr>
              <a:t>hackathon</a:t>
            </a:r>
            <a:r>
              <a:rPr lang="en-US" dirty="0"/>
              <a:t>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2115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D901"/>
                </a:solidFill>
              </a:rPr>
              <a:t>g</a:t>
            </a:r>
            <a:r>
              <a:rPr lang="hu-HU" dirty="0" smtClean="0">
                <a:solidFill>
                  <a:srgbClr val="00D901"/>
                </a:solidFill>
              </a:rPr>
              <a:t>it pull</a:t>
            </a:r>
            <a:endParaRPr lang="en-US" dirty="0">
              <a:solidFill>
                <a:srgbClr val="00D9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0135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http://tinyurl.com/dataiapsurvey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1833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lot of what we implemented, databases do</a:t>
            </a:r>
          </a:p>
          <a:p>
            <a:r>
              <a:rPr lang="en-US" dirty="0" smtClean="0"/>
              <a:t>Filtering, joining datasets together, and grouping/summarizing data</a:t>
            </a:r>
          </a:p>
          <a:p>
            <a:r>
              <a:rPr lang="en-US" dirty="0" smtClean="0"/>
              <a:t>Specialized system to do this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SQL</a:t>
            </a:r>
          </a:p>
          <a:p>
            <a:r>
              <a:rPr lang="en-US" dirty="0" smtClean="0"/>
              <a:t>Pig/Hive to run on </a:t>
            </a:r>
            <a:r>
              <a:rPr lang="en-US" dirty="0" err="1" smtClean="0"/>
              <a:t>MapReduce</a:t>
            </a:r>
            <a:endParaRPr lang="en-US" dirty="0" smtClean="0"/>
          </a:p>
          <a:p>
            <a:r>
              <a:rPr lang="en-US" dirty="0" smtClean="0"/>
              <a:t>6.830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db-class.org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71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Interactive Visualizations (most Web-based)</a:t>
            </a:r>
          </a:p>
          <a:p>
            <a:pPr lvl="1"/>
            <a:r>
              <a:rPr lang="en-US" dirty="0" smtClean="0"/>
              <a:t>HTML/CSS/JavaScript</a:t>
            </a:r>
          </a:p>
          <a:p>
            <a:pPr lvl="1"/>
            <a:r>
              <a:rPr lang="en-US" dirty="0" smtClean="0"/>
              <a:t>Tools</a:t>
            </a:r>
          </a:p>
          <a:p>
            <a:pPr lvl="2"/>
            <a:r>
              <a:rPr lang="en-US" dirty="0" smtClean="0"/>
              <a:t>processing (</a:t>
            </a:r>
            <a:r>
              <a:rPr lang="en-US" dirty="0" err="1" smtClean="0"/>
              <a:t>processing.js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d</a:t>
            </a:r>
            <a:r>
              <a:rPr lang="en-US" dirty="0" smtClean="0"/>
              <a:t>3</a:t>
            </a:r>
          </a:p>
          <a:p>
            <a:pPr lvl="2"/>
            <a:r>
              <a:rPr lang="en-US" dirty="0" smtClean="0"/>
              <a:t>flash</a:t>
            </a:r>
          </a:p>
          <a:p>
            <a:r>
              <a:rPr lang="en-US" dirty="0" smtClean="0"/>
              <a:t>They showed us a demo of their interface</a:t>
            </a:r>
          </a:p>
          <a:p>
            <a:pPr lvl="1"/>
            <a:r>
              <a:rPr lang="en-US" dirty="0" smtClean="0"/>
              <a:t>As we can see it’s similar to what we did in the </a:t>
            </a:r>
            <a:r>
              <a:rPr lang="en-US" dirty="0" err="1" smtClean="0"/>
              <a:t>vis</a:t>
            </a:r>
            <a:r>
              <a:rPr lang="en-US" dirty="0" smtClean="0"/>
              <a:t> and stats day, so that people can see correlations and make hypotheses</a:t>
            </a:r>
          </a:p>
          <a:p>
            <a:endParaRPr lang="hu-HU" dirty="0" smtClean="0"/>
          </a:p>
          <a:p>
            <a:r>
              <a:rPr lang="hu-HU" dirty="0" smtClean="0"/>
              <a:t>http://cs171.org/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985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Examples: web pages, friend graph, twitter, directed/undirected graphs</a:t>
            </a:r>
          </a:p>
          <a:p>
            <a:r>
              <a:rPr lang="en-US" dirty="0" smtClean="0"/>
              <a:t>Who the important people are (centrality measures)</a:t>
            </a:r>
          </a:p>
          <a:p>
            <a:r>
              <a:rPr lang="en-US" dirty="0" smtClean="0"/>
              <a:t>Page rank</a:t>
            </a:r>
          </a:p>
          <a:p>
            <a:endParaRPr lang="en-US" dirty="0" smtClean="0"/>
          </a:p>
          <a:p>
            <a:r>
              <a:rPr lang="en-US" dirty="0" smtClean="0"/>
              <a:t>Web data mining Sep </a:t>
            </a:r>
            <a:r>
              <a:rPr lang="en-US" dirty="0" err="1" smtClean="0"/>
              <a:t>Kamvar</a:t>
            </a:r>
            <a:r>
              <a:rPr lang="en-US" dirty="0" smtClean="0"/>
              <a:t> Fall 2012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08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NLP</a:t>
            </a:r>
          </a:p>
          <a:p>
            <a:r>
              <a:rPr lang="en-US" dirty="0" smtClean="0"/>
              <a:t>Similarity measures other than cosine.  String similarity and stuff</a:t>
            </a:r>
          </a:p>
          <a:p>
            <a:r>
              <a:rPr lang="en-US" dirty="0" smtClean="0"/>
              <a:t>Mike </a:t>
            </a:r>
            <a:r>
              <a:rPr lang="en-US" dirty="0" err="1"/>
              <a:t>C</a:t>
            </a:r>
            <a:r>
              <a:rPr lang="en-US" dirty="0" err="1" smtClean="0"/>
              <a:t>afarella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Regina class and </a:t>
            </a:r>
            <a:r>
              <a:rPr lang="en-US" dirty="0" err="1" smtClean="0"/>
              <a:t>berwick</a:t>
            </a:r>
            <a:r>
              <a:rPr lang="en-US" dirty="0" smtClean="0"/>
              <a:t>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6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lot of what we implemented, databases do</a:t>
            </a:r>
          </a:p>
          <a:p>
            <a:r>
              <a:rPr lang="en-US" dirty="0" smtClean="0"/>
              <a:t>Filtering, joining datasets together, and grouping/summarizing data</a:t>
            </a:r>
          </a:p>
          <a:p>
            <a:r>
              <a:rPr lang="en-US" dirty="0" smtClean="0"/>
              <a:t>Specialized system to do this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SQL</a:t>
            </a:r>
          </a:p>
          <a:p>
            <a:r>
              <a:rPr lang="en-US" dirty="0" smtClean="0"/>
              <a:t>Pig/Hive to run on </a:t>
            </a:r>
            <a:r>
              <a:rPr lang="en-US" dirty="0" err="1" smtClean="0"/>
              <a:t>MapReduce</a:t>
            </a:r>
            <a:endParaRPr lang="en-US" dirty="0" smtClean="0"/>
          </a:p>
          <a:p>
            <a:r>
              <a:rPr lang="en-US" dirty="0" smtClean="0"/>
              <a:t>6.830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db-class.org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23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Visible Measures put things in context</a:t>
            </a:r>
          </a:p>
          <a:p>
            <a:r>
              <a:rPr lang="en-US" dirty="0" smtClean="0"/>
              <a:t>It’s really hard to count things!</a:t>
            </a:r>
          </a:p>
          <a:p>
            <a:pPr lvl="1"/>
            <a:r>
              <a:rPr lang="en-US" dirty="0" smtClean="0"/>
              <a:t>A majority of work simple do what we did in this class at a very big scale!</a:t>
            </a:r>
          </a:p>
          <a:p>
            <a:pPr lvl="1"/>
            <a:r>
              <a:rPr lang="en-US" dirty="0" smtClean="0"/>
              <a:t>Take </a:t>
            </a:r>
            <a:r>
              <a:rPr lang="en-US" dirty="0" err="1" smtClean="0"/>
              <a:t>google</a:t>
            </a:r>
            <a:r>
              <a:rPr lang="en-US" dirty="0" smtClean="0"/>
              <a:t> analytics and companies that analyze stuff.  They are for the most part, counting.</a:t>
            </a:r>
          </a:p>
          <a:p>
            <a:r>
              <a:rPr lang="en-US" dirty="0" smtClean="0"/>
              <a:t>Distributed Systems</a:t>
            </a:r>
          </a:p>
          <a:p>
            <a:endParaRPr lang="en-US" dirty="0" smtClean="0"/>
          </a:p>
          <a:p>
            <a:r>
              <a:rPr lang="en-US" dirty="0" smtClean="0"/>
              <a:t>6.824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125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Recap</a:t>
            </a:r>
            <a:endParaRPr lang="en-US" sz="7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5400" dirty="0" smtClean="0"/>
              <a:t>Overview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713826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Mint</a:t>
            </a:r>
          </a:p>
          <a:p>
            <a:r>
              <a:rPr lang="en-US" dirty="0" smtClean="0"/>
              <a:t>Netflix</a:t>
            </a:r>
          </a:p>
          <a:p>
            <a:r>
              <a:rPr lang="en-US" dirty="0" smtClean="0"/>
              <a:t>NYT </a:t>
            </a:r>
            <a:r>
              <a:rPr lang="en-US" dirty="0" err="1" smtClean="0"/>
              <a:t>Viz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39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Hackathons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Boston python user group</a:t>
            </a:r>
          </a:p>
          <a:p>
            <a:pPr lvl="1"/>
            <a:r>
              <a:rPr lang="en-US" dirty="0" smtClean="0"/>
              <a:t>Tonight web scraping thing</a:t>
            </a:r>
          </a:p>
          <a:p>
            <a:r>
              <a:rPr lang="en-US" dirty="0" err="1" smtClean="0"/>
              <a:t>Hackathons</a:t>
            </a:r>
            <a:endParaRPr lang="en-US" dirty="0" smtClean="0"/>
          </a:p>
          <a:p>
            <a:pPr lvl="1"/>
            <a:r>
              <a:rPr lang="en-US" dirty="0" smtClean="0"/>
              <a:t>Transportation </a:t>
            </a:r>
            <a:r>
              <a:rPr lang="en-US" dirty="0" err="1" smtClean="0"/>
              <a:t>hackathons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27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4201" y="336523"/>
            <a:ext cx="2377250" cy="662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4201" y="1585334"/>
            <a:ext cx="2377250" cy="759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Cleaned, Structured 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4201" y="3072969"/>
            <a:ext cx="2377250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4201" y="4571459"/>
            <a:ext cx="2377250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 Hunches (stats)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4201" y="5927981"/>
            <a:ext cx="2377250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Product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916" y="1136609"/>
            <a:ext cx="4542884" cy="387272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>
          <a:xfrm>
            <a:off x="1622826" y="998713"/>
            <a:ext cx="0" cy="58662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6" idx="0"/>
          </p:cNvCxnSpPr>
          <p:nvPr/>
        </p:nvCxnSpPr>
        <p:spPr>
          <a:xfrm>
            <a:off x="1622826" y="2344801"/>
            <a:ext cx="0" cy="7281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0"/>
          </p:cNvCxnSpPr>
          <p:nvPr/>
        </p:nvCxnSpPr>
        <p:spPr>
          <a:xfrm>
            <a:off x="1622826" y="3788591"/>
            <a:ext cx="0" cy="7828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8" idx="0"/>
          </p:cNvCxnSpPr>
          <p:nvPr/>
        </p:nvCxnSpPr>
        <p:spPr>
          <a:xfrm>
            <a:off x="1617828" y="5287081"/>
            <a:ext cx="4998" cy="6409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853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614733" y="1253994"/>
            <a:ext cx="5438357" cy="4801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C00420224,"P80002983","Cox, John H","BROWN, CHARLENE","EAGLE RIVER","AK","99577","","STUDENT",25,01-MAR-07,"","","","SA17A",288757</a:t>
            </a:r>
          </a:p>
          <a:p>
            <a:r>
              <a:rPr lang="en-US" sz="600" dirty="0" smtClean="0"/>
              <a:t>C00420224,"P80002983","Cox, John H","KELLY, RAY","HUNTSVILLE","AL","35801","ARKTECH","RETIRED",25,25-JAN-07,"","","","SA17A",288757</a:t>
            </a:r>
          </a:p>
          <a:p>
            <a:r>
              <a:rPr lang="en-US" sz="600" dirty="0" smtClean="0"/>
              <a:t>C00420224,"P80002983","Cox, John H","CINGEL, KEITH","SEVERN","AL","20999","SANTA CLAUS","SNOWMAN",50,17-MAY-07,"","","","SA17A",305408</a:t>
            </a:r>
          </a:p>
          <a:p>
            <a:r>
              <a:rPr lang="en-US" sz="600" dirty="0" smtClean="0"/>
              <a:t>C00420224,"P80002983","Cox, John H","DUNAWAY, JONATHON","DEATSVILLE","AL","36022","CSC","TECHNICAL MANAGER",10,18-JAN-07,"","","","SA17A",288757</a:t>
            </a:r>
          </a:p>
          <a:p>
            <a:r>
              <a:rPr lang="en-US" sz="600" dirty="0" smtClean="0"/>
              <a:t>C00420224,"P80002983","Cox, John H","TERRY, R.S. MR. SR.","SHEFFIELD","AL","35660","RETIRED","",25,18-JAN-07,"","","","SA17A",288757</a:t>
            </a:r>
          </a:p>
          <a:p>
            <a:r>
              <a:rPr lang="en-US" sz="600" dirty="0" smtClean="0"/>
              <a:t>C00420224,"P80002983","Cox, John H","CANADY, DALE","PHOENIX","AZ","85051","RETIRED","",25,11-JAN-07,"","","","SA17A",288757</a:t>
            </a:r>
          </a:p>
          <a:p>
            <a:r>
              <a:rPr lang="en-US" sz="600" dirty="0" smtClean="0"/>
              <a:t>C00420224,"P80002983","Cox, John H","LORENZ, DWIGHT","SUN CITY","AZ","85351","NONE","RETIRED",20,12-JAN-07,"","","","SA17A",288757</a:t>
            </a:r>
          </a:p>
          <a:p>
            <a:r>
              <a:rPr lang="en-US" sz="600" dirty="0" smtClean="0"/>
              <a:t>C00420224,"P80002983","Cox, John H","STEWART, MICHAEL","CHANDLER","AZ","85224","DYNAMIC ENERGY","TECHNICIAN",5,11-JAN-07,"","","","SA17A",288757</a:t>
            </a:r>
          </a:p>
          <a:p>
            <a:r>
              <a:rPr lang="en-US" sz="600" dirty="0" smtClean="0"/>
              <a:t>C00420224,"P80002983","Cox, John H","ROSENTHAL, ARNOLD","CAREFREE","AZ","85277","RETIRED","",10,11-JAN-07,"","","","SA17A",288757</a:t>
            </a:r>
          </a:p>
          <a:p>
            <a:r>
              <a:rPr lang="en-US" sz="600" dirty="0" smtClean="0"/>
              <a:t>C00420224,"P80002983","Cox, John H","VADNAIS, DOROTHY","SAN DIEGO","CA","92116","","RETIRED",10,10-JAN-07,"","","","SA17A",288757C00420224,"P80002983","Cox, John H","BROWN, CHARLENE","EAGLE RIVER","AK","99577","","STUDENT",25,01-MAR-07,"","","","SA17A",288757</a:t>
            </a:r>
          </a:p>
          <a:p>
            <a:r>
              <a:rPr lang="en-US" sz="600" dirty="0" smtClean="0"/>
              <a:t>C00420224,"P80002983","Cox, John H","KELLY, RAY","HUNTSVILLE","AL","35801","ARKTECH","RETIRED",25,25-JAN-07,"","","","SA17A",288757</a:t>
            </a:r>
          </a:p>
          <a:p>
            <a:r>
              <a:rPr lang="en-US" sz="600" dirty="0" smtClean="0"/>
              <a:t>C00420224,"P80002983","Cox, John H","CINGEL, KEITH","SEVERN","AL","20999","SANTA CLAUS","SNOWMAN",50,17-MAY-07,"","","","SA17A",305408</a:t>
            </a:r>
          </a:p>
          <a:p>
            <a:r>
              <a:rPr lang="en-US" sz="600" dirty="0" smtClean="0"/>
              <a:t>C00420224,"P80002983","Cox, John H","DUNAWAY, JONATHON","DEATSVILLE","AL","36022","CSC","TECHNICAL MANAGER",10,18-JAN-07,"","","","SA17A",288757</a:t>
            </a:r>
          </a:p>
          <a:p>
            <a:r>
              <a:rPr lang="en-US" sz="600" dirty="0" smtClean="0"/>
              <a:t>C00420224,"P80002983","Cox, John H","TERRY, R.S. MR. SR.","SHEFFIELD","AL","35660","RETIRED","",25,18-JAN-07,"","","","SA17A",288757</a:t>
            </a:r>
          </a:p>
          <a:p>
            <a:r>
              <a:rPr lang="en-US" sz="600" dirty="0" smtClean="0"/>
              <a:t>C00420224,"P80002983","Cox, John H","CANADY, DALE","PHOENIX","AZ","85051","RETIRED","",25,11-JAN-07,"","","","SA17A",288757</a:t>
            </a:r>
          </a:p>
          <a:p>
            <a:r>
              <a:rPr lang="en-US" sz="600" dirty="0" smtClean="0"/>
              <a:t>C00420224,"P80002983","Cox, John H","LORENZ, DWIGHT","SUN CITY","AZ","85351","NONE","RETIRED",20,12-JAN-07,"","","","SA17A",288757</a:t>
            </a:r>
          </a:p>
          <a:p>
            <a:r>
              <a:rPr lang="en-US" sz="600" dirty="0" smtClean="0"/>
              <a:t>C00420224,"P80002983","Cox, John H","STEWART, MICHAEL","CHANDLER","AZ","85224","DYNAMIC ENERGY","TECHNICIAN",5,11-JAN-07,"","","","SA17A",288757</a:t>
            </a:r>
          </a:p>
          <a:p>
            <a:r>
              <a:rPr lang="en-US" sz="600" dirty="0" smtClean="0"/>
              <a:t>C00420224,"P80002983","Cox, John H","ROSENTHAL, ARNOLD","CAREFREE","AZ","85277","RETIRED","",10,11-JAN-07,"","","","SA17A",288757</a:t>
            </a:r>
          </a:p>
          <a:p>
            <a:r>
              <a:rPr lang="en-US" sz="600" dirty="0" smtClean="0"/>
              <a:t>C00420224,"P80002983","Cox, John H","VADNAIS, DOROTHY","SAN DIEGO","CA","92116","","RETIRED",10,10-JAN-07,"","","","SA17A",288757</a:t>
            </a:r>
          </a:p>
          <a:p>
            <a:r>
              <a:rPr lang="en-US" sz="600" dirty="0" smtClean="0"/>
              <a:t>C00420224,"P80002983","Cox, John H","BROWN, CHARLENE","EAGLE RIVER","AK","99577","","STUDENT",25,01-MAR-07,"","","","SA17A",288757</a:t>
            </a:r>
          </a:p>
          <a:p>
            <a:r>
              <a:rPr lang="en-US" sz="600" dirty="0" smtClean="0"/>
              <a:t>C00420224,"P80002983","Cox, John H","KELLY, RAY","HUNTSVILLE","AL","35801","ARKTECH","RETIRED",25,25-JAN-07,"","","","SA17A",288757</a:t>
            </a:r>
          </a:p>
          <a:p>
            <a:r>
              <a:rPr lang="en-US" sz="600" dirty="0" smtClean="0"/>
              <a:t>C00420224,"P80002983","Cox, John H","CINGEL, KEITH","SEVERN","AL","20999","SANTA CLAUS","SNOWMAN",50,17-MAY-07,"","","","SA17A",305408</a:t>
            </a:r>
          </a:p>
          <a:p>
            <a:r>
              <a:rPr lang="en-US" sz="600" dirty="0" smtClean="0"/>
              <a:t>C00420224,"P80002983","Cox, John H","DUNAWAY, JONATHON","DEATSVILLE","AL","36022","CSC","TECHNICAL MANAGER",10,18-JAN-07,"","","","SA17A",288757</a:t>
            </a:r>
          </a:p>
          <a:p>
            <a:r>
              <a:rPr lang="en-US" sz="600" dirty="0" smtClean="0"/>
              <a:t>C00420224,"P80002983","Cox, John H","TERRY, R.S. MR. SR.","SHEFFIELD","AL","35660","RETIRED","",25,18-JAN-07,"","","","SA17A",288757</a:t>
            </a:r>
          </a:p>
          <a:p>
            <a:r>
              <a:rPr lang="en-US" sz="600" dirty="0" smtClean="0"/>
              <a:t>C00420224,"P80002983","Cox, John H","CANADY, DALE","PHOENIX","AZ","85051","RETIRED","",25,11-JAN-07,"","","","SA17A",288757</a:t>
            </a:r>
          </a:p>
          <a:p>
            <a:r>
              <a:rPr lang="en-US" sz="600" dirty="0" smtClean="0"/>
              <a:t>C00420224,"P80002983","Cox, John H","LORENZ, DWIGHT","SUN CITY","AZ","85351","NONE","RETIRED",20,12-JAN-07,"","","","SA17A",288757</a:t>
            </a:r>
          </a:p>
          <a:p>
            <a:r>
              <a:rPr lang="en-US" sz="600" dirty="0" smtClean="0"/>
              <a:t>C00420224,"P80002983","Cox, John H","STEWART, MICHAEL","CHANDLER","AZ","85224","DYNAMIC ENERGY","TECHNICIAN",5,11-JAN-07,"","","","SA17A",288757</a:t>
            </a:r>
          </a:p>
          <a:p>
            <a:r>
              <a:rPr lang="en-US" sz="600" dirty="0" smtClean="0"/>
              <a:t>C00420224,"P80002983","Cox, John H","ROSENTHAL, ARNOLD","CAREFREE","AZ","85277","RETIRED","",10,11-JAN-07,"","","","SA17A",288757</a:t>
            </a:r>
          </a:p>
          <a:p>
            <a:r>
              <a:rPr lang="en-US" sz="600" dirty="0" smtClean="0"/>
              <a:t>C00420224,"P80002983","Cox, John H","VADNAIS, DOROTHY","SAN DIEGO","CA","92116","","RETIRED",10,10-JAN-07,"","","","SA17A",288757</a:t>
            </a:r>
          </a:p>
          <a:p>
            <a:r>
              <a:rPr lang="en-US" sz="600" dirty="0" smtClean="0"/>
              <a:t>C00420224,"P80002983","Cox, John H","BROWN, CHARLENE","EAGLE RIVER","AK","99577","","STUDENT",25,01-MAR-07,"","","","SA17A",288757</a:t>
            </a:r>
          </a:p>
          <a:p>
            <a:r>
              <a:rPr lang="en-US" sz="600" dirty="0" smtClean="0"/>
              <a:t>C00420224,"P80002983","Cox, John H","KELLY, RAY","HUNTSVILLE","AL","35801","ARKTECH","RETIRED",25,25-JAN-07,"","","","SA17A",288757</a:t>
            </a:r>
          </a:p>
          <a:p>
            <a:r>
              <a:rPr lang="en-US" sz="600" dirty="0" smtClean="0"/>
              <a:t>C00420224,"P80002983","Cox, John H","CINGEL, KEITH","SEVERN","AL","20999","SANTA CLAUS","SNOWMAN",50,17-MAY-07,"","","","SA17A",305408</a:t>
            </a:r>
          </a:p>
          <a:p>
            <a:r>
              <a:rPr lang="en-US" sz="600" dirty="0" smtClean="0"/>
              <a:t>C00420224,"P80002983","Cox, John H","DUNAWAY, JONATHON","DEATSVILLE","AL","36022","CSC","TECHNICAL MANAGER",10,18-JAN-07,"","","","SA17A",288757</a:t>
            </a:r>
          </a:p>
          <a:p>
            <a:r>
              <a:rPr lang="en-US" sz="600" dirty="0" smtClean="0"/>
              <a:t>C00420224,"P80002983","Cox, John H","TERRY, R.S. MR. SR.","SHEFFIELD","AL","35660","RETIRED","",25,18-JAN-07,"","","","SA17A",288757</a:t>
            </a:r>
          </a:p>
          <a:p>
            <a:r>
              <a:rPr lang="en-US" sz="600" dirty="0" smtClean="0"/>
              <a:t>C00420224,"P80002983","Cox, John H","CANADY, DALE","PHOENIX","AZ","85051","RETIRED","",25,11-JAN-07,"","","","SA17A",288757</a:t>
            </a:r>
          </a:p>
          <a:p>
            <a:r>
              <a:rPr lang="en-US" sz="600" dirty="0" smtClean="0"/>
              <a:t>C00420224,"P80002983","Cox, John H","LORENZ, DWIGHT","SUN CITY","AZ","85351","NONE","RETIRED",20,12-JAN-07,"","","","SA17A",288757</a:t>
            </a:r>
          </a:p>
          <a:p>
            <a:r>
              <a:rPr lang="en-US" sz="600" dirty="0" smtClean="0"/>
              <a:t>C00420224,"P80002983","Cox, John H","STEWART, MICHAEL","CHANDLER","AZ","85224","DYNAMIC ENERGY","TECHNICIAN",5,11-JAN-07,"","","","SA17A",288757</a:t>
            </a:r>
          </a:p>
          <a:p>
            <a:r>
              <a:rPr lang="en-US" sz="600" dirty="0" smtClean="0"/>
              <a:t>C00420224,"P80002983","Cox, John H","ROSENTHAL, ARNOLD","CAREFREE","AZ","85277","RETIRED","",10,11-JAN-07,"","","","SA17A",288757</a:t>
            </a:r>
          </a:p>
          <a:p>
            <a:r>
              <a:rPr lang="en-US" sz="600" dirty="0" smtClean="0"/>
              <a:t>C00420224,"P80002983","Cox, John H","VADNAIS, DOROTHY","SAN DIEGO","CA","92116","","RETIRED",10,10-JAN-07,"","","","SA17A",288757</a:t>
            </a:r>
          </a:p>
          <a:p>
            <a:r>
              <a:rPr lang="en-US" sz="600" dirty="0" smtClean="0"/>
              <a:t>C00420224,"P80002983","Cox, John H","BROWN, CHARLENE","EAGLE RIVER","AK","99577","","STUDENT",25,01-MAR-07,"","","","SA17A",288757</a:t>
            </a:r>
          </a:p>
          <a:p>
            <a:r>
              <a:rPr lang="en-US" sz="600" dirty="0" smtClean="0"/>
              <a:t>C00420224,"P80002983","Cox, John H","KELLY, RAY","HUNTSVILLE","AL","35801","ARKTECH","RETIRED",25,25-JAN-07,"","","","SA17A",288757</a:t>
            </a:r>
          </a:p>
          <a:p>
            <a:r>
              <a:rPr lang="en-US" sz="600" dirty="0" smtClean="0"/>
              <a:t>C00420224,"P80002983","Cox, John H","CINGEL, KEITH","SEVERN","AL","20999","SANTA CLAUS","SNOWMAN",50,17-MAY-07,"","","","SA17A",305408</a:t>
            </a:r>
          </a:p>
          <a:p>
            <a:r>
              <a:rPr lang="en-US" sz="600" dirty="0" smtClean="0"/>
              <a:t>C00420224,"P80002983","Cox, John H","DUNAWAY, JONATHON","DEATSVILLE","AL","36022","CSC","TECHNICAL MANAGER",10,18-JAN-07,"","","","SA17A",288757</a:t>
            </a:r>
          </a:p>
          <a:p>
            <a:r>
              <a:rPr lang="en-US" sz="600" dirty="0" smtClean="0"/>
              <a:t>C00420224,"P80002983","Cox, John H","TERRY, R.S. MR. SR.","SHEFFIELD","AL","35660","RETIRED","",25,18-JAN-07,"","","","SA17A",288757</a:t>
            </a:r>
          </a:p>
          <a:p>
            <a:r>
              <a:rPr lang="en-US" sz="600" dirty="0" smtClean="0"/>
              <a:t>C00420224,"P80002983","Cox, John H","CANADY, DALE","PHOENIX","AZ","85051","RETIRED","",25,11-JAN-07,"","","","SA17A",288757</a:t>
            </a:r>
          </a:p>
          <a:p>
            <a:r>
              <a:rPr lang="en-US" sz="600" dirty="0" smtClean="0"/>
              <a:t>C00420224,"P80002983","Cox, John H","LORENZ, DWIGHT","SUN CITY","AZ","85351","NONE","RETIRED",20,12-JAN-07,"","","","SA17A",288757</a:t>
            </a:r>
          </a:p>
          <a:p>
            <a:r>
              <a:rPr lang="en-US" sz="600" dirty="0" smtClean="0"/>
              <a:t>C00420224,"P80002983","Cox, John H","STEWART, MICHAEL","CHANDLER","AZ","85224","DYNAMIC ENERGY","TECHNICIAN",5,11-JAN-07,"","","","SA17A",288757</a:t>
            </a:r>
          </a:p>
          <a:p>
            <a:r>
              <a:rPr lang="en-US" sz="600" dirty="0" smtClean="0"/>
              <a:t>C00420224,"P80002983","Cox, John H","ROSENTHAL, ARNOLD","CAREFREE","AZ","85277","RETIRED","",10,11-JAN-07,"","","","SA17A",288757</a:t>
            </a:r>
          </a:p>
          <a:p>
            <a:r>
              <a:rPr lang="en-US" sz="600" dirty="0" smtClean="0"/>
              <a:t>C00420224,"P80002983","Cox, John H","VADNAIS, DOROTHY","SAN DIEGO","CA","92116","","RETIRED",10,10-JAN-07,"","","","SA17A",288757</a:t>
            </a:r>
          </a:p>
          <a:p>
            <a:endParaRPr lang="en-US" sz="6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434201" y="336523"/>
            <a:ext cx="2377250" cy="662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34201" y="1585334"/>
            <a:ext cx="2377250" cy="7594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Cleaned, Structured Data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34201" y="3072969"/>
            <a:ext cx="2377250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34201" y="4571459"/>
            <a:ext cx="2377250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 Hunches (stats)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34201" y="5927981"/>
            <a:ext cx="2377250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Product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622826" y="998713"/>
            <a:ext cx="0" cy="58662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622826" y="2344801"/>
            <a:ext cx="0" cy="7281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622826" y="3788591"/>
            <a:ext cx="0" cy="7828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617828" y="5287081"/>
            <a:ext cx="4998" cy="6409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004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4221" r="4221"/>
          <a:stretch>
            <a:fillRect/>
          </a:stretch>
        </p:blipFill>
        <p:spPr>
          <a:xfrm>
            <a:off x="3344418" y="336523"/>
            <a:ext cx="5377906" cy="2957641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b="64431"/>
          <a:stretch/>
        </p:blipFill>
        <p:spPr>
          <a:xfrm>
            <a:off x="3640835" y="3788591"/>
            <a:ext cx="4935797" cy="234081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34201" y="336523"/>
            <a:ext cx="2377250" cy="662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34201" y="1585334"/>
            <a:ext cx="2377250" cy="759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Cleaned, Structured Data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34201" y="3072969"/>
            <a:ext cx="2377250" cy="7156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34201" y="4571459"/>
            <a:ext cx="2377250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 Hunches (stats)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34201" y="5927981"/>
            <a:ext cx="2377250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Product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622826" y="998713"/>
            <a:ext cx="0" cy="58662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622826" y="2344801"/>
            <a:ext cx="0" cy="7281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622826" y="3788591"/>
            <a:ext cx="0" cy="7828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617828" y="5287081"/>
            <a:ext cx="4998" cy="6409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68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30375" y="651334"/>
            <a:ext cx="4343031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T-test</a:t>
            </a:r>
          </a:p>
          <a:p>
            <a:pPr algn="ctr"/>
            <a:endParaRPr lang="en-US" sz="4400" dirty="0" smtClean="0"/>
          </a:p>
          <a:p>
            <a:pPr algn="ctr"/>
            <a:r>
              <a:rPr lang="en-US" sz="4400" dirty="0" smtClean="0"/>
              <a:t>Create a model</a:t>
            </a:r>
          </a:p>
          <a:p>
            <a:pPr algn="ctr"/>
            <a:r>
              <a:rPr lang="en-US" sz="4400" dirty="0"/>
              <a:t>(</a:t>
            </a:r>
            <a:r>
              <a:rPr lang="en-US" sz="4400" dirty="0" smtClean="0"/>
              <a:t>linear regression)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7548" y="4440950"/>
            <a:ext cx="51003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Significance</a:t>
            </a:r>
            <a:endParaRPr lang="en-US" sz="8000" dirty="0"/>
          </a:p>
        </p:txBody>
      </p:sp>
      <p:sp>
        <p:nvSpPr>
          <p:cNvPr id="13" name="Rectangle 12"/>
          <p:cNvSpPr/>
          <p:nvPr/>
        </p:nvSpPr>
        <p:spPr>
          <a:xfrm>
            <a:off x="434201" y="336523"/>
            <a:ext cx="2377250" cy="662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34201" y="1585334"/>
            <a:ext cx="2377250" cy="759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Cleaned, Structured Data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34201" y="3072969"/>
            <a:ext cx="2377250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34201" y="4571459"/>
            <a:ext cx="2377250" cy="7156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 Hunches (stats)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34201" y="5927981"/>
            <a:ext cx="2377250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Product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622826" y="998713"/>
            <a:ext cx="0" cy="58662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622826" y="2344801"/>
            <a:ext cx="0" cy="7281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622826" y="3788591"/>
            <a:ext cx="0" cy="7828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617828" y="5287081"/>
            <a:ext cx="4998" cy="6409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910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30375" y="651334"/>
            <a:ext cx="4343031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T-test</a:t>
            </a:r>
          </a:p>
          <a:p>
            <a:pPr algn="ctr"/>
            <a:endParaRPr lang="en-US" sz="4400" dirty="0" smtClean="0"/>
          </a:p>
          <a:p>
            <a:pPr algn="ctr"/>
            <a:r>
              <a:rPr lang="en-US" sz="4400" dirty="0" smtClean="0"/>
              <a:t>Create a model</a:t>
            </a:r>
          </a:p>
          <a:p>
            <a:pPr algn="ctr"/>
            <a:r>
              <a:rPr lang="en-US" sz="4400" dirty="0"/>
              <a:t>(</a:t>
            </a:r>
            <a:r>
              <a:rPr lang="en-US" sz="4400" dirty="0" smtClean="0"/>
              <a:t>linear regression)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7548" y="4440950"/>
            <a:ext cx="51003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strike="sngStrike" dirty="0" smtClean="0"/>
              <a:t>Significance</a:t>
            </a:r>
            <a:endParaRPr lang="en-US" sz="8000" strike="sngStrike" dirty="0"/>
          </a:p>
        </p:txBody>
      </p:sp>
      <p:sp>
        <p:nvSpPr>
          <p:cNvPr id="9" name="Rectangle 8"/>
          <p:cNvSpPr/>
          <p:nvPr/>
        </p:nvSpPr>
        <p:spPr>
          <a:xfrm>
            <a:off x="434201" y="336523"/>
            <a:ext cx="2377250" cy="662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34201" y="1585334"/>
            <a:ext cx="2377250" cy="759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Cleaned, Structured Data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34201" y="3072969"/>
            <a:ext cx="2377250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34201" y="4571459"/>
            <a:ext cx="2377250" cy="7156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 Hunches (stats)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34201" y="5927981"/>
            <a:ext cx="2377250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Product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622826" y="998713"/>
            <a:ext cx="0" cy="58662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622826" y="2344801"/>
            <a:ext cx="0" cy="7281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622826" y="3788591"/>
            <a:ext cx="0" cy="7828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617828" y="5287081"/>
            <a:ext cx="4998" cy="6409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25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1985</TotalTime>
  <Words>4181</Words>
  <Application>Microsoft Macintosh PowerPoint</Application>
  <PresentationFormat>On-screen Show (4:3)</PresentationFormat>
  <Paragraphs>393</Paragraphs>
  <Slides>41</Slides>
  <Notes>11</Notes>
  <HiddenSlides>12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Pipeline</vt:lpstr>
      <vt:lpstr>PowerPoint Presentation</vt:lpstr>
      <vt:lpstr>OMG IT’S THE LAST DAY!</vt:lpstr>
      <vt:lpstr>Recap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Getting Data</vt:lpstr>
      <vt:lpstr>Visualizations</vt:lpstr>
      <vt:lpstr>Statistics</vt:lpstr>
      <vt:lpstr>Machine Learning</vt:lpstr>
      <vt:lpstr>Graph Analysis</vt:lpstr>
      <vt:lpstr>Graph Analysis</vt:lpstr>
      <vt:lpstr>Text Analysis</vt:lpstr>
      <vt:lpstr>Databases</vt:lpstr>
      <vt:lpstr>“Big Data”</vt:lpstr>
      <vt:lpstr>Berkeley Also Has a Class!</vt:lpstr>
      <vt:lpstr>Hackathons</vt:lpstr>
      <vt:lpstr>Thank You!</vt:lpstr>
      <vt:lpstr>Thank You!</vt:lpstr>
      <vt:lpstr>Databases</vt:lpstr>
      <vt:lpstr>Visualization</vt:lpstr>
      <vt:lpstr>Graph Analysis</vt:lpstr>
      <vt:lpstr>Text Analysis</vt:lpstr>
      <vt:lpstr>Databases</vt:lpstr>
      <vt:lpstr>MapReduce</vt:lpstr>
      <vt:lpstr>Data Products</vt:lpstr>
      <vt:lpstr>Hackathons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Suck it</dc:title>
  <dc:creator>eugene</dc:creator>
  <cp:lastModifiedBy>Adam Marcus</cp:lastModifiedBy>
  <cp:revision>100</cp:revision>
  <dcterms:created xsi:type="dcterms:W3CDTF">2012-01-16T20:28:35Z</dcterms:created>
  <dcterms:modified xsi:type="dcterms:W3CDTF">2012-01-18T14:49:42Z</dcterms:modified>
</cp:coreProperties>
</file>