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258" r:id="rId5"/>
    <p:sldId id="273" r:id="rId6"/>
    <p:sldId id="309" r:id="rId7"/>
    <p:sldId id="268" r:id="rId8"/>
    <p:sldId id="325" r:id="rId9"/>
    <p:sldId id="270" r:id="rId10"/>
    <p:sldId id="327" r:id="rId11"/>
    <p:sldId id="326" r:id="rId12"/>
    <p:sldId id="274" r:id="rId13"/>
    <p:sldId id="275" r:id="rId14"/>
    <p:sldId id="276" r:id="rId15"/>
    <p:sldId id="277" r:id="rId16"/>
    <p:sldId id="308" r:id="rId17"/>
    <p:sldId id="316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95" r:id="rId26"/>
    <p:sldId id="335" r:id="rId27"/>
    <p:sldId id="294" r:id="rId28"/>
    <p:sldId id="296" r:id="rId29"/>
    <p:sldId id="297" r:id="rId30"/>
    <p:sldId id="298" r:id="rId31"/>
    <p:sldId id="299" r:id="rId32"/>
    <p:sldId id="336" r:id="rId33"/>
    <p:sldId id="337" r:id="rId34"/>
    <p:sldId id="338" r:id="rId35"/>
    <p:sldId id="300" r:id="rId36"/>
    <p:sldId id="301" r:id="rId37"/>
    <p:sldId id="302" r:id="rId38"/>
    <p:sldId id="303" r:id="rId39"/>
    <p:sldId id="322" r:id="rId40"/>
    <p:sldId id="323" r:id="rId41"/>
    <p:sldId id="310" r:id="rId42"/>
    <p:sldId id="324" r:id="rId43"/>
    <p:sldId id="311" r:id="rId44"/>
    <p:sldId id="339" r:id="rId45"/>
    <p:sldId id="266" r:id="rId46"/>
    <p:sldId id="305" r:id="rId47"/>
    <p:sldId id="304" r:id="rId48"/>
    <p:sldId id="26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15200-9B22-AD46-975E-CF9F3B55883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F6B5-FDB6-6B4F-8068-B81AD7C9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working with a dataset kindly donated to the world by Enron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2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For example, in one of kenneth's emails, he uses the word conference twice.  and if we scan the email, it seems like it's about conference calls.</a:t>
            </a:r>
          </a:p>
          <a:p>
            <a:endParaRPr lang="en-US"/>
          </a:p>
          <a:p>
            <a:r>
              <a:rPr lang="en-US"/>
              <a:t>But there's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reason because to is in almost all emails!  so it doesn't help us hone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10:52) -----</a:t>
            </a:r>
          </a:p>
          <a:p>
            <a:r>
              <a:rPr lang="en-US"/>
              <a:t>To recap, we want relevant terms where</a:t>
            </a:r>
          </a:p>
          <a:p>
            <a:endParaRPr lang="en-US"/>
          </a:p>
          <a:p>
            <a:r>
              <a:rPr lang="en-US"/>
              <a:t>word pops up a lot in the email</a:t>
            </a:r>
          </a:p>
          <a:p>
            <a:r>
              <a:rPr lang="en-US"/>
              <a:t>but not found in all emails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Great.  We got a list of important words for each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Great.  We got a list of important words for each email.</a:t>
            </a:r>
          </a:p>
          <a:p>
            <a:r>
              <a:rPr lang="en-US" dirty="0" smtClean="0"/>
              <a:t>----- Meeting Notes (1/12/12 10:52) -----</a:t>
            </a:r>
          </a:p>
          <a:p>
            <a:r>
              <a:rPr lang="en-US" dirty="0" smtClean="0"/>
              <a:t>If we sort them from high to low tfidf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turns out 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tfidf</a:t>
            </a:r>
            <a:r>
              <a:rPr lang="en-US" baseline="0" dirty="0" smtClean="0"/>
              <a:t> scores can </a:t>
            </a:r>
            <a:r>
              <a:rPr lang="en-US" dirty="0" smtClean="0"/>
              <a:t>help</a:t>
            </a:r>
            <a:r>
              <a:rPr lang="en-US" baseline="0" dirty="0" smtClean="0"/>
              <a:t> us solve the second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we already calculated the </a:t>
            </a:r>
            <a:r>
              <a:rPr lang="en-US" dirty="0" err="1" smtClean="0"/>
              <a:t>tfidfs</a:t>
            </a:r>
            <a:r>
              <a:rPr lang="en-US" dirty="0" smtClean="0"/>
              <a:t>,</a:t>
            </a:r>
            <a:r>
              <a:rPr lang="en-US" baseline="0" dirty="0" smtClean="0"/>
              <a:t> and took the top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two emails that have the same top terms are probably nearly identical.  And if they don’t share any terms, then probably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could just define a similarity score based on the size of the intersection!</a:t>
            </a:r>
          </a:p>
          <a:p>
            <a:endParaRPr lang="en-US" dirty="0" smtClean="0"/>
          </a:p>
          <a:p>
            <a:r>
              <a:rPr lang="en-US" dirty="0" smtClean="0"/>
              <a:t>Ask a question here.  Can I design an email similar to all emails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reality, people</a:t>
            </a:r>
            <a:r>
              <a:rPr lang="en-US" baseline="0" dirty="0" smtClean="0"/>
              <a:t> model an email’s </a:t>
            </a:r>
            <a:r>
              <a:rPr lang="en-US" dirty="0" smtClean="0"/>
              <a:t>top terms</a:t>
            </a:r>
            <a:r>
              <a:rPr lang="en-US" baseline="0" dirty="0" smtClean="0"/>
              <a:t> and their </a:t>
            </a:r>
            <a:r>
              <a:rPr lang="en-US" baseline="0" dirty="0" err="1" smtClean="0"/>
              <a:t>tfidfs</a:t>
            </a:r>
            <a:r>
              <a:rPr lang="en-US" baseline="0" dirty="0" smtClean="0"/>
              <a:t> as a vector.  Each term is a dimension. </a:t>
            </a:r>
            <a:endParaRPr lang="en-US" dirty="0" smtClean="0"/>
          </a:p>
          <a:p>
            <a:r>
              <a:rPr lang="en-US" dirty="0" smtClean="0"/>
              <a:t>Explain dot product and norm with</a:t>
            </a:r>
            <a:r>
              <a:rPr lang="en-US" baseline="0" dirty="0" smtClean="0"/>
              <a:t>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be working with</a:t>
            </a:r>
            <a:r>
              <a:rPr lang="en-US" baseline="0" dirty="0" smtClean="0"/>
              <a:t> this, so let me walk you through how to calculate it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specifically all of the emails in kenneth lay's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they overlapped on other terms, we would just ad</a:t>
            </a:r>
            <a:r>
              <a:rPr lang="en-US" baseline="0" dirty="0" smtClean="0"/>
              <a:t>d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0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my </a:t>
            </a:r>
            <a:r>
              <a:rPr lang="en-US" baseline="0" dirty="0" err="1" smtClean="0"/>
              <a:t>gmail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9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give context,</a:t>
            </a:r>
            <a:r>
              <a:rPr lang="en-US" baseline="0" dirty="0" smtClean="0"/>
              <a:t> it’s informal.  For example, I would talk about rappers.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(1/12/12 10:49) -----</a:t>
            </a:r>
          </a:p>
          <a:p>
            <a:r>
              <a:rPr lang="en-US" dirty="0"/>
              <a:t>we included the dataset in the datasets directory under email.  if you unzip, the dir structure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(1/12/12 10:49) -----</a:t>
            </a:r>
          </a:p>
          <a:p>
            <a:r>
              <a:rPr lang="en-US" dirty="0"/>
              <a:t>Each folder contains a list of files.  and each file is a single email</a:t>
            </a:r>
          </a:p>
          <a:p>
            <a:endParaRPr lang="en-US" dirty="0"/>
          </a:p>
          <a:p>
            <a:r>
              <a:rPr lang="en-US" dirty="0"/>
              <a:t>in today's lab, we want to do two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First, we'd like to find the relevant terms in a given email. </a:t>
            </a:r>
          </a:p>
          <a:p>
            <a:endParaRPr lang="en-US"/>
          </a:p>
          <a:p>
            <a:r>
              <a:rPr lang="en-US"/>
              <a:t>For example, for one email we want to extract the relevant terms ….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Second, we'd like to compute a score to tell us how similar the emails are to one another.</a:t>
            </a:r>
          </a:p>
          <a:p>
            <a:endParaRPr lang="en-US"/>
          </a:p>
          <a:p>
            <a:r>
              <a:rPr lang="en-US"/>
              <a:t>For example, reading email about brunch.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what other emails are talking about food, or brunch?</a:t>
            </a:r>
          </a:p>
          <a:p>
            <a:endParaRPr lang="en-US"/>
          </a:p>
          <a:p>
            <a:r>
              <a:rPr lang="en-US"/>
              <a:t>Similarity should weigh those emails higher 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1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ones about prominent rap stars.</a:t>
            </a:r>
          </a:p>
          <a:p>
            <a:endParaRPr lang="en-US"/>
          </a:p>
          <a:p>
            <a:r>
              <a:rPr lang="en-US"/>
              <a:t>alright.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4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Either define Term frequency or never use it.</a:t>
            </a:r>
          </a:p>
          <a:p>
            <a:r>
              <a:rPr lang="en-US" dirty="0" smtClean="0"/>
              <a:t>----- Meeting Notes (1/12/12 10:49) -----</a:t>
            </a:r>
          </a:p>
          <a:p>
            <a:r>
              <a:rPr lang="en-US" dirty="0" smtClean="0"/>
              <a:t>what if we counted the number of times each word is used?  The assumption is that the more relevant a word is, the more times it'll be mentioned.</a:t>
            </a:r>
          </a:p>
          <a:p>
            <a:endParaRPr lang="en-US" dirty="0" smtClean="0"/>
          </a:p>
          <a:p>
            <a:r>
              <a:rPr lang="en-US" dirty="0" smtClean="0"/>
              <a:t>This count is also called Term-Frequency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4: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18" y="2646083"/>
            <a:ext cx="2208541" cy="14649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097004" y="3605027"/>
            <a:ext cx="1741226" cy="134164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18" y="2646083"/>
            <a:ext cx="2208541" cy="1464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748" y="4403868"/>
            <a:ext cx="1839744" cy="22697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097004" y="3605027"/>
            <a:ext cx="1741226" cy="134164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282717">
            <a:off x="6237688" y="5011889"/>
            <a:ext cx="155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NO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3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Relevant Terms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1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636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 are in the process of trying to arrange a conference call with you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 either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Tuesday or Wednesday of next week to discuss the paper which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is attached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 will be doing this by conference call and once we set a time to talk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with you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will give you the number to call.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sz="2400" b="1" dirty="0">
                <a:solidFill>
                  <a:schemeClr val="accent1"/>
                </a:solidFill>
              </a:rPr>
              <a:t>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to 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</a:t>
            </a:r>
            <a:r>
              <a:rPr lang="en-US" sz="2400" b="1" dirty="0">
                <a:solidFill>
                  <a:srgbClr val="4F81BD"/>
                </a:solidFill>
              </a:rPr>
              <a:t>conference</a:t>
            </a:r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and once we set a time to 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to 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c</a:t>
            </a:r>
            <a:r>
              <a:rPr lang="en-US" sz="2400" b="1" dirty="0" smtClean="0">
                <a:solidFill>
                  <a:schemeClr val="accent1"/>
                </a:solidFill>
              </a:rPr>
              <a:t>onference: 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5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arrange a 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conference call and once we set a time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to: </a:t>
            </a:r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0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r>
              <a:rPr lang="en-US" dirty="0"/>
              <a:t>Penalize if most documents use </a:t>
            </a:r>
            <a:r>
              <a:rPr lang="en-US" dirty="0" smtClean="0"/>
              <a:t>word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arrange a 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conference call and once we set a time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to: </a:t>
            </a:r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2408" y="6075574"/>
            <a:ext cx="231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penalize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039314" y="6380505"/>
            <a:ext cx="983094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IDF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5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9673" r="-396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624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55480" y="3032670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8818" y="2949581"/>
            <a:ext cx="24489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“Conference”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18162" y="5052264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55480" y="3032670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8818" y="2949581"/>
            <a:ext cx="24489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“Conference”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88410" y="4465423"/>
            <a:ext cx="20545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“Bankrupt”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51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81198" y="3859205"/>
            <a:ext cx="767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TF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276" y="3859205"/>
            <a:ext cx="1001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IDF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9913" y="40249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647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81198" y="3859205"/>
            <a:ext cx="767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TF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276" y="3859205"/>
            <a:ext cx="1001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IDF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9913" y="40249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 rot="897925">
            <a:off x="1171949" y="5403451"/>
            <a:ext cx="1782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4F81BD"/>
                </a:solidFill>
              </a:rPr>
              <a:t>Per-Email</a:t>
            </a:r>
            <a:endParaRPr lang="en-US" sz="3200" dirty="0">
              <a:solidFill>
                <a:srgbClr val="4F81BD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9938" y="4690202"/>
            <a:ext cx="281260" cy="68782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337570">
            <a:off x="5832759" y="5427705"/>
            <a:ext cx="2326478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Corpus Wide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49883" y="4784017"/>
            <a:ext cx="425808" cy="59400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8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417" y="2331246"/>
            <a:ext cx="38472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b="1" dirty="0">
                <a:solidFill>
                  <a:schemeClr val="accent1"/>
                </a:solidFill>
              </a:rPr>
              <a:t>conference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with you on either Tuesday or Wednesday of next week to discuss the paper which is attached.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We will be doing this by </a:t>
            </a:r>
            <a:r>
              <a:rPr lang="en-US" b="1" dirty="0">
                <a:solidFill>
                  <a:srgbClr val="4F81BD"/>
                </a:solidFill>
              </a:rPr>
              <a:t>conference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and once we set a time to talk with you, will give you the number to call.  </a:t>
            </a:r>
          </a:p>
        </p:txBody>
      </p:sp>
    </p:spTree>
    <p:extLst>
      <p:ext uri="{BB962C8B-B14F-4D97-AF65-F5344CB8AC3E}">
        <p14:creationId xmlns:p14="http://schemas.microsoft.com/office/powerpoint/2010/main" val="157191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116" y="1774307"/>
            <a:ext cx="39081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onference	4.1</a:t>
            </a:r>
          </a:p>
          <a:p>
            <a:pPr marL="0" indent="0">
              <a:buNone/>
            </a:pPr>
            <a:r>
              <a:rPr lang="en-US" dirty="0"/>
              <a:t>call				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					0.03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					0.0012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417" y="2331246"/>
            <a:ext cx="38472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b="1" dirty="0">
                <a:solidFill>
                  <a:schemeClr val="accent1"/>
                </a:solidFill>
              </a:rPr>
              <a:t>conference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with you on either Tuesday or Wednesday of next week to discuss the paper which is attached.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We will be doing this by </a:t>
            </a:r>
            <a:r>
              <a:rPr lang="en-US" b="1" dirty="0">
                <a:solidFill>
                  <a:srgbClr val="4F81BD"/>
                </a:solidFill>
              </a:rPr>
              <a:t>conference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and once we set a time to talk with you, will give you the number to call.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8085" y="1102108"/>
            <a:ext cx="11176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TFIDF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5040" y="3652702"/>
            <a:ext cx="734668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1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similar is </a:t>
            </a:r>
            <a:r>
              <a:rPr lang="en-US" dirty="0" smtClean="0"/>
              <a:t>email </a:t>
            </a:r>
            <a:r>
              <a:rPr lang="en-US" dirty="0"/>
              <a:t>1 to email 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92242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Email1 = conference, </a:t>
            </a:r>
            <a:r>
              <a:rPr lang="en-US" dirty="0" err="1" smtClean="0"/>
              <a:t>enron</a:t>
            </a:r>
            <a:r>
              <a:rPr lang="en-US" dirty="0" smtClean="0"/>
              <a:t>, donuts,…</a:t>
            </a:r>
          </a:p>
          <a:p>
            <a:pPr marL="0" indent="0">
              <a:buNone/>
            </a:pPr>
            <a:r>
              <a:rPr lang="en-US" dirty="0" smtClean="0"/>
              <a:t>Email2 = </a:t>
            </a:r>
            <a:r>
              <a:rPr lang="en-US" dirty="0" err="1" smtClean="0"/>
              <a:t>enron</a:t>
            </a:r>
            <a:r>
              <a:rPr lang="en-US" dirty="0" smtClean="0"/>
              <a:t>, call, appointment,…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8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Email1 = conference, </a:t>
            </a:r>
            <a:r>
              <a:rPr lang="en-US" b="1" dirty="0" err="1">
                <a:solidFill>
                  <a:srgbClr val="4F81BD"/>
                </a:solidFill>
              </a:rPr>
              <a:t>enron</a:t>
            </a:r>
            <a:r>
              <a:rPr lang="en-US" dirty="0"/>
              <a:t>, donuts,…</a:t>
            </a:r>
          </a:p>
          <a:p>
            <a:pPr marL="0" indent="0">
              <a:buNone/>
            </a:pPr>
            <a:r>
              <a:rPr lang="en-US" dirty="0"/>
              <a:t>Email2 = </a:t>
            </a:r>
            <a:r>
              <a:rPr lang="en-US" b="1" dirty="0" err="1">
                <a:solidFill>
                  <a:schemeClr val="accent1"/>
                </a:solidFill>
              </a:rPr>
              <a:t>enron</a:t>
            </a:r>
            <a:r>
              <a:rPr lang="en-US" dirty="0"/>
              <a:t>, call, appointment,…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∩ Email2</a:t>
            </a:r>
            <a:endParaRPr lang="en-US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6637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1636" r="-216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81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Email1 = conference, </a:t>
            </a:r>
            <a:r>
              <a:rPr lang="en-US" b="1" dirty="0" err="1">
                <a:solidFill>
                  <a:srgbClr val="4F81BD"/>
                </a:solidFill>
              </a:rPr>
              <a:t>enron</a:t>
            </a:r>
            <a:r>
              <a:rPr lang="en-US" dirty="0"/>
              <a:t>, donuts,…</a:t>
            </a:r>
          </a:p>
          <a:p>
            <a:pPr marL="0" indent="0">
              <a:buNone/>
            </a:pPr>
            <a:r>
              <a:rPr lang="en-US" dirty="0"/>
              <a:t>Email2 = </a:t>
            </a:r>
            <a:r>
              <a:rPr lang="en-US" b="1" dirty="0" err="1">
                <a:solidFill>
                  <a:srgbClr val="4F81BD"/>
                </a:solidFill>
              </a:rPr>
              <a:t>enron</a:t>
            </a:r>
            <a:r>
              <a:rPr lang="en-US" dirty="0"/>
              <a:t>, call, appointment,…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∩ Email2</a:t>
            </a: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# words in both emails</a:t>
            </a:r>
            <a:endParaRPr lang="en-US" dirty="0">
              <a:latin typeface="Cambria Math"/>
              <a:cs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17258" y="3932757"/>
            <a:ext cx="41277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5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 marL="0" indent="0" algn="ctr">
              <a:buNone/>
            </a:pPr>
            <a:endParaRPr lang="en-US" dirty="0">
              <a:latin typeface="Cambria Math"/>
              <a:cs typeface="Cambria Math"/>
            </a:endParaRP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</a:t>
            </a:r>
            <a:r>
              <a:rPr lang="en-US" dirty="0">
                <a:latin typeface="Cambria Math"/>
                <a:cs typeface="Cambria Math"/>
              </a:rPr>
              <a:t>• </a:t>
            </a:r>
            <a:r>
              <a:rPr lang="en-US" dirty="0" smtClean="0">
                <a:latin typeface="Cambria Math"/>
                <a:cs typeface="Cambria Math"/>
              </a:rPr>
              <a:t>Email2</a:t>
            </a: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||Email1|| * ||Email2||</a:t>
            </a:r>
            <a:endParaRPr lang="en-US" dirty="0">
              <a:latin typeface="Cambria Math"/>
              <a:cs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17258" y="3932757"/>
            <a:ext cx="41277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E2 = {‘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’: 1, 			‘call’:2}</a:t>
            </a:r>
          </a:p>
        </p:txBody>
      </p:sp>
    </p:spTree>
    <p:extLst>
      <p:ext uri="{BB962C8B-B14F-4D97-AF65-F5344CB8AC3E}">
        <p14:creationId xmlns:p14="http://schemas.microsoft.com/office/powerpoint/2010/main" val="9829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E2 = {‘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’: 1, 			‘call’:2}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E1[‘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 * E2[‘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 + …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433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E2 = {‘</a:t>
            </a:r>
            <a:r>
              <a:rPr lang="en-US" dirty="0" err="1">
                <a:latin typeface="Consolas"/>
                <a:cs typeface="Consolas"/>
              </a:rPr>
              <a:t>enron</a:t>
            </a:r>
            <a:r>
              <a:rPr lang="en-US" dirty="0">
                <a:latin typeface="Consolas"/>
                <a:cs typeface="Consolas"/>
              </a:rPr>
              <a:t>’: 1, 			‘call’:2}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E1[‘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 * E2[‘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</a:t>
            </a:r>
            <a:r>
              <a:rPr lang="en-US" dirty="0">
                <a:latin typeface="Consolas"/>
                <a:cs typeface="Consolas"/>
              </a:rPr>
              <a:t> + …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dirty="0" err="1">
                <a:latin typeface="Consolas"/>
                <a:cs typeface="Consolas"/>
              </a:rPr>
              <a:t>s</a:t>
            </a:r>
            <a:r>
              <a:rPr lang="en-US" dirty="0" err="1" smtClean="0">
                <a:latin typeface="Consolas"/>
                <a:cs typeface="Consolas"/>
              </a:rPr>
              <a:t>qrt</a:t>
            </a:r>
            <a:r>
              <a:rPr lang="en-US" dirty="0" smtClean="0">
                <a:latin typeface="Consolas"/>
                <a:cs typeface="Consolas"/>
              </a:rPr>
              <a:t>( 4</a:t>
            </a:r>
            <a:r>
              <a:rPr lang="en-US" baseline="30000" dirty="0" smtClean="0"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*3</a:t>
            </a:r>
            <a:r>
              <a:rPr lang="en-US" baseline="30000" dirty="0" smtClean="0">
                <a:latin typeface="Consolas"/>
                <a:cs typeface="Consolas"/>
              </a:rPr>
              <a:t>2 </a:t>
            </a:r>
            <a:r>
              <a:rPr lang="en-US" dirty="0" smtClean="0">
                <a:latin typeface="Consolas"/>
                <a:cs typeface="Consolas"/>
              </a:rPr>
              <a:t>) + </a:t>
            </a:r>
            <a:r>
              <a:rPr lang="en-US" dirty="0" err="1" smtClean="0">
                <a:latin typeface="Consolas"/>
                <a:cs typeface="Consolas"/>
              </a:rPr>
              <a:t>sqrt</a:t>
            </a:r>
            <a:r>
              <a:rPr lang="en-US" dirty="0" smtClean="0">
                <a:latin typeface="Consolas"/>
                <a:cs typeface="Consolas"/>
              </a:rPr>
              <a:t>( 1</a:t>
            </a:r>
            <a:r>
              <a:rPr lang="en-US" baseline="30000" dirty="0" smtClean="0"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*2</a:t>
            </a:r>
            <a:r>
              <a:rPr lang="en-US" baseline="30000" dirty="0" smtClean="0">
                <a:latin typeface="Consolas"/>
                <a:cs typeface="Consolas"/>
              </a:rPr>
              <a:t>2 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26135" y="3973726"/>
            <a:ext cx="60430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75954" y="5081972"/>
            <a:ext cx="861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E1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85467" y="5081972"/>
            <a:ext cx="861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E2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2616984" y="3827675"/>
            <a:ext cx="384087" cy="21457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6006018" y="3827676"/>
            <a:ext cx="384087" cy="21457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3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3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528"/>
            <a:ext cx="8229600" cy="55526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ok.  10:40 to be </a:t>
            </a:r>
            <a:r>
              <a:rPr lang="en-US" dirty="0" err="1">
                <a:latin typeface="Book Antiqua"/>
                <a:cs typeface="Book Antiqua"/>
              </a:rPr>
              <a:t>safe:P</a:t>
            </a: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On Fri, Jan 6, 2012 at 5:15 PM, Eugene Wu &lt;</a:t>
            </a:r>
            <a:r>
              <a:rPr lang="en-US" dirty="0" err="1">
                <a:latin typeface="Book Antiqua"/>
                <a:cs typeface="Book Antiqua"/>
              </a:rPr>
              <a:t>sirrice@gmail.com</a:t>
            </a:r>
            <a:r>
              <a:rPr lang="en-US" dirty="0">
                <a:latin typeface="Book Antiqua"/>
                <a:cs typeface="Book Antiqua"/>
              </a:rPr>
              <a:t>&gt; wrote:</a:t>
            </a:r>
          </a:p>
          <a:p>
            <a:pPr marL="0" indent="0">
              <a:buNone/>
            </a:pP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</a:t>
            </a:r>
            <a:r>
              <a:rPr lang="en-US" dirty="0" err="1">
                <a:latin typeface="Book Antiqua"/>
                <a:cs typeface="Book Antiqua"/>
              </a:rPr>
              <a:t>i</a:t>
            </a:r>
            <a:r>
              <a:rPr lang="en-US" dirty="0">
                <a:latin typeface="Book Antiqua"/>
                <a:cs typeface="Book Antiqua"/>
              </a:rPr>
              <a:t> have a feeling that breakfast foods stop at 11 at clover because </a:t>
            </a:r>
            <a:r>
              <a:rPr lang="en-US" dirty="0" err="1">
                <a:latin typeface="Book Antiqua"/>
                <a:cs typeface="Book Antiqua"/>
              </a:rPr>
              <a:t>thats</a:t>
            </a: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how it works at the truck.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so maybe 1045 or something is better.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hu-HU" dirty="0">
                <a:latin typeface="Book Antiqua"/>
                <a:cs typeface="Book Antiqua"/>
              </a:rPr>
              <a:t>&gt; On Fri, Jan 6, 2012 at 5:09 PM, Adam Marcus &lt;marcua@csail.mit.edu&gt; wrote: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 see you there at 11!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 On Fri, Jan 6, 2012 at 5:05 PM, Eugene Wu &lt;</a:t>
            </a:r>
            <a:r>
              <a:rPr lang="en-US" dirty="0" err="1">
                <a:latin typeface="Book Antiqua"/>
                <a:cs typeface="Book Antiqua"/>
              </a:rPr>
              <a:t>sirrice@gmail.com</a:t>
            </a:r>
            <a:r>
              <a:rPr lang="en-US" dirty="0">
                <a:latin typeface="Book Antiqua"/>
                <a:cs typeface="Book Antiqua"/>
              </a:rPr>
              <a:t>&gt; wrote: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&gt;&gt;&gt; lets have brunch at 11.  That way we skip the rush as well.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&gt;&gt;&gt;</a:t>
            </a:r>
            <a:endParaRPr lang="en-US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8458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4976"/>
            <a:ext cx="8229600" cy="5491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&lt;html&gt;&lt;body&gt;&lt;</a:t>
            </a:r>
            <a:r>
              <a:rPr lang="en-US" dirty="0" err="1">
                <a:latin typeface="Book Antiqua"/>
                <a:cs typeface="Book Antiqua"/>
              </a:rPr>
              <a:t>img</a:t>
            </a:r>
            <a:r>
              <a:rPr lang="en-US" dirty="0">
                <a:latin typeface="Book Antiqua"/>
                <a:cs typeface="Book Antiqua"/>
              </a:rPr>
              <a:t> </a:t>
            </a:r>
            <a:r>
              <a:rPr lang="en-US" dirty="0" err="1">
                <a:latin typeface="Book Antiqua"/>
                <a:cs typeface="Book Antiqua"/>
              </a:rPr>
              <a:t>src</a:t>
            </a:r>
            <a:r>
              <a:rPr lang="en-US" dirty="0">
                <a:latin typeface="Book Antiqua"/>
                <a:cs typeface="Book Antiqua"/>
              </a:rPr>
              <a:t>="http://Link.p0.com/1x1.dyn?0VkG5BnoiRicmh9RA0Vs1eiXF=0" width=1 height=1 width="1" height="1" border="0"&gt;&lt;table width="100%"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 border="0"&gt;&lt;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</a:t>
            </a:r>
            <a:r>
              <a:rPr lang="en-US" dirty="0" err="1">
                <a:latin typeface="Book Antiqua"/>
                <a:cs typeface="Book Antiqua"/>
              </a:rPr>
              <a:t>bgcolor</a:t>
            </a:r>
            <a:r>
              <a:rPr lang="en-US" dirty="0">
                <a:latin typeface="Book Antiqua"/>
                <a:cs typeface="Book Antiqua"/>
              </a:rPr>
              <a:t>="#f3f7fe"&gt;&lt;table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="10" </a:t>
            </a:r>
            <a:r>
              <a:rPr lang="en-US" dirty="0" err="1">
                <a:latin typeface="Book Antiqua"/>
                <a:cs typeface="Book Antiqua"/>
              </a:rPr>
              <a:t>bgcolor</a:t>
            </a:r>
            <a:r>
              <a:rPr lang="en-US" dirty="0">
                <a:latin typeface="Book Antiqua"/>
                <a:cs typeface="Book Antiqua"/>
              </a:rPr>
              <a:t>="f3f7fe" border="0"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align="left"&gt;&lt;p style="margin-left: 20px;"&gt;&lt;font face="</a:t>
            </a:r>
            <a:r>
              <a:rPr lang="en-US" dirty="0" err="1">
                <a:latin typeface="Book Antiqua"/>
                <a:cs typeface="Book Antiqua"/>
              </a:rPr>
              <a:t>arial</a:t>
            </a:r>
            <a:r>
              <a:rPr lang="en-US" dirty="0">
                <a:latin typeface="Book Antiqua"/>
                <a:cs typeface="Book Antiqua"/>
              </a:rPr>
              <a:t>" size="1" color="#666666"&gt;&lt;a </a:t>
            </a:r>
            <a:r>
              <a:rPr lang="en-US" dirty="0" err="1">
                <a:latin typeface="Book Antiqua"/>
                <a:cs typeface="Book Antiqua"/>
              </a:rPr>
              <a:t>href</a:t>
            </a:r>
            <a:r>
              <a:rPr lang="en-US" dirty="0">
                <a:latin typeface="Book Antiqua"/>
                <a:cs typeface="Book Antiqua"/>
              </a:rPr>
              <a:t>="http://Link.p0.com/t.d?T4Go9L_LLgypcb=/@HTML_2PREVIEW_2LINK_0a=5CRic-uFlRqyK5Ptqj2VYenr&amp;msgVersion=mobile"&gt;&lt;font color="#0038a5"&gt;View mobile version&lt;/font&gt;&lt;/a&gt;&lt;/font&gt;&lt;/p&gt;&lt;table border="0"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="0" width="580"&gt;&lt;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width="1" height="</a:t>
            </a:r>
          </a:p>
        </p:txBody>
      </p:sp>
    </p:spTree>
    <p:extLst>
      <p:ext uri="{BB962C8B-B14F-4D97-AF65-F5344CB8AC3E}">
        <p14:creationId xmlns:p14="http://schemas.microsoft.com/office/powerpoint/2010/main" val="393543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460"/>
            <a:ext cx="8229600" cy="5470704"/>
          </a:xfrm>
        </p:spPr>
        <p:txBody>
          <a:bodyPr/>
          <a:lstStyle/>
          <a:p>
            <a:r>
              <a:rPr lang="en-US" dirty="0" smtClean="0"/>
              <a:t>Regular Expressions			</a:t>
            </a:r>
            <a:r>
              <a:rPr lang="en-US" dirty="0" smtClean="0">
                <a:solidFill>
                  <a:srgbClr val="4F81BD"/>
                </a:solidFill>
              </a:rPr>
              <a:t>“Enron’s”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 										</a:t>
            </a:r>
            <a:r>
              <a:rPr lang="en-US" strike="sngStrike" dirty="0" smtClean="0">
                <a:solidFill>
                  <a:srgbClr val="4F81BD"/>
                </a:solidFill>
              </a:rPr>
              <a:t>“</a:t>
            </a:r>
            <a:r>
              <a:rPr lang="de-DE" strike="sngStrike" dirty="0" err="1">
                <a:solidFill>
                  <a:schemeClr val="accent1"/>
                </a:solidFill>
              </a:rPr>
              <a:t>sirrice@gmail.com</a:t>
            </a:r>
            <a:r>
              <a:rPr lang="en-US" strike="sngStrike" dirty="0" smtClean="0">
                <a:solidFill>
                  <a:srgbClr val="4F81BD"/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Normalization					</a:t>
            </a:r>
            <a:r>
              <a:rPr lang="en-US" dirty="0" smtClean="0">
                <a:solidFill>
                  <a:srgbClr val="4F81BD"/>
                </a:solidFill>
              </a:rPr>
              <a:t>“Word” == “word”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Stop Words						</a:t>
            </a:r>
            <a:r>
              <a:rPr lang="en-US" dirty="0" smtClean="0">
                <a:solidFill>
                  <a:srgbClr val="4F81BD"/>
                </a:solidFill>
              </a:rPr>
              <a:t>Ignore “a”, “to”, …</a:t>
            </a:r>
          </a:p>
          <a:p>
            <a:endParaRPr lang="en-US" dirty="0">
              <a:solidFill>
                <a:srgbClr val="4F81BD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we implemented all of that…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Kenneth 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114" b="17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450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Sucked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1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Body </a:t>
            </a:r>
            <a:r>
              <a:rPr lang="en-US" dirty="0" err="1" smtClean="0"/>
              <a:t>vs</a:t>
            </a:r>
            <a:r>
              <a:rPr lang="en-US" dirty="0" smtClean="0"/>
              <a:t> Subject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Garbage in garbage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8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Forwarded message</a:t>
            </a:r>
          </a:p>
          <a:p>
            <a:r>
              <a:rPr lang="en-US" dirty="0" smtClean="0"/>
              <a:t>Unsubscribe</a:t>
            </a:r>
          </a:p>
          <a:p>
            <a:r>
              <a:rPr lang="en-US" dirty="0" smtClean="0"/>
              <a:t>Love</a:t>
            </a:r>
          </a:p>
          <a:p>
            <a:r>
              <a:rPr lang="en-US" dirty="0" smtClean="0"/>
              <a:t>Sincerely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1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Fwd: 11/5 </a:t>
            </a:r>
            <a:r>
              <a:rPr lang="nl-NL" u="sng" dirty="0" err="1">
                <a:solidFill>
                  <a:srgbClr val="4F81BD"/>
                </a:solidFill>
              </a:rPr>
              <a:t>Dinner</a:t>
            </a:r>
            <a:r>
              <a:rPr lang="nl-NL" dirty="0">
                <a:solidFill>
                  <a:srgbClr val="4F81BD"/>
                </a:solidFill>
              </a:rPr>
              <a:t> </a:t>
            </a:r>
            <a:r>
              <a:rPr lang="nl-NL" dirty="0"/>
              <a:t>@ Jewel </a:t>
            </a:r>
            <a:r>
              <a:rPr lang="nl-NL" dirty="0" err="1"/>
              <a:t>Bako</a:t>
            </a:r>
            <a:r>
              <a:rPr lang="nl-NL" dirty="0"/>
              <a:t>. 7:</a:t>
            </a:r>
            <a:r>
              <a:rPr lang="nl-NL" dirty="0" smtClean="0"/>
              <a:t>45PM</a:t>
            </a:r>
          </a:p>
          <a:p>
            <a:r>
              <a:rPr lang="en-US" u="sng" dirty="0" smtClean="0">
                <a:solidFill>
                  <a:srgbClr val="4F81BD"/>
                </a:solidFill>
              </a:rPr>
              <a:t>D</a:t>
            </a:r>
            <a:r>
              <a:rPr lang="nl-NL" u="sng" dirty="0" err="1" smtClean="0">
                <a:solidFill>
                  <a:srgbClr val="4F81BD"/>
                </a:solidFill>
              </a:rPr>
              <a:t>inner</a:t>
            </a:r>
            <a:endParaRPr lang="nl-NL" u="sng" dirty="0" smtClean="0">
              <a:solidFill>
                <a:srgbClr val="4F81BD"/>
              </a:solidFill>
            </a:endParaRPr>
          </a:p>
          <a:p>
            <a:r>
              <a:rPr lang="nl-NL" dirty="0" err="1" smtClean="0"/>
              <a:t>What</a:t>
            </a:r>
            <a:r>
              <a:rPr lang="nl-NL" dirty="0" smtClean="0"/>
              <a:t> 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u="sng" dirty="0" err="1" smtClean="0">
                <a:solidFill>
                  <a:schemeClr val="accent1"/>
                </a:solidFill>
              </a:rPr>
              <a:t>dinner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dirty="0" err="1" smtClean="0"/>
              <a:t>tomorrow</a:t>
            </a:r>
            <a:r>
              <a:rPr lang="nl-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1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Pretty Long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6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5721"/>
            <a:ext cx="7772400" cy="1470025"/>
          </a:xfrm>
        </p:spPr>
        <p:txBody>
          <a:bodyPr/>
          <a:lstStyle/>
          <a:p>
            <a:r>
              <a:rPr lang="en-US" dirty="0" smtClean="0"/>
              <a:t>Download your IMAP Email!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432" y="3886200"/>
            <a:ext cx="6653998" cy="1752600"/>
          </a:xfrm>
        </p:spPr>
        <p:txBody>
          <a:bodyPr>
            <a:normAutofit/>
          </a:bodyPr>
          <a:lstStyle/>
          <a:p>
            <a:r>
              <a:rPr lang="en-US" sz="2800" dirty="0" err="1"/>
              <a:t>d</a:t>
            </a:r>
            <a:r>
              <a:rPr lang="en-US" sz="2800" dirty="0" err="1" smtClean="0"/>
              <a:t>ataiap</a:t>
            </a:r>
            <a:r>
              <a:rPr lang="en-US" sz="2800" dirty="0" smtClean="0"/>
              <a:t>/resources/</a:t>
            </a:r>
            <a:r>
              <a:rPr lang="en-US" sz="2800" dirty="0" err="1" smtClean="0"/>
              <a:t>download_emails.py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40915" r="-40915"/>
          <a:stretch>
            <a:fillRect/>
          </a:stretch>
        </p:blipFill>
        <p:spPr>
          <a:xfrm>
            <a:off x="2245957" y="59165"/>
            <a:ext cx="4282097" cy="2354988"/>
          </a:xfrm>
        </p:spPr>
      </p:pic>
    </p:spTree>
    <p:extLst>
      <p:ext uri="{BB962C8B-B14F-4D97-AF65-F5344CB8AC3E}">
        <p14:creationId xmlns:p14="http://schemas.microsoft.com/office/powerpoint/2010/main" val="277092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 Wednesday!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</a:p>
          <a:p>
            <a:r>
              <a:rPr lang="en-US" dirty="0" smtClean="0"/>
              <a:t>2 slides by Tuesday night</a:t>
            </a:r>
          </a:p>
          <a:p>
            <a:r>
              <a:rPr lang="en-US" dirty="0" smtClean="0"/>
              <a:t>Google presentations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Interesting dataset</a:t>
            </a:r>
          </a:p>
          <a:p>
            <a:pPr marL="0" indent="0" algn="ctr">
              <a:buNone/>
            </a:pPr>
            <a:r>
              <a:rPr lang="en-US" dirty="0" smtClean="0"/>
              <a:t>Interesting analysis</a:t>
            </a:r>
          </a:p>
          <a:p>
            <a:pPr marL="0" indent="0" algn="ctr">
              <a:buNone/>
            </a:pPr>
            <a:r>
              <a:rPr lang="en-US" dirty="0" smtClean="0"/>
              <a:t>Topic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http://</a:t>
            </a:r>
            <a:r>
              <a:rPr lang="en-US" sz="4000" dirty="0" err="1" smtClean="0"/>
              <a:t>dataiap.github.com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dataiap</a:t>
            </a:r>
            <a:r>
              <a:rPr lang="en-US" sz="4000" dirty="0" smtClean="0"/>
              <a:t>/day4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8800" dirty="0" err="1" smtClean="0">
                <a:solidFill>
                  <a:schemeClr val="accent3">
                    <a:lumMod val="75000"/>
                  </a:schemeClr>
                </a:solidFill>
              </a:rPr>
              <a:t>it</a:t>
            </a:r>
            <a:r>
              <a:rPr lang="en-US" sz="8800" dirty="0" smtClean="0">
                <a:solidFill>
                  <a:schemeClr val="accent3">
                    <a:lumMod val="75000"/>
                  </a:schemeClr>
                </a:solidFill>
              </a:rPr>
              <a:t> pull</a:t>
            </a:r>
            <a:endParaRPr lang="en-US" sz="8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6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 them about</a:t>
            </a:r>
          </a:p>
          <a:p>
            <a:pPr lvl="1"/>
            <a:r>
              <a:rPr lang="en-US" dirty="0" smtClean="0"/>
              <a:t>Downloading their own email</a:t>
            </a:r>
          </a:p>
          <a:p>
            <a:pPr lvl="1"/>
            <a:r>
              <a:rPr lang="en-US" dirty="0" smtClean="0"/>
              <a:t>Last day presentations.  </a:t>
            </a:r>
          </a:p>
          <a:p>
            <a:r>
              <a:rPr lang="en-US" dirty="0" smtClean="0"/>
              <a:t>Proton pump inhibitor</a:t>
            </a:r>
          </a:p>
        </p:txBody>
      </p:sp>
    </p:spTree>
    <p:extLst>
      <p:ext uri="{BB962C8B-B14F-4D97-AF65-F5344CB8AC3E}">
        <p14:creationId xmlns:p14="http://schemas.microsoft.com/office/powerpoint/2010/main" val="393576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214"/>
            <a:ext cx="8229600" cy="5777950"/>
          </a:xfrm>
        </p:spPr>
        <p:txBody>
          <a:bodyPr>
            <a:noAutofit/>
          </a:bodyPr>
          <a:lstStyle/>
          <a:p>
            <a:r>
              <a:rPr lang="en-US" sz="4000" dirty="0" smtClean="0"/>
              <a:t>lay-k/</a:t>
            </a:r>
          </a:p>
          <a:p>
            <a:pPr marL="857250" lvl="2" indent="0">
              <a:buNone/>
            </a:pPr>
            <a:r>
              <a:rPr lang="en-US" sz="3600" dirty="0" smtClean="0"/>
              <a:t>_sent/</a:t>
            </a:r>
          </a:p>
          <a:p>
            <a:pPr marL="857250" lvl="2" indent="0">
              <a:buNone/>
            </a:pPr>
            <a:r>
              <a:rPr lang="en-US" sz="3600" dirty="0" err="1" smtClean="0"/>
              <a:t>all_documents</a:t>
            </a:r>
            <a:r>
              <a:rPr lang="en-US" sz="3600" dirty="0" smtClean="0"/>
              <a:t>/ </a:t>
            </a:r>
          </a:p>
          <a:p>
            <a:pPr marL="857250" lvl="2" indent="0">
              <a:buNone/>
            </a:pPr>
            <a:r>
              <a:rPr lang="en-US" sz="3600" dirty="0" smtClean="0"/>
              <a:t>business/</a:t>
            </a:r>
          </a:p>
          <a:p>
            <a:pPr marL="857250" lvl="2" indent="0">
              <a:buNone/>
            </a:pPr>
            <a:r>
              <a:rPr lang="en-US" sz="3600" dirty="0" err="1" smtClean="0"/>
              <a:t>deleted_items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family/</a:t>
            </a:r>
          </a:p>
          <a:p>
            <a:pPr marL="857250" lvl="2" indent="0">
              <a:buNone/>
            </a:pPr>
            <a:r>
              <a:rPr lang="en-US" sz="3600" dirty="0" smtClean="0"/>
              <a:t>inbox/</a:t>
            </a:r>
          </a:p>
          <a:p>
            <a:pPr marL="857250" lvl="2" indent="0">
              <a:buNone/>
            </a:pPr>
            <a:r>
              <a:rPr lang="en-US" sz="3600" dirty="0" err="1" smtClean="0"/>
              <a:t>sec_panel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sent/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433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214"/>
            <a:ext cx="8229600" cy="5777950"/>
          </a:xfrm>
        </p:spPr>
        <p:txBody>
          <a:bodyPr>
            <a:noAutofit/>
          </a:bodyPr>
          <a:lstStyle/>
          <a:p>
            <a:r>
              <a:rPr lang="en-US" sz="4000" dirty="0" smtClean="0"/>
              <a:t>lay-k/</a:t>
            </a:r>
          </a:p>
          <a:p>
            <a:pPr marL="857250" lvl="2" indent="0">
              <a:buNone/>
            </a:pPr>
            <a:r>
              <a:rPr lang="en-US" sz="3600" dirty="0" smtClean="0"/>
              <a:t>_sent/</a:t>
            </a:r>
          </a:p>
          <a:p>
            <a:pPr marL="857250" lvl="2" indent="0">
              <a:buNone/>
            </a:pPr>
            <a:r>
              <a:rPr lang="en-US" sz="3600" dirty="0" err="1" smtClean="0"/>
              <a:t>all_documents</a:t>
            </a:r>
            <a:r>
              <a:rPr lang="en-US" sz="3600" dirty="0" smtClean="0"/>
              <a:t>/ </a:t>
            </a:r>
          </a:p>
          <a:p>
            <a:pPr marL="857250" lvl="2" indent="0">
              <a:buNone/>
            </a:pPr>
            <a:r>
              <a:rPr lang="en-US" sz="3600" dirty="0" smtClean="0"/>
              <a:t>business/</a:t>
            </a:r>
          </a:p>
          <a:p>
            <a:pPr marL="857250" lvl="2" indent="0">
              <a:buNone/>
            </a:pPr>
            <a:r>
              <a:rPr lang="en-US" sz="3600" dirty="0" err="1" smtClean="0"/>
              <a:t>deleted_items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family/</a:t>
            </a:r>
          </a:p>
          <a:p>
            <a:pPr marL="857250" lvl="2" indent="0">
              <a:buNone/>
            </a:pPr>
            <a:r>
              <a:rPr lang="en-US" sz="3600" dirty="0" smtClean="0"/>
              <a:t>inbox/</a:t>
            </a:r>
          </a:p>
          <a:p>
            <a:pPr marL="857250" lvl="2" indent="0">
              <a:buNone/>
            </a:pPr>
            <a:r>
              <a:rPr lang="en-US" sz="3600" dirty="0" err="1" smtClean="0"/>
              <a:t>sec_panel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sent/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739571" y="2345317"/>
            <a:ext cx="1586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Email1</a:t>
            </a:r>
          </a:p>
          <a:p>
            <a:r>
              <a:rPr lang="en-US" sz="4000" dirty="0" smtClean="0"/>
              <a:t>Email2</a:t>
            </a:r>
          </a:p>
          <a:p>
            <a:r>
              <a:rPr lang="en-US" sz="4000" dirty="0" smtClean="0"/>
              <a:t>….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5420" y="2775461"/>
            <a:ext cx="3277603" cy="7169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2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3900" dirty="0" smtClean="0"/>
              <a:t>2</a:t>
            </a:r>
            <a:endParaRPr lang="en-US" sz="239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rcRect l="-21636" r="-21636"/>
          <a:stretch>
            <a:fillRect/>
          </a:stretch>
        </p:blipFill>
        <p:spPr>
          <a:xfrm>
            <a:off x="457200" y="3809858"/>
            <a:ext cx="2663883" cy="1465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9742" y="3564060"/>
            <a:ext cx="2731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“Conference”</a:t>
            </a:r>
          </a:p>
          <a:p>
            <a:r>
              <a:rPr lang="en-US" sz="3600" dirty="0" smtClean="0"/>
              <a:t>“Call”</a:t>
            </a:r>
          </a:p>
          <a:p>
            <a:r>
              <a:rPr lang="en-US" sz="3600" dirty="0" smtClean="0"/>
              <a:t>“Saturday”</a:t>
            </a:r>
          </a:p>
          <a:p>
            <a:r>
              <a:rPr lang="en-US" sz="3600" dirty="0" smtClean="0"/>
              <a:t>“Noon”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77603" y="4516525"/>
            <a:ext cx="1976804" cy="2048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7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5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5324</TotalTime>
  <Words>2087</Words>
  <Application>Microsoft Macintosh PowerPoint</Application>
  <PresentationFormat>On-screen Show (4:3)</PresentationFormat>
  <Paragraphs>360</Paragraphs>
  <Slides>48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Day 4: Text Analysis</vt:lpstr>
      <vt:lpstr>PowerPoint Presentation</vt:lpstr>
      <vt:lpstr>PowerPoint Presentation</vt:lpstr>
      <vt:lpstr>Kenneth Lay</vt:lpstr>
      <vt:lpstr>PowerPoint Presentation</vt:lpstr>
      <vt:lpstr>PowerPoint Presentation</vt:lpstr>
      <vt:lpstr>2</vt:lpstr>
      <vt:lpstr>PowerPoint Presentation</vt:lpstr>
      <vt:lpstr>PowerPoint Presentation</vt:lpstr>
      <vt:lpstr>PowerPoint Presentation</vt:lpstr>
      <vt:lpstr>PowerPoint Presentation</vt:lpstr>
      <vt:lpstr>Relevant Terms</vt:lpstr>
      <vt:lpstr>Intuition</vt:lpstr>
      <vt:lpstr>Intuition</vt:lpstr>
      <vt:lpstr>Intuition</vt:lpstr>
      <vt:lpstr>Intuition</vt:lpstr>
      <vt:lpstr>IDF.  How do they work?</vt:lpstr>
      <vt:lpstr>IDF.  How do they work?</vt:lpstr>
      <vt:lpstr>IDF.  How do they work?</vt:lpstr>
      <vt:lpstr>IDF.  How do they work?</vt:lpstr>
      <vt:lpstr>IDF.  How do they work?</vt:lpstr>
      <vt:lpstr>Relevant Terms</vt:lpstr>
      <vt:lpstr>Relevant Terms</vt:lpstr>
      <vt:lpstr>Relevant Terms</vt:lpstr>
      <vt:lpstr>Relevant Terms</vt:lpstr>
      <vt:lpstr>Relevant Terms</vt:lpstr>
      <vt:lpstr>How similar is email 1 to email 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So we implemented all of that…</vt:lpstr>
      <vt:lpstr>Sucked</vt:lpstr>
      <vt:lpstr>Email Body vs Subject</vt:lpstr>
      <vt:lpstr>PowerPoint Presentation</vt:lpstr>
      <vt:lpstr>Subject Line</vt:lpstr>
      <vt:lpstr>Pretty Long</vt:lpstr>
      <vt:lpstr>Download your IMAP Email!</vt:lpstr>
      <vt:lpstr>Presentations Wednesday!</vt:lpstr>
      <vt:lpstr>http://dataiap.github.com/dataiap/day4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4: Text Analysis</dc:title>
  <dc:creator>eugene</dc:creator>
  <cp:lastModifiedBy>eugene</cp:lastModifiedBy>
  <cp:revision>76</cp:revision>
  <dcterms:created xsi:type="dcterms:W3CDTF">2012-01-07T21:00:22Z</dcterms:created>
  <dcterms:modified xsi:type="dcterms:W3CDTF">2012-01-12T16:00:54Z</dcterms:modified>
</cp:coreProperties>
</file>