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sldIdLst>
    <p:sldId id="257" r:id="rId2"/>
    <p:sldId id="256" r:id="rId3"/>
    <p:sldId id="258" r:id="rId4"/>
    <p:sldId id="259" r:id="rId5"/>
    <p:sldId id="260" r:id="rId6"/>
    <p:sldId id="268" r:id="rId7"/>
    <p:sldId id="262" r:id="rId8"/>
    <p:sldId id="261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62967B-7F1B-412A-869B-C4BB11232D92}">
          <p14:sldIdLst>
            <p14:sldId id="257"/>
            <p14:sldId id="256"/>
            <p14:sldId id="258"/>
            <p14:sldId id="259"/>
            <p14:sldId id="260"/>
            <p14:sldId id="268"/>
            <p14:sldId id="262"/>
            <p14:sldId id="261"/>
            <p14:sldId id="263"/>
            <p14:sldId id="264"/>
            <p14:sldId id="265"/>
            <p14:sldId id="266"/>
            <p14:sldId id="269"/>
            <p14:sldId id="270"/>
            <p14:sldId id="271"/>
            <p14:sldId id="272"/>
          </p14:sldIdLst>
        </p14:section>
        <p14:section name="Үйрөнүү үчүн баалоо" id="{0B64BAAD-0206-4895-981B-4525EFB713B8}">
          <p14:sldIdLst>
            <p14:sldId id="273"/>
          </p14:sldIdLst>
        </p14:section>
        <p14:section name="MathKG" id="{8C12631C-7891-47BF-B61C-D4B865ED4B26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3F4D-D01F-93A3-9EB0-D06BC57F7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12B11-7E4E-839A-04E0-02C24D955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BD867-CBFE-B60E-94FE-5E77AFA1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92923-5691-201D-9863-7C305075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7E006-83CA-71CA-8D81-D81C549A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7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3D88-2BF6-614B-3079-2C6D3321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28EC6-2893-E93C-61E9-FBB8B8BEF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8F509-5F7D-165D-0064-2BDE7D92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E5BE3-6897-E183-83EE-24E2A66D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6FFAB-F65C-AA1B-F804-E5137C3F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8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B1A297-8AFF-A561-0BCF-DFDC84114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CB72B-897C-F259-A022-BD779EA2A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C401B-ED7F-8920-B7DE-5D74C0C2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96E29-87BB-96E5-3FFA-F963A867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EF2CD-2735-30BE-2465-466EEE1C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12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88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03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66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82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23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99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816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602F-6E81-0690-42B3-F3199613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CCCDD-EFAD-983F-26E9-4DF01E94A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BEF54-E3A6-3438-FB70-CA9F7284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C804C-59EB-58AD-19D6-DD91BE1A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E3ABE-C108-D63B-0C80-FF56F17F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06959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44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658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150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61F2-375D-397C-903D-1C9A6DC94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5F7C1-DA44-F885-7F76-6AEF872F4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A5E7A-3C4E-B0FF-6048-2428F13D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EF43D-AA59-6F72-6E99-24BACA4D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0488E-9575-AA10-6650-5EFF64A3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9976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C236-4D6A-F50F-F96A-0B33FAF7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67EB-5934-4033-C48B-523183C75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0EE30-BC22-BA32-5555-2D92711BB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A8EA1-F6CD-6BFF-8918-10BD9D7C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52A51-170D-0A97-76E8-C96E6E36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E1132-9890-0200-7169-348F438F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3700-5056-34AA-A2B1-5A0B192A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E887B-58EA-8D7A-9294-12B7F549D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AF15E-9662-63E9-7EFD-AAF9E5371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126DF-2F27-AAE9-509B-33B91D26E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3A8AA-F2AC-1915-04A9-63EC75684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D720E-DDCF-A042-525A-A95B33AF8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CC3DD1-3866-8861-C983-17EB3743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F36F28-5B8B-A0E8-06F7-3F5B9302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B005-13E9-BCAA-22F3-54833121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409B5-5904-AB68-A3D2-EEE55612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5F024-0351-150D-CE65-CA2A7413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FD2D2-622D-EAB7-F9F1-A6687F2A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5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5E6D05-C3FE-5D83-ABAE-5EA740EF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8A5EF-28C1-DD13-2869-594EA5A3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7AFC8-9655-DD74-E767-245E9A7B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0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982C-0085-BA19-333E-A7132704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01765-BF41-54B2-CCAB-9A893B528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472CA-71AC-D0BD-DA67-C0026E7E7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DE5CC-1DCA-74E9-1894-D78E49D2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BF998-C4E1-7D1D-7798-8E64EF35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4DEEC-F443-F9CC-3C71-43B43309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4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75CA-C16C-F543-5FBE-94BA8E74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05EFBD-08DC-FEC5-DB7F-889F30898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5E3FE-8205-A0D3-E364-AE2329A9A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73538-62E9-2462-AC52-41FA61FD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01BD5-559A-AC1D-5F9F-FFE05E5E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CE6E5-78E7-6241-E001-F0C758D0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6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83609-0CE5-670D-75C4-4EB473A03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6DF15-2EE1-DB9D-BDD5-2BEDF4A9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9A8A0-7FAC-CC94-B820-32410EC44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D8C11-3CED-972F-4CCA-6920830AC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3F2AE-352A-A10E-B208-93514C0EF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2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  <p:sldLayoutId id="2147484046" r:id="rId13"/>
    <p:sldLayoutId id="2147484047" r:id="rId14"/>
    <p:sldLayoutId id="2147484048" r:id="rId15"/>
    <p:sldLayoutId id="2147484049" r:id="rId16"/>
    <p:sldLayoutId id="2147484050" r:id="rId17"/>
    <p:sldLayoutId id="2147484051" r:id="rId18"/>
    <p:sldLayoutId id="2147484052" r:id="rId19"/>
    <p:sldLayoutId id="2147484053" r:id="rId20"/>
    <p:sldLayoutId id="2147484054" r:id="rId21"/>
    <p:sldLayoutId id="2147484018" r:id="rId2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2.png"/><Relationship Id="rId7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2.png"/><Relationship Id="rId4" Type="http://schemas.openxmlformats.org/officeDocument/2006/relationships/image" Target="../media/image13.png"/><Relationship Id="rId9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2.png"/><Relationship Id="rId7" Type="http://schemas.openxmlformats.org/officeDocument/2006/relationships/image" Target="../media/image4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8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55.png"/><Relationship Id="rId4" Type="http://schemas.openxmlformats.org/officeDocument/2006/relationships/image" Target="../media/image13.png"/><Relationship Id="rId9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2.png"/><Relationship Id="rId7" Type="http://schemas.openxmlformats.org/officeDocument/2006/relationships/image" Target="../media/image4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8.png"/><Relationship Id="rId5" Type="http://schemas.openxmlformats.org/officeDocument/2006/relationships/image" Target="../media/image38.png"/><Relationship Id="rId10" Type="http://schemas.openxmlformats.org/officeDocument/2006/relationships/image" Target="../media/image47.png"/><Relationship Id="rId4" Type="http://schemas.openxmlformats.org/officeDocument/2006/relationships/image" Target="../media/image13.png"/><Relationship Id="rId9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2.png"/><Relationship Id="rId7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1.png"/><Relationship Id="rId5" Type="http://schemas.openxmlformats.org/officeDocument/2006/relationships/image" Target="../media/image38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12.png"/><Relationship Id="rId7" Type="http://schemas.openxmlformats.org/officeDocument/2006/relationships/image" Target="../media/image5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6.png"/><Relationship Id="rId5" Type="http://schemas.openxmlformats.org/officeDocument/2006/relationships/image" Target="../media/image38.png"/><Relationship Id="rId10" Type="http://schemas.openxmlformats.org/officeDocument/2006/relationships/image" Target="../media/image60.png"/><Relationship Id="rId4" Type="http://schemas.openxmlformats.org/officeDocument/2006/relationships/image" Target="../media/image13.png"/><Relationship Id="rId9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12.png"/><Relationship Id="rId7" Type="http://schemas.openxmlformats.org/officeDocument/2006/relationships/image" Target="../media/image61.png"/><Relationship Id="rId12" Type="http://schemas.openxmlformats.org/officeDocument/2006/relationships/image" Target="../media/image6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6.png"/><Relationship Id="rId11" Type="http://schemas.openxmlformats.org/officeDocument/2006/relationships/image" Target="../media/image63.png"/><Relationship Id="rId5" Type="http://schemas.openxmlformats.org/officeDocument/2006/relationships/image" Target="../media/image38.png"/><Relationship Id="rId10" Type="http://schemas.openxmlformats.org/officeDocument/2006/relationships/image" Target="../media/image60.png"/><Relationship Id="rId4" Type="http://schemas.openxmlformats.org/officeDocument/2006/relationships/image" Target="../media/image13.png"/><Relationship Id="rId9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2.png"/><Relationship Id="rId7" Type="http://schemas.openxmlformats.org/officeDocument/2006/relationships/image" Target="../media/image6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6.png"/><Relationship Id="rId5" Type="http://schemas.openxmlformats.org/officeDocument/2006/relationships/image" Target="../media/image38.png"/><Relationship Id="rId10" Type="http://schemas.openxmlformats.org/officeDocument/2006/relationships/image" Target="../media/image67.png"/><Relationship Id="rId4" Type="http://schemas.openxmlformats.org/officeDocument/2006/relationships/image" Target="../media/image13.png"/><Relationship Id="rId9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12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13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3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2.png"/><Relationship Id="rId7" Type="http://schemas.openxmlformats.org/officeDocument/2006/relationships/image" Target="../media/image3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6.png"/><Relationship Id="rId5" Type="http://schemas.openxmlformats.org/officeDocument/2006/relationships/image" Target="../media/image14.png"/><Relationship Id="rId10" Type="http://schemas.openxmlformats.org/officeDocument/2006/relationships/image" Target="../media/image49.png"/><Relationship Id="rId4" Type="http://schemas.openxmlformats.org/officeDocument/2006/relationships/image" Target="../media/image13.png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884C22-E567-2E46-13CA-C26DA13A2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Амалдарды аткаруу тартиби</a:t>
            </a:r>
            <a:r>
              <a:rPr lang="en-US" dirty="0"/>
              <a:t>  – </a:t>
            </a:r>
            <a:r>
              <a:rPr lang="ru-RU" dirty="0"/>
              <a:t>Сабак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Бул ресурс математикалык ыкманын жандуу демонстрацияларын камсыз кылат.</a:t>
            </a:r>
          </a:p>
          <a:p>
            <a:endParaRPr lang="ru-RU" dirty="0"/>
          </a:p>
          <a:p>
            <a:r>
              <a:rPr lang="ru-RU" dirty="0"/>
              <a:t>Анимацияларды текшерип, </a:t>
            </a:r>
            <a:r>
              <a:rPr lang="ky-KG" dirty="0"/>
              <a:t>сабагы</a:t>
            </a:r>
            <a:r>
              <a:rPr lang="ru-RU" dirty="0"/>
              <a:t>ң</a:t>
            </a:r>
            <a:r>
              <a:rPr lang="ky-KG" dirty="0"/>
              <a:t>ызга </a:t>
            </a:r>
            <a:r>
              <a:rPr lang="ru-RU" sz="2800" b="1" dirty="0">
                <a:solidFill>
                  <a:srgbClr val="FF0000"/>
                </a:solidFill>
              </a:rPr>
              <a:t>КЕРЕГИ ЖОК </a:t>
            </a:r>
            <a:r>
              <a:rPr lang="ru-RU" dirty="0"/>
              <a:t>слайддарды </a:t>
            </a:r>
            <a:r>
              <a:rPr lang="ru-RU" sz="3200" b="1" i="0" dirty="0">
                <a:solidFill>
                  <a:srgbClr val="FF0000"/>
                </a:solidFill>
                <a:effectLst/>
              </a:rPr>
              <a:t>ӨЧҮРҮ</a:t>
            </a:r>
            <a:r>
              <a:rPr lang="ky-KG" sz="3200" b="1" dirty="0">
                <a:solidFill>
                  <a:srgbClr val="FF0000"/>
                </a:solidFill>
              </a:rPr>
              <a:t>П САЛЫ</a:t>
            </a:r>
            <a:r>
              <a:rPr lang="ru-RU" sz="3200" b="1" dirty="0">
                <a:solidFill>
                  <a:srgbClr val="FF0000"/>
                </a:solidFill>
              </a:rPr>
              <a:t>ҢЫЗ.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C32CF0-A8B2-1442-8506-9CB94EBCF5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2438"/>
            <a:ext cx="9404350" cy="1400175"/>
          </a:xfrm>
        </p:spPr>
        <p:txBody>
          <a:bodyPr>
            <a:normAutofit/>
          </a:bodyPr>
          <a:lstStyle/>
          <a:p>
            <a:pPr algn="r"/>
            <a:r>
              <a:rPr lang="en-US" sz="6600" dirty="0" err="1">
                <a:solidFill>
                  <a:srgbClr val="00B0F0"/>
                </a:solidFill>
              </a:rPr>
              <a:t>MathKG</a:t>
            </a:r>
            <a:r>
              <a:rPr lang="en-US" sz="5200" dirty="0">
                <a:solidFill>
                  <a:srgbClr val="00B0F0"/>
                </a:solidFill>
              </a:rPr>
              <a:t>  -- </a:t>
            </a:r>
          </a:p>
        </p:txBody>
      </p:sp>
    </p:spTree>
    <p:extLst>
      <p:ext uri="{BB962C8B-B14F-4D97-AF65-F5344CB8AC3E}">
        <p14:creationId xmlns:p14="http://schemas.microsoft.com/office/powerpoint/2010/main" val="4075688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E290E4-B57B-D0F6-5140-FA2E20B62651}"/>
              </a:ext>
            </a:extLst>
          </p:cNvPr>
          <p:cNvSpPr/>
          <p:nvPr/>
        </p:nvSpPr>
        <p:spPr>
          <a:xfrm>
            <a:off x="2431233" y="129540"/>
            <a:ext cx="5879647" cy="690880"/>
          </a:xfrm>
          <a:prstGeom prst="roundRect">
            <a:avLst>
              <a:gd name="adj" fmla="val 853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02737-8AE3-E88B-33EA-CBABC993AE48}"/>
              </a:ext>
            </a:extLst>
          </p:cNvPr>
          <p:cNvSpPr txBox="1"/>
          <p:nvPr/>
        </p:nvSpPr>
        <p:spPr>
          <a:xfrm>
            <a:off x="3903000" y="244148"/>
            <a:ext cx="3618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Ичиндеги эсептөөлөр.</a:t>
            </a:r>
            <a:endParaRPr lang="en-GB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C11E2-8E75-847C-D075-AAAB54C7A551}"/>
                  </a:ext>
                </a:extLst>
              </p:cNvPr>
              <p:cNvSpPr txBox="1"/>
              <p:nvPr/>
            </p:nvSpPr>
            <p:spPr>
              <a:xfrm>
                <a:off x="2757296" y="146884"/>
                <a:ext cx="90569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C11E2-8E75-847C-D075-AAAB54C7A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296" y="146884"/>
                <a:ext cx="90569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731FED-B1E2-F1E0-6488-752C67BD86A8}"/>
              </a:ext>
            </a:extLst>
          </p:cNvPr>
          <p:cNvSpPr/>
          <p:nvPr/>
        </p:nvSpPr>
        <p:spPr>
          <a:xfrm>
            <a:off x="2431233" y="952500"/>
            <a:ext cx="5879647" cy="690880"/>
          </a:xfrm>
          <a:prstGeom prst="roundRect">
            <a:avLst>
              <a:gd name="adj" fmla="val 8538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013C6-E698-3EB1-D688-02386CA5F000}"/>
              </a:ext>
            </a:extLst>
          </p:cNvPr>
          <p:cNvSpPr txBox="1"/>
          <p:nvPr/>
        </p:nvSpPr>
        <p:spPr>
          <a:xfrm>
            <a:off x="4635577" y="1067108"/>
            <a:ext cx="234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Солдон оңго</a:t>
            </a:r>
            <a:endParaRPr lang="en-GB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950D1F-D27A-0524-24CF-1ED60863A506}"/>
                  </a:ext>
                </a:extLst>
              </p:cNvPr>
              <p:cNvSpPr txBox="1"/>
              <p:nvPr/>
            </p:nvSpPr>
            <p:spPr>
              <a:xfrm>
                <a:off x="2655696" y="969844"/>
                <a:ext cx="1069202" cy="601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GB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950D1F-D27A-0524-24CF-1ED60863A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696" y="969844"/>
                <a:ext cx="1069202" cy="6013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EF4F83-E06D-FB67-59BF-545D785046A7}"/>
              </a:ext>
            </a:extLst>
          </p:cNvPr>
          <p:cNvSpPr/>
          <p:nvPr/>
        </p:nvSpPr>
        <p:spPr>
          <a:xfrm>
            <a:off x="2431233" y="1744980"/>
            <a:ext cx="5763984" cy="690880"/>
          </a:xfrm>
          <a:prstGeom prst="roundRect">
            <a:avLst>
              <a:gd name="adj" fmla="val 8538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7D495-AE3C-F817-C016-29A47CF2D910}"/>
              </a:ext>
            </a:extLst>
          </p:cNvPr>
          <p:cNvSpPr txBox="1"/>
          <p:nvPr/>
        </p:nvSpPr>
        <p:spPr>
          <a:xfrm>
            <a:off x="4635572" y="1859588"/>
            <a:ext cx="245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Солдон оңго</a:t>
            </a:r>
            <a:endParaRPr lang="en-GB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80234B-CE29-D3A1-5D10-66E83162A2B9}"/>
                  </a:ext>
                </a:extLst>
              </p:cNvPr>
              <p:cNvSpPr txBox="1"/>
              <p:nvPr/>
            </p:nvSpPr>
            <p:spPr>
              <a:xfrm>
                <a:off x="2594736" y="1762324"/>
                <a:ext cx="1199239" cy="601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GB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80234B-CE29-D3A1-5D10-66E83162A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36" y="1762324"/>
                <a:ext cx="1199239" cy="6013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68BF5C-487F-A67E-0797-CD8067197AFD}"/>
                  </a:ext>
                </a:extLst>
              </p:cNvPr>
              <p:cNvSpPr txBox="1"/>
              <p:nvPr/>
            </p:nvSpPr>
            <p:spPr>
              <a:xfrm>
                <a:off x="3354424" y="4139764"/>
                <a:ext cx="3257815" cy="15175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6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4+12=</m:t>
                      </m:r>
                    </m:oMath>
                  </m:oMathPara>
                </a14:m>
                <a:endParaRPr lang="en-GB" sz="6000" baseline="30000" dirty="0">
                  <a:solidFill>
                    <a:schemeClr val="tx1"/>
                  </a:solidFill>
                </a:endParaRPr>
              </a:p>
              <a:p>
                <a:pPr algn="just"/>
                <a:endParaRPr lang="en-GB" sz="6000" baseline="30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68BF5C-487F-A67E-0797-CD8067197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424" y="4139764"/>
                <a:ext cx="3257815" cy="15175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69DACE-3A7C-5302-B0F0-F77CEF3704C1}"/>
                  </a:ext>
                </a:extLst>
              </p:cNvPr>
              <p:cNvSpPr txBox="1"/>
              <p:nvPr/>
            </p:nvSpPr>
            <p:spPr>
              <a:xfrm>
                <a:off x="6832559" y="4129604"/>
                <a:ext cx="995465" cy="902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6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GB" sz="6000" baseline="30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69DACE-3A7C-5302-B0F0-F77CEF370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559" y="4129604"/>
                <a:ext cx="995465" cy="9020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06374A1C-6E24-3134-BBD1-2BD3E675FE0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56"/>
          <a:stretch/>
        </p:blipFill>
        <p:spPr>
          <a:xfrm>
            <a:off x="8195217" y="4179775"/>
            <a:ext cx="638317" cy="6901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6506EF-48FD-983E-F497-E7CAD726306D}"/>
              </a:ext>
            </a:extLst>
          </p:cNvPr>
          <p:cNvSpPr txBox="1"/>
          <p:nvPr/>
        </p:nvSpPr>
        <p:spPr>
          <a:xfrm>
            <a:off x="85445" y="2773988"/>
            <a:ext cx="2659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</a:rPr>
              <a:t>Кашаанын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ичиндеги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амал биринчи .</a:t>
            </a:r>
            <a:r>
              <a:rPr lang="en-GB" sz="24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FB3FCE-D6C1-7A58-43AD-E08B4AE864BB}"/>
              </a:ext>
            </a:extLst>
          </p:cNvPr>
          <p:cNvSpPr txBox="1"/>
          <p:nvPr/>
        </p:nvSpPr>
        <p:spPr>
          <a:xfrm>
            <a:off x="-332137" y="4457753"/>
            <a:ext cx="34948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</a:rPr>
              <a:t>   кашааны эсептеп,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кайра жаз.</a:t>
            </a:r>
            <a:endParaRPr lang="en-GB" sz="2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266612-4287-354C-F0AF-186AA9D3818F}"/>
                  </a:ext>
                </a:extLst>
              </p:cNvPr>
              <p:cNvSpPr txBox="1"/>
              <p:nvPr/>
            </p:nvSpPr>
            <p:spPr>
              <a:xfrm>
                <a:off x="4027296" y="2697044"/>
                <a:ext cx="59150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266612-4287-354C-F0AF-186AA9D38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296" y="2697044"/>
                <a:ext cx="591509" cy="11079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5B6FED-444B-C0FF-C894-2D922763F819}"/>
                  </a:ext>
                </a:extLst>
              </p:cNvPr>
              <p:cNvSpPr txBox="1"/>
              <p:nvPr/>
            </p:nvSpPr>
            <p:spPr>
              <a:xfrm>
                <a:off x="5876416" y="2676724"/>
                <a:ext cx="59150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5B6FED-444B-C0FF-C894-2D922763F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416" y="2676724"/>
                <a:ext cx="591509" cy="11079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CC4173-A9D8-964C-8CCC-2568ACE66AD3}"/>
                  </a:ext>
                </a:extLst>
              </p:cNvPr>
              <p:cNvSpPr txBox="1"/>
              <p:nvPr/>
            </p:nvSpPr>
            <p:spPr>
              <a:xfrm>
                <a:off x="2986759" y="2839284"/>
                <a:ext cx="3993144" cy="902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4+2×6=</m:t>
                      </m:r>
                    </m:oMath>
                  </m:oMathPara>
                </a14:m>
                <a:endParaRPr lang="en-GB" sz="600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CC4173-A9D8-964C-8CCC-2568ACE66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759" y="2839284"/>
                <a:ext cx="3993144" cy="9020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60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E290E4-B57B-D0F6-5140-FA2E20B62651}"/>
              </a:ext>
            </a:extLst>
          </p:cNvPr>
          <p:cNvSpPr/>
          <p:nvPr/>
        </p:nvSpPr>
        <p:spPr>
          <a:xfrm>
            <a:off x="2431233" y="129540"/>
            <a:ext cx="5879647" cy="690880"/>
          </a:xfrm>
          <a:prstGeom prst="roundRect">
            <a:avLst>
              <a:gd name="adj" fmla="val 853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02737-8AE3-E88B-33EA-CBABC993AE48}"/>
              </a:ext>
            </a:extLst>
          </p:cNvPr>
          <p:cNvSpPr txBox="1"/>
          <p:nvPr/>
        </p:nvSpPr>
        <p:spPr>
          <a:xfrm>
            <a:off x="3903000" y="244148"/>
            <a:ext cx="3618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Ичиндеги эсептөөлөр.</a:t>
            </a:r>
            <a:endParaRPr lang="en-GB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C11E2-8E75-847C-D075-AAAB54C7A551}"/>
                  </a:ext>
                </a:extLst>
              </p:cNvPr>
              <p:cNvSpPr txBox="1"/>
              <p:nvPr/>
            </p:nvSpPr>
            <p:spPr>
              <a:xfrm>
                <a:off x="2757296" y="146884"/>
                <a:ext cx="90569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C11E2-8E75-847C-D075-AAAB54C7A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296" y="146884"/>
                <a:ext cx="90569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731FED-B1E2-F1E0-6488-752C67BD86A8}"/>
              </a:ext>
            </a:extLst>
          </p:cNvPr>
          <p:cNvSpPr/>
          <p:nvPr/>
        </p:nvSpPr>
        <p:spPr>
          <a:xfrm>
            <a:off x="2431233" y="952500"/>
            <a:ext cx="5879647" cy="690880"/>
          </a:xfrm>
          <a:prstGeom prst="roundRect">
            <a:avLst>
              <a:gd name="adj" fmla="val 8538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013C6-E698-3EB1-D688-02386CA5F000}"/>
              </a:ext>
            </a:extLst>
          </p:cNvPr>
          <p:cNvSpPr txBox="1"/>
          <p:nvPr/>
        </p:nvSpPr>
        <p:spPr>
          <a:xfrm>
            <a:off x="4635577" y="1067108"/>
            <a:ext cx="234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Солдон оңго</a:t>
            </a:r>
            <a:endParaRPr lang="en-GB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950D1F-D27A-0524-24CF-1ED60863A506}"/>
                  </a:ext>
                </a:extLst>
              </p:cNvPr>
              <p:cNvSpPr txBox="1"/>
              <p:nvPr/>
            </p:nvSpPr>
            <p:spPr>
              <a:xfrm>
                <a:off x="2655696" y="969844"/>
                <a:ext cx="1069202" cy="601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GB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950D1F-D27A-0524-24CF-1ED60863A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696" y="969844"/>
                <a:ext cx="1069202" cy="6013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EF4F83-E06D-FB67-59BF-545D785046A7}"/>
              </a:ext>
            </a:extLst>
          </p:cNvPr>
          <p:cNvSpPr/>
          <p:nvPr/>
        </p:nvSpPr>
        <p:spPr>
          <a:xfrm>
            <a:off x="2431233" y="1744980"/>
            <a:ext cx="5763984" cy="690880"/>
          </a:xfrm>
          <a:prstGeom prst="roundRect">
            <a:avLst>
              <a:gd name="adj" fmla="val 8538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7D495-AE3C-F817-C016-29A47CF2D910}"/>
              </a:ext>
            </a:extLst>
          </p:cNvPr>
          <p:cNvSpPr txBox="1"/>
          <p:nvPr/>
        </p:nvSpPr>
        <p:spPr>
          <a:xfrm>
            <a:off x="4635572" y="1859588"/>
            <a:ext cx="245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Солдон оңго</a:t>
            </a:r>
            <a:endParaRPr lang="en-GB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80234B-CE29-D3A1-5D10-66E83162A2B9}"/>
                  </a:ext>
                </a:extLst>
              </p:cNvPr>
              <p:cNvSpPr txBox="1"/>
              <p:nvPr/>
            </p:nvSpPr>
            <p:spPr>
              <a:xfrm>
                <a:off x="2594736" y="1762324"/>
                <a:ext cx="1199239" cy="601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GB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80234B-CE29-D3A1-5D10-66E83162A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36" y="1762324"/>
                <a:ext cx="1199239" cy="6013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06374A1C-6E24-3134-BBD1-2BD3E675FE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56"/>
          <a:stretch/>
        </p:blipFill>
        <p:spPr>
          <a:xfrm>
            <a:off x="8195217" y="4179775"/>
            <a:ext cx="638317" cy="6901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6506EF-48FD-983E-F497-E7CAD726306D}"/>
              </a:ext>
            </a:extLst>
          </p:cNvPr>
          <p:cNvSpPr txBox="1"/>
          <p:nvPr/>
        </p:nvSpPr>
        <p:spPr>
          <a:xfrm>
            <a:off x="85445" y="2773988"/>
            <a:ext cx="2659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</a:rPr>
              <a:t>Кашаанын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ичиндеги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амал биринчи .</a:t>
            </a:r>
            <a:r>
              <a:rPr lang="en-GB" sz="24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FB3FCE-D6C1-7A58-43AD-E08B4AE864BB}"/>
              </a:ext>
            </a:extLst>
          </p:cNvPr>
          <p:cNvSpPr txBox="1"/>
          <p:nvPr/>
        </p:nvSpPr>
        <p:spPr>
          <a:xfrm>
            <a:off x="-332137" y="4457753"/>
            <a:ext cx="34948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</a:rPr>
              <a:t>   кашааны эсептеп,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кайра жаз.</a:t>
            </a:r>
            <a:endParaRPr lang="en-GB" sz="2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266612-4287-354C-F0AF-186AA9D3818F}"/>
                  </a:ext>
                </a:extLst>
              </p:cNvPr>
              <p:cNvSpPr txBox="1"/>
              <p:nvPr/>
            </p:nvSpPr>
            <p:spPr>
              <a:xfrm>
                <a:off x="4027296" y="2697044"/>
                <a:ext cx="59150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266612-4287-354C-F0AF-186AA9D38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296" y="2697044"/>
                <a:ext cx="591509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5B6FED-444B-C0FF-C894-2D922763F819}"/>
                  </a:ext>
                </a:extLst>
              </p:cNvPr>
              <p:cNvSpPr txBox="1"/>
              <p:nvPr/>
            </p:nvSpPr>
            <p:spPr>
              <a:xfrm>
                <a:off x="5876416" y="2676724"/>
                <a:ext cx="59150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5B6FED-444B-C0FF-C894-2D922763F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416" y="2676724"/>
                <a:ext cx="591509" cy="1107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80EC0CB-108F-67A7-864B-9E4857466C14}"/>
                  </a:ext>
                </a:extLst>
              </p:cNvPr>
              <p:cNvSpPr txBox="1"/>
              <p:nvPr/>
            </p:nvSpPr>
            <p:spPr>
              <a:xfrm>
                <a:off x="4238810" y="2953169"/>
                <a:ext cx="3993144" cy="902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sz="6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3−7=</m:t>
                      </m:r>
                    </m:oMath>
                  </m:oMathPara>
                </a14:m>
                <a:endParaRPr lang="en-GB" sz="600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80EC0CB-108F-67A7-864B-9E4857466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810" y="2953169"/>
                <a:ext cx="3993144" cy="9020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179063-4901-FD90-CF72-3068012BB130}"/>
                  </a:ext>
                </a:extLst>
              </p:cNvPr>
              <p:cNvSpPr txBox="1"/>
              <p:nvPr/>
            </p:nvSpPr>
            <p:spPr>
              <a:xfrm>
                <a:off x="3750060" y="4083931"/>
                <a:ext cx="3101298" cy="902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12−7=</m:t>
                      </m:r>
                    </m:oMath>
                  </m:oMathPara>
                </a14:m>
                <a:endParaRPr lang="en-GB" sz="6000" baseline="30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179063-4901-FD90-CF72-3068012BB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060" y="4083931"/>
                <a:ext cx="3101298" cy="9020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9F3AC9-C869-B1C0-EC95-77B1A4C1666B}"/>
                  </a:ext>
                </a:extLst>
              </p:cNvPr>
              <p:cNvSpPr txBox="1"/>
              <p:nvPr/>
            </p:nvSpPr>
            <p:spPr>
              <a:xfrm>
                <a:off x="3408253" y="4189935"/>
                <a:ext cx="3101298" cy="902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12−7=</m:t>
                      </m:r>
                    </m:oMath>
                  </m:oMathPara>
                </a14:m>
                <a:endParaRPr lang="en-GB" sz="6000" baseline="30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9F3AC9-C869-B1C0-EC95-77B1A4C16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253" y="4189935"/>
                <a:ext cx="3101298" cy="9020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87AADC7-FCE7-B614-415E-A3B40220AC10}"/>
                  </a:ext>
                </a:extLst>
              </p:cNvPr>
              <p:cNvSpPr txBox="1"/>
              <p:nvPr/>
            </p:nvSpPr>
            <p:spPr>
              <a:xfrm>
                <a:off x="7105305" y="4115351"/>
                <a:ext cx="541815" cy="902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sz="6000" baseline="30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87AADC7-FCE7-B614-415E-A3B40220A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305" y="4115351"/>
                <a:ext cx="541815" cy="9020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63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3" grpId="0"/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E290E4-B57B-D0F6-5140-FA2E20B62651}"/>
              </a:ext>
            </a:extLst>
          </p:cNvPr>
          <p:cNvSpPr/>
          <p:nvPr/>
        </p:nvSpPr>
        <p:spPr>
          <a:xfrm>
            <a:off x="2431233" y="129540"/>
            <a:ext cx="5879647" cy="690880"/>
          </a:xfrm>
          <a:prstGeom prst="roundRect">
            <a:avLst>
              <a:gd name="adj" fmla="val 853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02737-8AE3-E88B-33EA-CBABC993AE48}"/>
              </a:ext>
            </a:extLst>
          </p:cNvPr>
          <p:cNvSpPr txBox="1"/>
          <p:nvPr/>
        </p:nvSpPr>
        <p:spPr>
          <a:xfrm>
            <a:off x="3903000" y="244148"/>
            <a:ext cx="3618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Ичиндеги эсептөөлөр.</a:t>
            </a:r>
            <a:endParaRPr lang="en-GB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C11E2-8E75-847C-D075-AAAB54C7A551}"/>
                  </a:ext>
                </a:extLst>
              </p:cNvPr>
              <p:cNvSpPr txBox="1"/>
              <p:nvPr/>
            </p:nvSpPr>
            <p:spPr>
              <a:xfrm>
                <a:off x="2757296" y="146884"/>
                <a:ext cx="90569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C11E2-8E75-847C-D075-AAAB54C7A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296" y="146884"/>
                <a:ext cx="90569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731FED-B1E2-F1E0-6488-752C67BD86A8}"/>
              </a:ext>
            </a:extLst>
          </p:cNvPr>
          <p:cNvSpPr/>
          <p:nvPr/>
        </p:nvSpPr>
        <p:spPr>
          <a:xfrm>
            <a:off x="2431233" y="952500"/>
            <a:ext cx="5879647" cy="690880"/>
          </a:xfrm>
          <a:prstGeom prst="roundRect">
            <a:avLst>
              <a:gd name="adj" fmla="val 8538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013C6-E698-3EB1-D688-02386CA5F000}"/>
              </a:ext>
            </a:extLst>
          </p:cNvPr>
          <p:cNvSpPr txBox="1"/>
          <p:nvPr/>
        </p:nvSpPr>
        <p:spPr>
          <a:xfrm>
            <a:off x="4635577" y="1067108"/>
            <a:ext cx="234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Солдон оңго</a:t>
            </a:r>
            <a:endParaRPr lang="en-GB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950D1F-D27A-0524-24CF-1ED60863A506}"/>
                  </a:ext>
                </a:extLst>
              </p:cNvPr>
              <p:cNvSpPr txBox="1"/>
              <p:nvPr/>
            </p:nvSpPr>
            <p:spPr>
              <a:xfrm>
                <a:off x="2655696" y="969844"/>
                <a:ext cx="1069202" cy="601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GB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950D1F-D27A-0524-24CF-1ED60863A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696" y="969844"/>
                <a:ext cx="1069202" cy="6013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EF4F83-E06D-FB67-59BF-545D785046A7}"/>
              </a:ext>
            </a:extLst>
          </p:cNvPr>
          <p:cNvSpPr/>
          <p:nvPr/>
        </p:nvSpPr>
        <p:spPr>
          <a:xfrm>
            <a:off x="2431233" y="1744980"/>
            <a:ext cx="5763984" cy="690880"/>
          </a:xfrm>
          <a:prstGeom prst="roundRect">
            <a:avLst>
              <a:gd name="adj" fmla="val 8538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7D495-AE3C-F817-C016-29A47CF2D910}"/>
              </a:ext>
            </a:extLst>
          </p:cNvPr>
          <p:cNvSpPr txBox="1"/>
          <p:nvPr/>
        </p:nvSpPr>
        <p:spPr>
          <a:xfrm>
            <a:off x="4635572" y="1859588"/>
            <a:ext cx="245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Солдон оңго</a:t>
            </a:r>
            <a:endParaRPr lang="en-GB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80234B-CE29-D3A1-5D10-66E83162A2B9}"/>
                  </a:ext>
                </a:extLst>
              </p:cNvPr>
              <p:cNvSpPr txBox="1"/>
              <p:nvPr/>
            </p:nvSpPr>
            <p:spPr>
              <a:xfrm>
                <a:off x="2594736" y="1762324"/>
                <a:ext cx="1199239" cy="601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GB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80234B-CE29-D3A1-5D10-66E83162A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36" y="1762324"/>
                <a:ext cx="1199239" cy="6013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06374A1C-6E24-3134-BBD1-2BD3E675FE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56"/>
          <a:stretch/>
        </p:blipFill>
        <p:spPr>
          <a:xfrm>
            <a:off x="8195217" y="4179775"/>
            <a:ext cx="638317" cy="6901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6506EF-48FD-983E-F497-E7CAD726306D}"/>
              </a:ext>
            </a:extLst>
          </p:cNvPr>
          <p:cNvSpPr txBox="1"/>
          <p:nvPr/>
        </p:nvSpPr>
        <p:spPr>
          <a:xfrm>
            <a:off x="85445" y="2773988"/>
            <a:ext cx="2659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</a:rPr>
              <a:t>Кашаанын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ичиндеги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амал биринчи .</a:t>
            </a:r>
            <a:r>
              <a:rPr lang="en-GB" sz="24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FB3FCE-D6C1-7A58-43AD-E08B4AE864BB}"/>
              </a:ext>
            </a:extLst>
          </p:cNvPr>
          <p:cNvSpPr txBox="1"/>
          <p:nvPr/>
        </p:nvSpPr>
        <p:spPr>
          <a:xfrm>
            <a:off x="-332137" y="4457753"/>
            <a:ext cx="34948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</a:rPr>
              <a:t>   кашааны эсептеп,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кайра жаз.</a:t>
            </a:r>
            <a:endParaRPr lang="en-GB" sz="2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266612-4287-354C-F0AF-186AA9D3818F}"/>
                  </a:ext>
                </a:extLst>
              </p:cNvPr>
              <p:cNvSpPr txBox="1"/>
              <p:nvPr/>
            </p:nvSpPr>
            <p:spPr>
              <a:xfrm>
                <a:off x="4027296" y="2697044"/>
                <a:ext cx="59150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266612-4287-354C-F0AF-186AA9D38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296" y="2697044"/>
                <a:ext cx="591509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5B6FED-444B-C0FF-C894-2D922763F819}"/>
                  </a:ext>
                </a:extLst>
              </p:cNvPr>
              <p:cNvSpPr txBox="1"/>
              <p:nvPr/>
            </p:nvSpPr>
            <p:spPr>
              <a:xfrm>
                <a:off x="5876416" y="2676724"/>
                <a:ext cx="59150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5B6FED-444B-C0FF-C894-2D922763F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416" y="2676724"/>
                <a:ext cx="591509" cy="1107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3E183F-11AB-1063-7812-6065B2DC03AE}"/>
                  </a:ext>
                </a:extLst>
              </p:cNvPr>
              <p:cNvSpPr txBox="1"/>
              <p:nvPr/>
            </p:nvSpPr>
            <p:spPr>
              <a:xfrm>
                <a:off x="3172468" y="2941339"/>
                <a:ext cx="3577839" cy="721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6+15÷5=</m:t>
                      </m:r>
                    </m:oMath>
                  </m:oMathPara>
                </a14:m>
                <a:endParaRPr lang="en-GB" sz="480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3E183F-11AB-1063-7812-6065B2DC0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468" y="2941339"/>
                <a:ext cx="3577839" cy="7216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E9243B-F3F4-525F-2357-817730D22FD9}"/>
                  </a:ext>
                </a:extLst>
              </p:cNvPr>
              <p:cNvSpPr txBox="1"/>
              <p:nvPr/>
            </p:nvSpPr>
            <p:spPr>
              <a:xfrm>
                <a:off x="3632257" y="4139764"/>
                <a:ext cx="2702150" cy="902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6+3=</m:t>
                      </m:r>
                    </m:oMath>
                  </m:oMathPara>
                </a14:m>
                <a:endParaRPr lang="en-GB" sz="600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E9243B-F3F4-525F-2357-817730D22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257" y="4139764"/>
                <a:ext cx="2702150" cy="9020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279BBF-FF3D-3768-1BA2-2CE57E382155}"/>
                  </a:ext>
                </a:extLst>
              </p:cNvPr>
              <p:cNvSpPr txBox="1"/>
              <p:nvPr/>
            </p:nvSpPr>
            <p:spPr>
              <a:xfrm>
                <a:off x="7059383" y="4129604"/>
                <a:ext cx="541815" cy="902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GB" sz="600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279BBF-FF3D-3768-1BA2-2CE57E382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383" y="4129604"/>
                <a:ext cx="541815" cy="9020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79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E290E4-B57B-D0F6-5140-FA2E20B62651}"/>
              </a:ext>
            </a:extLst>
          </p:cNvPr>
          <p:cNvSpPr/>
          <p:nvPr/>
        </p:nvSpPr>
        <p:spPr>
          <a:xfrm>
            <a:off x="2431233" y="129540"/>
            <a:ext cx="5879647" cy="690880"/>
          </a:xfrm>
          <a:prstGeom prst="roundRect">
            <a:avLst>
              <a:gd name="adj" fmla="val 853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02737-8AE3-E88B-33EA-CBABC993AE48}"/>
              </a:ext>
            </a:extLst>
          </p:cNvPr>
          <p:cNvSpPr txBox="1"/>
          <p:nvPr/>
        </p:nvSpPr>
        <p:spPr>
          <a:xfrm>
            <a:off x="3903000" y="244148"/>
            <a:ext cx="3618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Ичиндеги эсептөөлөр.</a:t>
            </a:r>
            <a:endParaRPr lang="en-GB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C11E2-8E75-847C-D075-AAAB54C7A551}"/>
                  </a:ext>
                </a:extLst>
              </p:cNvPr>
              <p:cNvSpPr txBox="1"/>
              <p:nvPr/>
            </p:nvSpPr>
            <p:spPr>
              <a:xfrm>
                <a:off x="2757296" y="146884"/>
                <a:ext cx="90569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C11E2-8E75-847C-D075-AAAB54C7A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296" y="146884"/>
                <a:ext cx="90569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731FED-B1E2-F1E0-6488-752C67BD86A8}"/>
              </a:ext>
            </a:extLst>
          </p:cNvPr>
          <p:cNvSpPr/>
          <p:nvPr/>
        </p:nvSpPr>
        <p:spPr>
          <a:xfrm>
            <a:off x="2431233" y="952500"/>
            <a:ext cx="5879647" cy="690880"/>
          </a:xfrm>
          <a:prstGeom prst="roundRect">
            <a:avLst>
              <a:gd name="adj" fmla="val 8538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013C6-E698-3EB1-D688-02386CA5F000}"/>
              </a:ext>
            </a:extLst>
          </p:cNvPr>
          <p:cNvSpPr txBox="1"/>
          <p:nvPr/>
        </p:nvSpPr>
        <p:spPr>
          <a:xfrm>
            <a:off x="4635577" y="1067108"/>
            <a:ext cx="234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Солдон оңго</a:t>
            </a:r>
            <a:endParaRPr lang="en-GB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950D1F-D27A-0524-24CF-1ED60863A506}"/>
                  </a:ext>
                </a:extLst>
              </p:cNvPr>
              <p:cNvSpPr txBox="1"/>
              <p:nvPr/>
            </p:nvSpPr>
            <p:spPr>
              <a:xfrm>
                <a:off x="2655696" y="969844"/>
                <a:ext cx="1069202" cy="601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GB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950D1F-D27A-0524-24CF-1ED60863A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696" y="969844"/>
                <a:ext cx="1069202" cy="6013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EF4F83-E06D-FB67-59BF-545D785046A7}"/>
              </a:ext>
            </a:extLst>
          </p:cNvPr>
          <p:cNvSpPr/>
          <p:nvPr/>
        </p:nvSpPr>
        <p:spPr>
          <a:xfrm>
            <a:off x="2431233" y="1744980"/>
            <a:ext cx="5763984" cy="690880"/>
          </a:xfrm>
          <a:prstGeom prst="roundRect">
            <a:avLst>
              <a:gd name="adj" fmla="val 8538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7D495-AE3C-F817-C016-29A47CF2D910}"/>
              </a:ext>
            </a:extLst>
          </p:cNvPr>
          <p:cNvSpPr txBox="1"/>
          <p:nvPr/>
        </p:nvSpPr>
        <p:spPr>
          <a:xfrm>
            <a:off x="4635572" y="1859588"/>
            <a:ext cx="245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Солдон оңго</a:t>
            </a:r>
            <a:endParaRPr lang="en-GB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80234B-CE29-D3A1-5D10-66E83162A2B9}"/>
                  </a:ext>
                </a:extLst>
              </p:cNvPr>
              <p:cNvSpPr txBox="1"/>
              <p:nvPr/>
            </p:nvSpPr>
            <p:spPr>
              <a:xfrm>
                <a:off x="2594736" y="1762324"/>
                <a:ext cx="1199239" cy="601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GB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80234B-CE29-D3A1-5D10-66E83162A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36" y="1762324"/>
                <a:ext cx="1199239" cy="6013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06374A1C-6E24-3134-BBD1-2BD3E675FE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56"/>
          <a:stretch/>
        </p:blipFill>
        <p:spPr>
          <a:xfrm>
            <a:off x="8195217" y="4179775"/>
            <a:ext cx="638317" cy="6901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FB3FCE-D6C1-7A58-43AD-E08B4AE864BB}"/>
              </a:ext>
            </a:extLst>
          </p:cNvPr>
          <p:cNvSpPr txBox="1"/>
          <p:nvPr/>
        </p:nvSpPr>
        <p:spPr>
          <a:xfrm>
            <a:off x="-332137" y="4457753"/>
            <a:ext cx="34948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</a:rPr>
              <a:t>   кашааны эсептеп,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кайра жаз.</a:t>
            </a:r>
            <a:endParaRPr lang="en-GB" sz="2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3E183F-11AB-1063-7812-6065B2DC03AE}"/>
                  </a:ext>
                </a:extLst>
              </p:cNvPr>
              <p:cNvSpPr txBox="1"/>
              <p:nvPr/>
            </p:nvSpPr>
            <p:spPr>
              <a:xfrm>
                <a:off x="3432683" y="2861681"/>
                <a:ext cx="3725315" cy="721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(8+6)÷2=</m:t>
                      </m:r>
                    </m:oMath>
                  </m:oMathPara>
                </a14:m>
                <a:endParaRPr lang="en-GB" sz="4800" baseline="30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3E183F-11AB-1063-7812-6065B2DC0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683" y="2861681"/>
                <a:ext cx="3725315" cy="7216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E9243B-F3F4-525F-2357-817730D22FD9}"/>
                  </a:ext>
                </a:extLst>
              </p:cNvPr>
              <p:cNvSpPr txBox="1"/>
              <p:nvPr/>
            </p:nvSpPr>
            <p:spPr>
              <a:xfrm>
                <a:off x="3432683" y="4139764"/>
                <a:ext cx="3101298" cy="902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GB" sz="6000" i="1"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2=</m:t>
                      </m:r>
                    </m:oMath>
                  </m:oMathPara>
                </a14:m>
                <a:endParaRPr lang="en-GB" sz="6000" baseline="30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E9243B-F3F4-525F-2357-817730D22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683" y="4139764"/>
                <a:ext cx="3101298" cy="9020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279BBF-FF3D-3768-1BA2-2CE57E382155}"/>
                  </a:ext>
                </a:extLst>
              </p:cNvPr>
              <p:cNvSpPr txBox="1"/>
              <p:nvPr/>
            </p:nvSpPr>
            <p:spPr>
              <a:xfrm>
                <a:off x="7029343" y="4129604"/>
                <a:ext cx="601896" cy="15175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GB" sz="6000" baseline="30000" dirty="0"/>
              </a:p>
              <a:p>
                <a:pPr algn="just"/>
                <a:endParaRPr lang="en-GB" sz="600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279BBF-FF3D-3768-1BA2-2CE57E382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343" y="4129604"/>
                <a:ext cx="601896" cy="15175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87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E290E4-B57B-D0F6-5140-FA2E20B62651}"/>
              </a:ext>
            </a:extLst>
          </p:cNvPr>
          <p:cNvSpPr/>
          <p:nvPr/>
        </p:nvSpPr>
        <p:spPr>
          <a:xfrm>
            <a:off x="2431233" y="129540"/>
            <a:ext cx="5879647" cy="690880"/>
          </a:xfrm>
          <a:prstGeom prst="roundRect">
            <a:avLst>
              <a:gd name="adj" fmla="val 853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02737-8AE3-E88B-33EA-CBABC993AE48}"/>
              </a:ext>
            </a:extLst>
          </p:cNvPr>
          <p:cNvSpPr txBox="1"/>
          <p:nvPr/>
        </p:nvSpPr>
        <p:spPr>
          <a:xfrm>
            <a:off x="3903000" y="244148"/>
            <a:ext cx="3618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Ичиндеги эсептөөлөр.</a:t>
            </a:r>
            <a:endParaRPr lang="en-GB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C11E2-8E75-847C-D075-AAAB54C7A551}"/>
                  </a:ext>
                </a:extLst>
              </p:cNvPr>
              <p:cNvSpPr txBox="1"/>
              <p:nvPr/>
            </p:nvSpPr>
            <p:spPr>
              <a:xfrm>
                <a:off x="2757296" y="146884"/>
                <a:ext cx="90569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C11E2-8E75-847C-D075-AAAB54C7A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296" y="146884"/>
                <a:ext cx="90569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731FED-B1E2-F1E0-6488-752C67BD86A8}"/>
              </a:ext>
            </a:extLst>
          </p:cNvPr>
          <p:cNvSpPr/>
          <p:nvPr/>
        </p:nvSpPr>
        <p:spPr>
          <a:xfrm>
            <a:off x="2431233" y="952500"/>
            <a:ext cx="5879647" cy="690880"/>
          </a:xfrm>
          <a:prstGeom prst="roundRect">
            <a:avLst>
              <a:gd name="adj" fmla="val 8538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013C6-E698-3EB1-D688-02386CA5F000}"/>
              </a:ext>
            </a:extLst>
          </p:cNvPr>
          <p:cNvSpPr txBox="1"/>
          <p:nvPr/>
        </p:nvSpPr>
        <p:spPr>
          <a:xfrm>
            <a:off x="4635577" y="1067108"/>
            <a:ext cx="234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Солдон оңго</a:t>
            </a:r>
            <a:endParaRPr lang="en-GB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950D1F-D27A-0524-24CF-1ED60863A506}"/>
                  </a:ext>
                </a:extLst>
              </p:cNvPr>
              <p:cNvSpPr txBox="1"/>
              <p:nvPr/>
            </p:nvSpPr>
            <p:spPr>
              <a:xfrm>
                <a:off x="2655696" y="969844"/>
                <a:ext cx="1069202" cy="601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GB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950D1F-D27A-0524-24CF-1ED60863A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696" y="969844"/>
                <a:ext cx="1069202" cy="6013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EF4F83-E06D-FB67-59BF-545D785046A7}"/>
              </a:ext>
            </a:extLst>
          </p:cNvPr>
          <p:cNvSpPr/>
          <p:nvPr/>
        </p:nvSpPr>
        <p:spPr>
          <a:xfrm>
            <a:off x="2431233" y="1744980"/>
            <a:ext cx="5763984" cy="690880"/>
          </a:xfrm>
          <a:prstGeom prst="roundRect">
            <a:avLst>
              <a:gd name="adj" fmla="val 8538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7D495-AE3C-F817-C016-29A47CF2D910}"/>
              </a:ext>
            </a:extLst>
          </p:cNvPr>
          <p:cNvSpPr txBox="1"/>
          <p:nvPr/>
        </p:nvSpPr>
        <p:spPr>
          <a:xfrm>
            <a:off x="4635572" y="1859588"/>
            <a:ext cx="245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Солдон оңго</a:t>
            </a:r>
            <a:endParaRPr lang="en-GB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80234B-CE29-D3A1-5D10-66E83162A2B9}"/>
                  </a:ext>
                </a:extLst>
              </p:cNvPr>
              <p:cNvSpPr txBox="1"/>
              <p:nvPr/>
            </p:nvSpPr>
            <p:spPr>
              <a:xfrm>
                <a:off x="2594736" y="1762324"/>
                <a:ext cx="1199239" cy="601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GB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80234B-CE29-D3A1-5D10-66E83162A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36" y="1762324"/>
                <a:ext cx="1199239" cy="6013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06374A1C-6E24-3134-BBD1-2BD3E675FE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56"/>
          <a:stretch/>
        </p:blipFill>
        <p:spPr>
          <a:xfrm>
            <a:off x="8195217" y="4179775"/>
            <a:ext cx="638317" cy="6901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6506EF-48FD-983E-F497-E7CAD726306D}"/>
              </a:ext>
            </a:extLst>
          </p:cNvPr>
          <p:cNvSpPr txBox="1"/>
          <p:nvPr/>
        </p:nvSpPr>
        <p:spPr>
          <a:xfrm>
            <a:off x="85445" y="2773988"/>
            <a:ext cx="2659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</a:rPr>
              <a:t>Кашаанын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ичиндеги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амал биринчи .</a:t>
            </a:r>
            <a:r>
              <a:rPr lang="en-GB" sz="24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FB3FCE-D6C1-7A58-43AD-E08B4AE864BB}"/>
              </a:ext>
            </a:extLst>
          </p:cNvPr>
          <p:cNvSpPr txBox="1"/>
          <p:nvPr/>
        </p:nvSpPr>
        <p:spPr>
          <a:xfrm>
            <a:off x="-332137" y="4457753"/>
            <a:ext cx="34948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</a:rPr>
              <a:t>   кашааны эсептеп,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кайра жаз.</a:t>
            </a:r>
            <a:endParaRPr lang="en-GB" sz="2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266612-4287-354C-F0AF-186AA9D3818F}"/>
                  </a:ext>
                </a:extLst>
              </p:cNvPr>
              <p:cNvSpPr txBox="1"/>
              <p:nvPr/>
            </p:nvSpPr>
            <p:spPr>
              <a:xfrm>
                <a:off x="4027296" y="2697044"/>
                <a:ext cx="59150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266612-4287-354C-F0AF-186AA9D38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296" y="2697044"/>
                <a:ext cx="591509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5B6FED-444B-C0FF-C894-2D922763F819}"/>
                  </a:ext>
                </a:extLst>
              </p:cNvPr>
              <p:cNvSpPr txBox="1"/>
              <p:nvPr/>
            </p:nvSpPr>
            <p:spPr>
              <a:xfrm>
                <a:off x="5876416" y="2676724"/>
                <a:ext cx="59150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5B6FED-444B-C0FF-C894-2D922763F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416" y="2676724"/>
                <a:ext cx="591509" cy="1107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3E183F-11AB-1063-7812-6065B2DC03AE}"/>
                  </a:ext>
                </a:extLst>
              </p:cNvPr>
              <p:cNvSpPr txBox="1"/>
              <p:nvPr/>
            </p:nvSpPr>
            <p:spPr>
              <a:xfrm>
                <a:off x="4323560" y="2965660"/>
                <a:ext cx="3633944" cy="1214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GB" sz="4800" i="1"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2−2=</m:t>
                      </m:r>
                    </m:oMath>
                  </m:oMathPara>
                </a14:m>
                <a:endParaRPr lang="en-GB" sz="4800" baseline="30000" dirty="0"/>
              </a:p>
              <a:p>
                <a:pPr algn="just"/>
                <a:endParaRPr lang="en-GB" sz="480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3E183F-11AB-1063-7812-6065B2DC0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560" y="2965660"/>
                <a:ext cx="3633944" cy="12141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E9243B-F3F4-525F-2357-817730D22FD9}"/>
                  </a:ext>
                </a:extLst>
              </p:cNvPr>
              <p:cNvSpPr txBox="1"/>
              <p:nvPr/>
            </p:nvSpPr>
            <p:spPr>
              <a:xfrm>
                <a:off x="3645882" y="4139764"/>
                <a:ext cx="2674899" cy="902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5−2=</m:t>
                      </m:r>
                    </m:oMath>
                  </m:oMathPara>
                </a14:m>
                <a:endParaRPr lang="en-GB" sz="6000" baseline="30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E9243B-F3F4-525F-2357-817730D22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882" y="4139764"/>
                <a:ext cx="2674899" cy="9020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279BBF-FF3D-3768-1BA2-2CE57E382155}"/>
                  </a:ext>
                </a:extLst>
              </p:cNvPr>
              <p:cNvSpPr txBox="1"/>
              <p:nvPr/>
            </p:nvSpPr>
            <p:spPr>
              <a:xfrm>
                <a:off x="7059383" y="4129604"/>
                <a:ext cx="541815" cy="902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sz="600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279BBF-FF3D-3768-1BA2-2CE57E382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383" y="4129604"/>
                <a:ext cx="541815" cy="9020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56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E290E4-B57B-D0F6-5140-FA2E20B62651}"/>
              </a:ext>
            </a:extLst>
          </p:cNvPr>
          <p:cNvSpPr/>
          <p:nvPr/>
        </p:nvSpPr>
        <p:spPr>
          <a:xfrm>
            <a:off x="2431233" y="129540"/>
            <a:ext cx="5879647" cy="690880"/>
          </a:xfrm>
          <a:prstGeom prst="roundRect">
            <a:avLst>
              <a:gd name="adj" fmla="val 853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02737-8AE3-E88B-33EA-CBABC993AE48}"/>
              </a:ext>
            </a:extLst>
          </p:cNvPr>
          <p:cNvSpPr txBox="1"/>
          <p:nvPr/>
        </p:nvSpPr>
        <p:spPr>
          <a:xfrm>
            <a:off x="3903000" y="244148"/>
            <a:ext cx="3618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Ичиндеги эсептөөлөр.</a:t>
            </a:r>
            <a:endParaRPr lang="en-GB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C11E2-8E75-847C-D075-AAAB54C7A551}"/>
                  </a:ext>
                </a:extLst>
              </p:cNvPr>
              <p:cNvSpPr txBox="1"/>
              <p:nvPr/>
            </p:nvSpPr>
            <p:spPr>
              <a:xfrm>
                <a:off x="2757296" y="146884"/>
                <a:ext cx="90569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C11E2-8E75-847C-D075-AAAB54C7A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296" y="146884"/>
                <a:ext cx="90569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731FED-B1E2-F1E0-6488-752C67BD86A8}"/>
              </a:ext>
            </a:extLst>
          </p:cNvPr>
          <p:cNvSpPr/>
          <p:nvPr/>
        </p:nvSpPr>
        <p:spPr>
          <a:xfrm>
            <a:off x="2431233" y="952500"/>
            <a:ext cx="5879647" cy="690880"/>
          </a:xfrm>
          <a:prstGeom prst="roundRect">
            <a:avLst>
              <a:gd name="adj" fmla="val 8538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013C6-E698-3EB1-D688-02386CA5F000}"/>
              </a:ext>
            </a:extLst>
          </p:cNvPr>
          <p:cNvSpPr txBox="1"/>
          <p:nvPr/>
        </p:nvSpPr>
        <p:spPr>
          <a:xfrm>
            <a:off x="4635577" y="1067108"/>
            <a:ext cx="234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Солдон оңго</a:t>
            </a:r>
            <a:endParaRPr lang="en-GB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950D1F-D27A-0524-24CF-1ED60863A506}"/>
                  </a:ext>
                </a:extLst>
              </p:cNvPr>
              <p:cNvSpPr txBox="1"/>
              <p:nvPr/>
            </p:nvSpPr>
            <p:spPr>
              <a:xfrm>
                <a:off x="2655696" y="969844"/>
                <a:ext cx="1069202" cy="601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GB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950D1F-D27A-0524-24CF-1ED60863A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696" y="969844"/>
                <a:ext cx="1069202" cy="6013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EF4F83-E06D-FB67-59BF-545D785046A7}"/>
              </a:ext>
            </a:extLst>
          </p:cNvPr>
          <p:cNvSpPr/>
          <p:nvPr/>
        </p:nvSpPr>
        <p:spPr>
          <a:xfrm>
            <a:off x="2431233" y="1744980"/>
            <a:ext cx="5763984" cy="690880"/>
          </a:xfrm>
          <a:prstGeom prst="roundRect">
            <a:avLst>
              <a:gd name="adj" fmla="val 8538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7D495-AE3C-F817-C016-29A47CF2D910}"/>
              </a:ext>
            </a:extLst>
          </p:cNvPr>
          <p:cNvSpPr txBox="1"/>
          <p:nvPr/>
        </p:nvSpPr>
        <p:spPr>
          <a:xfrm>
            <a:off x="4635572" y="1859588"/>
            <a:ext cx="245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Солдон оңго</a:t>
            </a:r>
            <a:endParaRPr lang="en-GB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80234B-CE29-D3A1-5D10-66E83162A2B9}"/>
                  </a:ext>
                </a:extLst>
              </p:cNvPr>
              <p:cNvSpPr txBox="1"/>
              <p:nvPr/>
            </p:nvSpPr>
            <p:spPr>
              <a:xfrm>
                <a:off x="2594736" y="1762324"/>
                <a:ext cx="1199239" cy="601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GB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80234B-CE29-D3A1-5D10-66E83162A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36" y="1762324"/>
                <a:ext cx="1199239" cy="6013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06374A1C-6E24-3134-BBD1-2BD3E675FE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56"/>
          <a:stretch/>
        </p:blipFill>
        <p:spPr>
          <a:xfrm>
            <a:off x="8195217" y="4179775"/>
            <a:ext cx="638317" cy="6901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6506EF-48FD-983E-F497-E7CAD726306D}"/>
              </a:ext>
            </a:extLst>
          </p:cNvPr>
          <p:cNvSpPr txBox="1"/>
          <p:nvPr/>
        </p:nvSpPr>
        <p:spPr>
          <a:xfrm>
            <a:off x="85445" y="2773988"/>
            <a:ext cx="2659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</a:rPr>
              <a:t>Кашаанын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ичиндеги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амал биринчи .</a:t>
            </a:r>
            <a:r>
              <a:rPr lang="en-GB" sz="24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FB3FCE-D6C1-7A58-43AD-E08B4AE864BB}"/>
              </a:ext>
            </a:extLst>
          </p:cNvPr>
          <p:cNvSpPr txBox="1"/>
          <p:nvPr/>
        </p:nvSpPr>
        <p:spPr>
          <a:xfrm>
            <a:off x="-332137" y="4457753"/>
            <a:ext cx="34948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</a:rPr>
              <a:t>   кашааны эсептеп,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кайра жаз.</a:t>
            </a:r>
            <a:endParaRPr lang="en-GB" sz="2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266612-4287-354C-F0AF-186AA9D3818F}"/>
                  </a:ext>
                </a:extLst>
              </p:cNvPr>
              <p:cNvSpPr txBox="1"/>
              <p:nvPr/>
            </p:nvSpPr>
            <p:spPr>
              <a:xfrm>
                <a:off x="4027296" y="2697044"/>
                <a:ext cx="59150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266612-4287-354C-F0AF-186AA9D38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296" y="2697044"/>
                <a:ext cx="591509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5B6FED-444B-C0FF-C894-2D922763F819}"/>
                  </a:ext>
                </a:extLst>
              </p:cNvPr>
              <p:cNvSpPr txBox="1"/>
              <p:nvPr/>
            </p:nvSpPr>
            <p:spPr>
              <a:xfrm>
                <a:off x="5605198" y="2708646"/>
                <a:ext cx="59150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5B6FED-444B-C0FF-C894-2D922763F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198" y="2708646"/>
                <a:ext cx="591509" cy="1107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3E183F-11AB-1063-7812-6065B2DC03AE}"/>
                  </a:ext>
                </a:extLst>
              </p:cNvPr>
              <p:cNvSpPr txBox="1"/>
              <p:nvPr/>
            </p:nvSpPr>
            <p:spPr>
              <a:xfrm>
                <a:off x="4110039" y="2954961"/>
                <a:ext cx="4894417" cy="1214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i="1" smtClean="0">
                          <a:latin typeface="Cambria Math" panose="02040503050406030204" pitchFamily="18" charset="0"/>
                        </a:rPr>
                        <m:t>4×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3−5</m:t>
                      </m:r>
                      <m:r>
                        <a:rPr lang="en-GB" sz="48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2=</m:t>
                      </m:r>
                    </m:oMath>
                  </m:oMathPara>
                </a14:m>
                <a:endParaRPr lang="en-GB" sz="4800" baseline="30000" dirty="0"/>
              </a:p>
              <a:p>
                <a:pPr algn="just"/>
                <a:endParaRPr lang="en-GB" sz="480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3E183F-11AB-1063-7812-6065B2DC0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039" y="2954961"/>
                <a:ext cx="4894417" cy="12141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E9243B-F3F4-525F-2357-817730D22FD9}"/>
                  </a:ext>
                </a:extLst>
              </p:cNvPr>
              <p:cNvSpPr txBox="1"/>
              <p:nvPr/>
            </p:nvSpPr>
            <p:spPr>
              <a:xfrm>
                <a:off x="3645882" y="4139764"/>
                <a:ext cx="2674899" cy="902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5−2=</m:t>
                      </m:r>
                    </m:oMath>
                  </m:oMathPara>
                </a14:m>
                <a:endParaRPr lang="en-GB" sz="6000" baseline="30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E9243B-F3F4-525F-2357-817730D22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882" y="4139764"/>
                <a:ext cx="2674899" cy="9020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279BBF-FF3D-3768-1BA2-2CE57E382155}"/>
                  </a:ext>
                </a:extLst>
              </p:cNvPr>
              <p:cNvSpPr txBox="1"/>
              <p:nvPr/>
            </p:nvSpPr>
            <p:spPr>
              <a:xfrm>
                <a:off x="7059383" y="4129604"/>
                <a:ext cx="541815" cy="902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sz="600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279BBF-FF3D-3768-1BA2-2CE57E382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383" y="4129604"/>
                <a:ext cx="541815" cy="9020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6E0D25-06F7-1BC9-65B4-B9FFBA0C25B8}"/>
                  </a:ext>
                </a:extLst>
              </p:cNvPr>
              <p:cNvSpPr txBox="1"/>
              <p:nvPr/>
            </p:nvSpPr>
            <p:spPr>
              <a:xfrm>
                <a:off x="6287895" y="2728678"/>
                <a:ext cx="59150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6E0D25-06F7-1BC9-65B4-B9FFBA0C2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895" y="2728678"/>
                <a:ext cx="591509" cy="11079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4BA921-9805-C38A-172F-3D75995FDF90}"/>
                  </a:ext>
                </a:extLst>
              </p:cNvPr>
              <p:cNvSpPr txBox="1"/>
              <p:nvPr/>
            </p:nvSpPr>
            <p:spPr>
              <a:xfrm>
                <a:off x="7780851" y="2693777"/>
                <a:ext cx="59150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4BA921-9805-C38A-172F-3D75995F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851" y="2693777"/>
                <a:ext cx="591509" cy="11079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9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2" grpId="0"/>
      <p:bldP spid="23" grpId="0"/>
      <p:bldP spid="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E290E4-B57B-D0F6-5140-FA2E20B62651}"/>
              </a:ext>
            </a:extLst>
          </p:cNvPr>
          <p:cNvSpPr/>
          <p:nvPr/>
        </p:nvSpPr>
        <p:spPr>
          <a:xfrm>
            <a:off x="2431233" y="129540"/>
            <a:ext cx="5879647" cy="690880"/>
          </a:xfrm>
          <a:prstGeom prst="roundRect">
            <a:avLst>
              <a:gd name="adj" fmla="val 853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02737-8AE3-E88B-33EA-CBABC993AE48}"/>
              </a:ext>
            </a:extLst>
          </p:cNvPr>
          <p:cNvSpPr txBox="1"/>
          <p:nvPr/>
        </p:nvSpPr>
        <p:spPr>
          <a:xfrm>
            <a:off x="3903000" y="244148"/>
            <a:ext cx="3618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Ичиндеги эсептөөлөр.</a:t>
            </a:r>
            <a:endParaRPr lang="en-GB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C11E2-8E75-847C-D075-AAAB54C7A551}"/>
                  </a:ext>
                </a:extLst>
              </p:cNvPr>
              <p:cNvSpPr txBox="1"/>
              <p:nvPr/>
            </p:nvSpPr>
            <p:spPr>
              <a:xfrm>
                <a:off x="2757296" y="146884"/>
                <a:ext cx="90569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C11E2-8E75-847C-D075-AAAB54C7A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296" y="146884"/>
                <a:ext cx="90569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731FED-B1E2-F1E0-6488-752C67BD86A8}"/>
              </a:ext>
            </a:extLst>
          </p:cNvPr>
          <p:cNvSpPr/>
          <p:nvPr/>
        </p:nvSpPr>
        <p:spPr>
          <a:xfrm>
            <a:off x="2431233" y="952500"/>
            <a:ext cx="5879647" cy="690880"/>
          </a:xfrm>
          <a:prstGeom prst="roundRect">
            <a:avLst>
              <a:gd name="adj" fmla="val 8538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013C6-E698-3EB1-D688-02386CA5F000}"/>
              </a:ext>
            </a:extLst>
          </p:cNvPr>
          <p:cNvSpPr txBox="1"/>
          <p:nvPr/>
        </p:nvSpPr>
        <p:spPr>
          <a:xfrm>
            <a:off x="4635577" y="1067108"/>
            <a:ext cx="234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Солдон оңго</a:t>
            </a:r>
            <a:endParaRPr lang="en-GB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950D1F-D27A-0524-24CF-1ED60863A506}"/>
                  </a:ext>
                </a:extLst>
              </p:cNvPr>
              <p:cNvSpPr txBox="1"/>
              <p:nvPr/>
            </p:nvSpPr>
            <p:spPr>
              <a:xfrm>
                <a:off x="2655696" y="969844"/>
                <a:ext cx="1069202" cy="601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GB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950D1F-D27A-0524-24CF-1ED60863A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696" y="969844"/>
                <a:ext cx="1069202" cy="6013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EF4F83-E06D-FB67-59BF-545D785046A7}"/>
              </a:ext>
            </a:extLst>
          </p:cNvPr>
          <p:cNvSpPr/>
          <p:nvPr/>
        </p:nvSpPr>
        <p:spPr>
          <a:xfrm>
            <a:off x="2431233" y="1744980"/>
            <a:ext cx="5763984" cy="690880"/>
          </a:xfrm>
          <a:prstGeom prst="roundRect">
            <a:avLst>
              <a:gd name="adj" fmla="val 8538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7D495-AE3C-F817-C016-29A47CF2D910}"/>
              </a:ext>
            </a:extLst>
          </p:cNvPr>
          <p:cNvSpPr txBox="1"/>
          <p:nvPr/>
        </p:nvSpPr>
        <p:spPr>
          <a:xfrm>
            <a:off x="4635572" y="1859588"/>
            <a:ext cx="245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Солдон оңго</a:t>
            </a:r>
            <a:endParaRPr lang="en-GB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80234B-CE29-D3A1-5D10-66E83162A2B9}"/>
                  </a:ext>
                </a:extLst>
              </p:cNvPr>
              <p:cNvSpPr txBox="1"/>
              <p:nvPr/>
            </p:nvSpPr>
            <p:spPr>
              <a:xfrm>
                <a:off x="2594736" y="1762324"/>
                <a:ext cx="1199239" cy="601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GB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80234B-CE29-D3A1-5D10-66E83162A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36" y="1762324"/>
                <a:ext cx="1199239" cy="6013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06374A1C-6E24-3134-BBD1-2BD3E675FE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56"/>
          <a:stretch/>
        </p:blipFill>
        <p:spPr>
          <a:xfrm>
            <a:off x="9979641" y="4245701"/>
            <a:ext cx="638317" cy="6901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6506EF-48FD-983E-F497-E7CAD726306D}"/>
              </a:ext>
            </a:extLst>
          </p:cNvPr>
          <p:cNvSpPr txBox="1"/>
          <p:nvPr/>
        </p:nvSpPr>
        <p:spPr>
          <a:xfrm>
            <a:off x="85445" y="2773988"/>
            <a:ext cx="2659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</a:rPr>
              <a:t>Кашаанын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ичиндеги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амал биринчи .</a:t>
            </a:r>
            <a:r>
              <a:rPr lang="en-GB" sz="24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FB3FCE-D6C1-7A58-43AD-E08B4AE864BB}"/>
              </a:ext>
            </a:extLst>
          </p:cNvPr>
          <p:cNvSpPr txBox="1"/>
          <p:nvPr/>
        </p:nvSpPr>
        <p:spPr>
          <a:xfrm>
            <a:off x="-332137" y="4457753"/>
            <a:ext cx="34948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</a:rPr>
              <a:t>   кашааны эсептеп,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кайра жаз.</a:t>
            </a:r>
            <a:endParaRPr lang="en-GB" sz="2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266612-4287-354C-F0AF-186AA9D3818F}"/>
                  </a:ext>
                </a:extLst>
              </p:cNvPr>
              <p:cNvSpPr txBox="1"/>
              <p:nvPr/>
            </p:nvSpPr>
            <p:spPr>
              <a:xfrm>
                <a:off x="4027296" y="2697044"/>
                <a:ext cx="59150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266612-4287-354C-F0AF-186AA9D38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296" y="2697044"/>
                <a:ext cx="591509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5B6FED-444B-C0FF-C894-2D922763F819}"/>
                  </a:ext>
                </a:extLst>
              </p:cNvPr>
              <p:cNvSpPr txBox="1"/>
              <p:nvPr/>
            </p:nvSpPr>
            <p:spPr>
              <a:xfrm>
                <a:off x="5605198" y="2708646"/>
                <a:ext cx="59150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5B6FED-444B-C0FF-C894-2D922763F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198" y="2708646"/>
                <a:ext cx="591509" cy="1107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3E183F-11AB-1063-7812-6065B2DC03AE}"/>
                  </a:ext>
                </a:extLst>
              </p:cNvPr>
              <p:cNvSpPr txBox="1"/>
              <p:nvPr/>
            </p:nvSpPr>
            <p:spPr>
              <a:xfrm>
                <a:off x="1870841" y="2968748"/>
                <a:ext cx="7123997" cy="12141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480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GB" sz="48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2−6=</m:t>
                      </m:r>
                    </m:oMath>
                  </m:oMathPara>
                </a14:m>
                <a:endParaRPr lang="en-GB" sz="4800" baseline="30000" dirty="0"/>
              </a:p>
              <a:p>
                <a:pPr algn="just"/>
                <a:endParaRPr lang="en-GB" sz="480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3E183F-11AB-1063-7812-6065B2DC0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841" y="2968748"/>
                <a:ext cx="7123997" cy="12141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E9243B-F3F4-525F-2357-817730D22FD9}"/>
                  </a:ext>
                </a:extLst>
              </p:cNvPr>
              <p:cNvSpPr txBox="1"/>
              <p:nvPr/>
            </p:nvSpPr>
            <p:spPr>
              <a:xfrm>
                <a:off x="2760736" y="4139764"/>
                <a:ext cx="4445191" cy="902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8+14−6=</m:t>
                      </m:r>
                    </m:oMath>
                  </m:oMathPara>
                </a14:m>
                <a:endParaRPr lang="en-GB" sz="6000" baseline="30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E9243B-F3F4-525F-2357-817730D22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736" y="4139764"/>
                <a:ext cx="4445191" cy="9020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BCE1D5-DAE9-9502-6616-14FB6B467F5C}"/>
                  </a:ext>
                </a:extLst>
              </p:cNvPr>
              <p:cNvSpPr txBox="1"/>
              <p:nvPr/>
            </p:nvSpPr>
            <p:spPr>
              <a:xfrm>
                <a:off x="6966341" y="4104503"/>
                <a:ext cx="2028497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BCE1D5-DAE9-9502-6616-14FB6B467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341" y="4104503"/>
                <a:ext cx="2028497" cy="10156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67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E290E4-B57B-D0F6-5140-FA2E20B62651}"/>
              </a:ext>
            </a:extLst>
          </p:cNvPr>
          <p:cNvSpPr/>
          <p:nvPr/>
        </p:nvSpPr>
        <p:spPr>
          <a:xfrm>
            <a:off x="2431233" y="129540"/>
            <a:ext cx="5879647" cy="690880"/>
          </a:xfrm>
          <a:prstGeom prst="roundRect">
            <a:avLst>
              <a:gd name="adj" fmla="val 853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02737-8AE3-E88B-33EA-CBABC993AE48}"/>
              </a:ext>
            </a:extLst>
          </p:cNvPr>
          <p:cNvSpPr txBox="1"/>
          <p:nvPr/>
        </p:nvSpPr>
        <p:spPr>
          <a:xfrm>
            <a:off x="3903000" y="244148"/>
            <a:ext cx="3618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Ичиндеги эсептөөлөр.</a:t>
            </a:r>
            <a:endParaRPr lang="en-GB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C11E2-8E75-847C-D075-AAAB54C7A551}"/>
                  </a:ext>
                </a:extLst>
              </p:cNvPr>
              <p:cNvSpPr txBox="1"/>
              <p:nvPr/>
            </p:nvSpPr>
            <p:spPr>
              <a:xfrm>
                <a:off x="2757296" y="146884"/>
                <a:ext cx="90569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C11E2-8E75-847C-D075-AAAB54C7A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296" y="146884"/>
                <a:ext cx="90569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731FED-B1E2-F1E0-6488-752C67BD86A8}"/>
              </a:ext>
            </a:extLst>
          </p:cNvPr>
          <p:cNvSpPr/>
          <p:nvPr/>
        </p:nvSpPr>
        <p:spPr>
          <a:xfrm>
            <a:off x="2431233" y="952500"/>
            <a:ext cx="5879647" cy="690880"/>
          </a:xfrm>
          <a:prstGeom prst="roundRect">
            <a:avLst>
              <a:gd name="adj" fmla="val 8538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013C6-E698-3EB1-D688-02386CA5F000}"/>
              </a:ext>
            </a:extLst>
          </p:cNvPr>
          <p:cNvSpPr txBox="1"/>
          <p:nvPr/>
        </p:nvSpPr>
        <p:spPr>
          <a:xfrm>
            <a:off x="4635577" y="1067108"/>
            <a:ext cx="234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Солдон оңго</a:t>
            </a:r>
            <a:endParaRPr lang="en-GB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950D1F-D27A-0524-24CF-1ED60863A506}"/>
                  </a:ext>
                </a:extLst>
              </p:cNvPr>
              <p:cNvSpPr txBox="1"/>
              <p:nvPr/>
            </p:nvSpPr>
            <p:spPr>
              <a:xfrm>
                <a:off x="2655696" y="969844"/>
                <a:ext cx="1069202" cy="601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GB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950D1F-D27A-0524-24CF-1ED60863A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696" y="969844"/>
                <a:ext cx="1069202" cy="6013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EF4F83-E06D-FB67-59BF-545D785046A7}"/>
              </a:ext>
            </a:extLst>
          </p:cNvPr>
          <p:cNvSpPr/>
          <p:nvPr/>
        </p:nvSpPr>
        <p:spPr>
          <a:xfrm>
            <a:off x="2431232" y="1744980"/>
            <a:ext cx="5879647" cy="690880"/>
          </a:xfrm>
          <a:prstGeom prst="roundRect">
            <a:avLst>
              <a:gd name="adj" fmla="val 8538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7D495-AE3C-F817-C016-29A47CF2D910}"/>
              </a:ext>
            </a:extLst>
          </p:cNvPr>
          <p:cNvSpPr txBox="1"/>
          <p:nvPr/>
        </p:nvSpPr>
        <p:spPr>
          <a:xfrm>
            <a:off x="4635572" y="1859588"/>
            <a:ext cx="245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Солдон оңго</a:t>
            </a:r>
            <a:endParaRPr lang="en-GB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80234B-CE29-D3A1-5D10-66E83162A2B9}"/>
                  </a:ext>
                </a:extLst>
              </p:cNvPr>
              <p:cNvSpPr txBox="1"/>
              <p:nvPr/>
            </p:nvSpPr>
            <p:spPr>
              <a:xfrm>
                <a:off x="2594736" y="1762324"/>
                <a:ext cx="1199239" cy="601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GB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80234B-CE29-D3A1-5D10-66E83162A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36" y="1762324"/>
                <a:ext cx="1199239" cy="6013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E6506EF-48FD-983E-F497-E7CAD726306D}"/>
              </a:ext>
            </a:extLst>
          </p:cNvPr>
          <p:cNvSpPr txBox="1"/>
          <p:nvPr/>
        </p:nvSpPr>
        <p:spPr>
          <a:xfrm>
            <a:off x="-116239" y="129540"/>
            <a:ext cx="2659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</a:rPr>
              <a:t>Кашаанын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ичиндеги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амал биринчи .</a:t>
            </a:r>
            <a:r>
              <a:rPr lang="en-GB" sz="24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FB3FCE-D6C1-7A58-43AD-E08B4AE864BB}"/>
              </a:ext>
            </a:extLst>
          </p:cNvPr>
          <p:cNvSpPr txBox="1"/>
          <p:nvPr/>
        </p:nvSpPr>
        <p:spPr>
          <a:xfrm>
            <a:off x="-591229" y="1647516"/>
            <a:ext cx="34948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</a:rPr>
              <a:t>   кашааны эсептеп,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кайра жаз.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137AC-79B4-960D-E4FE-8D91E67E69C8}"/>
              </a:ext>
            </a:extLst>
          </p:cNvPr>
          <p:cNvSpPr txBox="1"/>
          <p:nvPr/>
        </p:nvSpPr>
        <p:spPr>
          <a:xfrm>
            <a:off x="2655696" y="2478315"/>
            <a:ext cx="568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Көчүрүп, бул амалдарды аткаргыла.</a:t>
            </a:r>
            <a:endParaRPr lang="en-US" sz="28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0F70C22-5ABC-7B83-7AF6-10C4358D5E6C}"/>
              </a:ext>
            </a:extLst>
          </p:cNvPr>
          <p:cNvSpPr/>
          <p:nvPr/>
        </p:nvSpPr>
        <p:spPr>
          <a:xfrm>
            <a:off x="6351876" y="3043990"/>
            <a:ext cx="4751887" cy="3761740"/>
          </a:xfrm>
          <a:prstGeom prst="roundRect">
            <a:avLst>
              <a:gd name="adj" fmla="val 8538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7904FADF-DAFF-9D98-0114-4E6FB5FBB386}"/>
              </a:ext>
            </a:extLst>
          </p:cNvPr>
          <p:cNvSpPr/>
          <p:nvPr/>
        </p:nvSpPr>
        <p:spPr>
          <a:xfrm>
            <a:off x="1164336" y="3072158"/>
            <a:ext cx="4751887" cy="3761740"/>
          </a:xfrm>
          <a:prstGeom prst="roundRect">
            <a:avLst>
              <a:gd name="adj" fmla="val 8538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54F5F19-00F4-B352-92EA-2025B81F9984}"/>
                  </a:ext>
                </a:extLst>
              </p:cNvPr>
              <p:cNvSpPr txBox="1"/>
              <p:nvPr/>
            </p:nvSpPr>
            <p:spPr>
              <a:xfrm>
                <a:off x="3210144" y="3198642"/>
                <a:ext cx="2129814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2×4+3=</m:t>
                      </m:r>
                    </m:oMath>
                  </m:oMathPara>
                </a14:m>
                <a:endParaRPr lang="en-GB" sz="3200" baseline="3000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54F5F19-00F4-B352-92EA-2025B81F9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144" y="3198642"/>
                <a:ext cx="2129814" cy="4810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A741DF9-BABD-7FC0-68C3-E914391549D8}"/>
                  </a:ext>
                </a:extLst>
              </p:cNvPr>
              <p:cNvSpPr txBox="1"/>
              <p:nvPr/>
            </p:nvSpPr>
            <p:spPr>
              <a:xfrm>
                <a:off x="3190297" y="3940990"/>
                <a:ext cx="2129814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6+5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2=</m:t>
                      </m:r>
                    </m:oMath>
                  </m:oMathPara>
                </a14:m>
                <a:endParaRPr lang="en-GB" sz="3200" baseline="30000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A741DF9-BABD-7FC0-68C3-E91439154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297" y="3940990"/>
                <a:ext cx="2129814" cy="4810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E1B4342-BACD-DA2E-1D33-FE0B9F9F6060}"/>
                  </a:ext>
                </a:extLst>
              </p:cNvPr>
              <p:cNvSpPr txBox="1"/>
              <p:nvPr/>
            </p:nvSpPr>
            <p:spPr>
              <a:xfrm>
                <a:off x="2850461" y="4726534"/>
                <a:ext cx="2469650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(5+2)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4=</m:t>
                      </m:r>
                    </m:oMath>
                  </m:oMathPara>
                </a14:m>
                <a:endParaRPr lang="en-GB" sz="3200" baseline="30000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E1B4342-BACD-DA2E-1D33-FE0B9F9F6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461" y="4726534"/>
                <a:ext cx="2469650" cy="4810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B900318-AD0C-9690-6DD2-1799CC3079B4}"/>
                  </a:ext>
                </a:extLst>
              </p:cNvPr>
              <p:cNvSpPr txBox="1"/>
              <p:nvPr/>
            </p:nvSpPr>
            <p:spPr>
              <a:xfrm>
                <a:off x="1844027" y="5483973"/>
                <a:ext cx="3525644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(3+2)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(8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4)=</m:t>
                      </m:r>
                    </m:oMath>
                  </m:oMathPara>
                </a14:m>
                <a:endParaRPr lang="en-GB" sz="3200" baseline="3000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B900318-AD0C-9690-6DD2-1799CC307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027" y="5483973"/>
                <a:ext cx="3525644" cy="4810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9B98330-80D5-6F93-C8EE-E072E4E4881B}"/>
                  </a:ext>
                </a:extLst>
              </p:cNvPr>
              <p:cNvSpPr txBox="1"/>
              <p:nvPr/>
            </p:nvSpPr>
            <p:spPr>
              <a:xfrm>
                <a:off x="2474139" y="6214716"/>
                <a:ext cx="2845972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6+4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4−2=</m:t>
                      </m:r>
                    </m:oMath>
                  </m:oMathPara>
                </a14:m>
                <a:endParaRPr lang="en-GB" sz="3200" baseline="30000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9B98330-80D5-6F93-C8EE-E072E4E48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139" y="6214716"/>
                <a:ext cx="2845972" cy="4810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BD0F98D4-6AA7-A1F6-440C-F628A24DD038}"/>
              </a:ext>
            </a:extLst>
          </p:cNvPr>
          <p:cNvSpPr txBox="1"/>
          <p:nvPr/>
        </p:nvSpPr>
        <p:spPr>
          <a:xfrm>
            <a:off x="1266323" y="3198642"/>
            <a:ext cx="370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/>
              <a:t>A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A722AA1-F987-D6DC-2C54-8CA25B993230}"/>
              </a:ext>
            </a:extLst>
          </p:cNvPr>
          <p:cNvSpPr txBox="1"/>
          <p:nvPr/>
        </p:nvSpPr>
        <p:spPr>
          <a:xfrm>
            <a:off x="1266323" y="3960419"/>
            <a:ext cx="370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/>
              <a:t>B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0311747-9EF4-DC09-8FE3-3AF2A5B86A84}"/>
              </a:ext>
            </a:extLst>
          </p:cNvPr>
          <p:cNvSpPr txBox="1"/>
          <p:nvPr/>
        </p:nvSpPr>
        <p:spPr>
          <a:xfrm>
            <a:off x="1277544" y="4722196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/>
              <a:t>C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2591B42-513A-C1C4-89A2-797ACED3D289}"/>
              </a:ext>
            </a:extLst>
          </p:cNvPr>
          <p:cNvSpPr txBox="1"/>
          <p:nvPr/>
        </p:nvSpPr>
        <p:spPr>
          <a:xfrm>
            <a:off x="1262316" y="5483973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/>
              <a:t>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02E1DDB-F486-AA34-355E-021BC4706B30}"/>
              </a:ext>
            </a:extLst>
          </p:cNvPr>
          <p:cNvSpPr txBox="1"/>
          <p:nvPr/>
        </p:nvSpPr>
        <p:spPr>
          <a:xfrm>
            <a:off x="1283956" y="6245751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/>
              <a:t>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788BAB0-16B8-AAC3-9939-A04F22484B28}"/>
              </a:ext>
            </a:extLst>
          </p:cNvPr>
          <p:cNvSpPr txBox="1"/>
          <p:nvPr/>
        </p:nvSpPr>
        <p:spPr>
          <a:xfrm>
            <a:off x="5242321" y="3146801"/>
            <a:ext cx="775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86C176-DDAD-0195-F531-E4B6C19DB13F}"/>
              </a:ext>
            </a:extLst>
          </p:cNvPr>
          <p:cNvSpPr txBox="1"/>
          <p:nvPr/>
        </p:nvSpPr>
        <p:spPr>
          <a:xfrm>
            <a:off x="5242320" y="3895869"/>
            <a:ext cx="775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ACC6ED1-98F2-F012-86DA-E069E2CED226}"/>
              </a:ext>
            </a:extLst>
          </p:cNvPr>
          <p:cNvSpPr txBox="1"/>
          <p:nvPr/>
        </p:nvSpPr>
        <p:spPr>
          <a:xfrm>
            <a:off x="5253542" y="4683065"/>
            <a:ext cx="775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28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CC03078-2B84-2F07-62AF-2EE6B81D548A}"/>
              </a:ext>
            </a:extLst>
          </p:cNvPr>
          <p:cNvSpPr txBox="1"/>
          <p:nvPr/>
        </p:nvSpPr>
        <p:spPr>
          <a:xfrm>
            <a:off x="5262652" y="5453518"/>
            <a:ext cx="775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CF9009B-E5B9-5CC1-38B3-687E711DDCC0}"/>
              </a:ext>
            </a:extLst>
          </p:cNvPr>
          <p:cNvSpPr txBox="1"/>
          <p:nvPr/>
        </p:nvSpPr>
        <p:spPr>
          <a:xfrm>
            <a:off x="5262652" y="6138254"/>
            <a:ext cx="775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20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0AD15DE-80C2-B524-A6D1-1431AAA2B714}"/>
                  </a:ext>
                </a:extLst>
              </p:cNvPr>
              <p:cNvSpPr txBox="1"/>
              <p:nvPr/>
            </p:nvSpPr>
            <p:spPr>
              <a:xfrm>
                <a:off x="7320736" y="3109161"/>
                <a:ext cx="3086421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7+12</m:t>
                      </m:r>
                      <m:r>
                        <a:rPr lang="en-GB" sz="3200" i="1" smtClean="0"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3+5=</m:t>
                      </m:r>
                    </m:oMath>
                  </m:oMathPara>
                </a14:m>
                <a:endParaRPr lang="en-GB" sz="3200" baseline="30000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0AD15DE-80C2-B524-A6D1-1431AAA2B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736" y="3109161"/>
                <a:ext cx="3086421" cy="4810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E4DD3F5-B8C8-2DAA-6885-AD27EA6D99D1}"/>
                  </a:ext>
                </a:extLst>
              </p:cNvPr>
              <p:cNvSpPr txBox="1"/>
              <p:nvPr/>
            </p:nvSpPr>
            <p:spPr>
              <a:xfrm>
                <a:off x="7539272" y="3876501"/>
                <a:ext cx="2845972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6+4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3200" baseline="30000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E4DD3F5-B8C8-2DAA-6885-AD27EA6D9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272" y="3876501"/>
                <a:ext cx="2845972" cy="4810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ADE0FEED-B803-349B-E996-E82B8A79982B}"/>
                  </a:ext>
                </a:extLst>
              </p:cNvPr>
              <p:cNvSpPr txBox="1"/>
              <p:nvPr/>
            </p:nvSpPr>
            <p:spPr>
              <a:xfrm>
                <a:off x="7333560" y="4682350"/>
                <a:ext cx="3073597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2+8=</m:t>
                      </m:r>
                    </m:oMath>
                  </m:oMathPara>
                </a14:m>
                <a:endParaRPr lang="en-GB" sz="3200" baseline="30000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ADE0FEED-B803-349B-E996-E82B8A799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560" y="4682350"/>
                <a:ext cx="3073597" cy="4810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04D25F4-E148-477C-5EA5-1170C80050B8}"/>
                  </a:ext>
                </a:extLst>
              </p:cNvPr>
              <p:cNvSpPr txBox="1"/>
              <p:nvPr/>
            </p:nvSpPr>
            <p:spPr>
              <a:xfrm>
                <a:off x="6993584" y="5434118"/>
                <a:ext cx="3606564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12−2</m:t>
                          </m:r>
                        </m:e>
                      </m:d>
                      <m:r>
                        <a:rPr lang="en-GB" sz="3200" i="1"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5−1=  </m:t>
                      </m:r>
                    </m:oMath>
                  </m:oMathPara>
                </a14:m>
                <a:endParaRPr lang="en-GB" sz="3200" baseline="30000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04D25F4-E148-477C-5EA5-1170C8005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584" y="5434118"/>
                <a:ext cx="3606564" cy="4810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0D94A8C-DE43-070A-9EF9-A4D7A6E76C16}"/>
                  </a:ext>
                </a:extLst>
              </p:cNvPr>
              <p:cNvSpPr txBox="1"/>
              <p:nvPr/>
            </p:nvSpPr>
            <p:spPr>
              <a:xfrm>
                <a:off x="6923671" y="6142282"/>
                <a:ext cx="3562129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6+2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3+9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3=</m:t>
                      </m:r>
                    </m:oMath>
                  </m:oMathPara>
                </a14:m>
                <a:endParaRPr lang="en-GB" sz="3200" baseline="30000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0D94A8C-DE43-070A-9EF9-A4D7A6E76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671" y="6142282"/>
                <a:ext cx="3562129" cy="4810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TextBox 152">
            <a:extLst>
              <a:ext uri="{FF2B5EF4-FFF2-40B4-BE49-F238E27FC236}">
                <a16:creationId xmlns:a16="http://schemas.microsoft.com/office/drawing/2014/main" id="{15340DC2-0854-9469-1192-C98497782582}"/>
              </a:ext>
            </a:extLst>
          </p:cNvPr>
          <p:cNvSpPr txBox="1"/>
          <p:nvPr/>
        </p:nvSpPr>
        <p:spPr>
          <a:xfrm>
            <a:off x="6363843" y="313651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/>
              <a:t>F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9DEF88C-D092-BA86-7195-E05E06CB12B8}"/>
              </a:ext>
            </a:extLst>
          </p:cNvPr>
          <p:cNvSpPr txBox="1"/>
          <p:nvPr/>
        </p:nvSpPr>
        <p:spPr>
          <a:xfrm>
            <a:off x="6336593" y="3898293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/>
              <a:t>G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5ED88E1-85BB-C594-A1D0-26777B0D47AE}"/>
              </a:ext>
            </a:extLst>
          </p:cNvPr>
          <p:cNvSpPr txBox="1"/>
          <p:nvPr/>
        </p:nvSpPr>
        <p:spPr>
          <a:xfrm>
            <a:off x="6337394" y="466007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/>
              <a:t>H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7E83263-F012-8C11-66DF-B4E6F3B155BC}"/>
              </a:ext>
            </a:extLst>
          </p:cNvPr>
          <p:cNvSpPr txBox="1"/>
          <p:nvPr/>
        </p:nvSpPr>
        <p:spPr>
          <a:xfrm>
            <a:off x="6393499" y="5421847"/>
            <a:ext cx="266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/>
              <a:t>I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367F42F-0796-EE35-CDDB-E169C7FBD2C3}"/>
              </a:ext>
            </a:extLst>
          </p:cNvPr>
          <p:cNvSpPr txBox="1"/>
          <p:nvPr/>
        </p:nvSpPr>
        <p:spPr>
          <a:xfrm>
            <a:off x="6383079" y="6183625"/>
            <a:ext cx="287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/>
              <a:t>J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EE51174-1725-8C5C-BDF6-2783BB95A3AC}"/>
              </a:ext>
            </a:extLst>
          </p:cNvPr>
          <p:cNvSpPr txBox="1"/>
          <p:nvPr/>
        </p:nvSpPr>
        <p:spPr>
          <a:xfrm>
            <a:off x="10319801" y="3071694"/>
            <a:ext cx="653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8920D61-86C9-6BAE-BA8C-A6212008B087}"/>
              </a:ext>
            </a:extLst>
          </p:cNvPr>
          <p:cNvSpPr txBox="1"/>
          <p:nvPr/>
        </p:nvSpPr>
        <p:spPr>
          <a:xfrm>
            <a:off x="10319801" y="3829789"/>
            <a:ext cx="653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A0A0B09-24E3-324F-9759-FAB91FF7953E}"/>
              </a:ext>
            </a:extLst>
          </p:cNvPr>
          <p:cNvSpPr txBox="1"/>
          <p:nvPr/>
        </p:nvSpPr>
        <p:spPr>
          <a:xfrm>
            <a:off x="10319801" y="4599086"/>
            <a:ext cx="653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18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2CE1970-941C-16C9-EE8B-D824FE6679CE}"/>
              </a:ext>
            </a:extLst>
          </p:cNvPr>
          <p:cNvSpPr txBox="1"/>
          <p:nvPr/>
        </p:nvSpPr>
        <p:spPr>
          <a:xfrm>
            <a:off x="10319878" y="5390514"/>
            <a:ext cx="653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B2A81B0-0C9F-5CFC-4254-58B38A94D5F6}"/>
              </a:ext>
            </a:extLst>
          </p:cNvPr>
          <p:cNvSpPr txBox="1"/>
          <p:nvPr/>
        </p:nvSpPr>
        <p:spPr>
          <a:xfrm>
            <a:off x="10374588" y="6077021"/>
            <a:ext cx="653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75400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4EE51F-7A9F-BBA6-4D52-96A950D8E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dirty="0"/>
              <a:t>Суроолор барбы?</a:t>
            </a:r>
          </a:p>
          <a:p>
            <a:pPr marL="0" indent="0" algn="ctr">
              <a:buNone/>
            </a:pPr>
            <a:r>
              <a:rPr lang="ru-RU" dirty="0"/>
              <a:t>Комментарийлер?</a:t>
            </a:r>
          </a:p>
          <a:p>
            <a:pPr marL="0" indent="0" algn="ctr">
              <a:buNone/>
            </a:pPr>
            <a:r>
              <a:rPr lang="ru-RU" dirty="0"/>
              <a:t>Сунуштар?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…же ката таптыңызбы!?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Турдуу пикирлер учун ыраазычылык билдиребиз.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Сураныч, электрондук кат жөнөтүңүз: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en-US" dirty="0"/>
              <a:t>mathtrainer2023@gmail.com</a:t>
            </a:r>
          </a:p>
        </p:txBody>
      </p:sp>
    </p:spTree>
    <p:extLst>
      <p:ext uri="{BB962C8B-B14F-4D97-AF65-F5344CB8AC3E}">
        <p14:creationId xmlns:p14="http://schemas.microsoft.com/office/powerpoint/2010/main" val="151558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146" descr="A cartoon character holding a phone&#10;&#10;Description automatically generated with medium confidence">
            <a:extLst>
              <a:ext uri="{FF2B5EF4-FFF2-40B4-BE49-F238E27FC236}">
                <a16:creationId xmlns:a16="http://schemas.microsoft.com/office/drawing/2014/main" id="{07C6BA0E-FA73-4FB4-EB38-0231EB6C1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18789"/>
            <a:ext cx="3420004" cy="3002930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CF1D30B1-6D17-EC5A-B76B-40DE25460C47}"/>
              </a:ext>
            </a:extLst>
          </p:cNvPr>
          <p:cNvSpPr txBox="1"/>
          <p:nvPr/>
        </p:nvSpPr>
        <p:spPr>
          <a:xfrm>
            <a:off x="1023400" y="2369157"/>
            <a:ext cx="1663076" cy="74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223">
              <a:spcAft>
                <a:spcPts val="582"/>
              </a:spcAft>
            </a:pPr>
            <a:r>
              <a:rPr lang="ky-KG" sz="4268" b="1" kern="1200"/>
              <a:t>=25</a:t>
            </a:r>
            <a:endParaRPr lang="en-US" sz="4000" b="1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7B4C52C-9A99-32A6-7CCC-654939072AEA}"/>
              </a:ext>
            </a:extLst>
          </p:cNvPr>
          <p:cNvSpPr txBox="1"/>
          <p:nvPr/>
        </p:nvSpPr>
        <p:spPr>
          <a:xfrm>
            <a:off x="4890509" y="1430567"/>
            <a:ext cx="2406070" cy="1296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223">
              <a:lnSpc>
                <a:spcPct val="150000"/>
              </a:lnSpc>
              <a:spcAft>
                <a:spcPts val="582"/>
              </a:spcAft>
            </a:pPr>
            <a:r>
              <a:rPr lang="en-US" sz="5820" b="1" kern="1200" dirty="0">
                <a:solidFill>
                  <a:srgbClr val="FF0000"/>
                </a:solidFill>
                <a:effectLst>
                  <a:glow rad="1282700">
                    <a:srgbClr val="FFFF00">
                      <a:alpha val="95000"/>
                    </a:srgbClr>
                  </a:glow>
                  <a:outerShdw blurRad="1270000" dist="38100" dir="18420000" sx="200000" sy="200000" algn="tl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</a:rPr>
              <a:t>2+3*5</a:t>
            </a:r>
            <a:endParaRPr lang="en-US" sz="6000" b="1" dirty="0">
              <a:solidFill>
                <a:srgbClr val="FF0000"/>
              </a:solidFill>
              <a:effectLst>
                <a:glow rad="1282700">
                  <a:srgbClr val="FFFF00">
                    <a:alpha val="95000"/>
                  </a:srgbClr>
                </a:glow>
                <a:outerShdw blurRad="1270000" dist="38100" dir="18420000" sx="200000" sy="200000" algn="tl">
                  <a:srgbClr val="000000">
                    <a:alpha val="0"/>
                  </a:srgbClr>
                </a:outerShdw>
                <a:reflection endPos="0" dist="50800" dir="5400000" sy="-100000" algn="bl" rotWithShape="0"/>
              </a:effectLst>
            </a:endParaRPr>
          </a:p>
        </p:txBody>
      </p:sp>
      <p:pic>
        <p:nvPicPr>
          <p:cNvPr id="153" name="Picture 152" descr="A cartoon of a child raising his hand&#10;&#10;Description automatically generated with medium confidence">
            <a:extLst>
              <a:ext uri="{FF2B5EF4-FFF2-40B4-BE49-F238E27FC236}">
                <a16:creationId xmlns:a16="http://schemas.microsoft.com/office/drawing/2014/main" id="{04B07E5F-DF0E-CB00-6A50-81E7648B3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797" y="1156907"/>
            <a:ext cx="4008736" cy="4459057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B042EA8D-F642-0F75-D815-546D11632C73}"/>
              </a:ext>
            </a:extLst>
          </p:cNvPr>
          <p:cNvSpPr txBox="1"/>
          <p:nvPr/>
        </p:nvSpPr>
        <p:spPr>
          <a:xfrm>
            <a:off x="8870317" y="1518789"/>
            <a:ext cx="997389" cy="749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223">
              <a:spcAft>
                <a:spcPts val="582"/>
              </a:spcAft>
            </a:pPr>
            <a:r>
              <a:rPr lang="en-US" sz="4035" b="1" kern="1200">
                <a:latin typeface="+mn-lt"/>
                <a:ea typeface="+mn-ea"/>
                <a:cs typeface="+mn-cs"/>
              </a:rPr>
              <a:t>=</a:t>
            </a:r>
            <a:r>
              <a:rPr lang="en-US" sz="4268" b="1" kern="1200"/>
              <a:t>17</a:t>
            </a:r>
            <a:endParaRPr lang="en-US" sz="4000" b="1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D65A5A2-1476-916A-41C9-0BB0D7A93CF8}"/>
              </a:ext>
            </a:extLst>
          </p:cNvPr>
          <p:cNvSpPr txBox="1"/>
          <p:nvPr/>
        </p:nvSpPr>
        <p:spPr>
          <a:xfrm>
            <a:off x="643467" y="4893757"/>
            <a:ext cx="6945716" cy="80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defTabSz="443484">
              <a:spcAft>
                <a:spcPts val="600"/>
              </a:spcAft>
            </a:pPr>
            <a:r>
              <a:rPr lang="ru-RU" sz="3492" b="1" kern="1200" dirty="0">
                <a:ln>
                  <a:solidFill>
                    <a:schemeClr val="tx1">
                      <a:lumMod val="6500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ким туура деп </a:t>
            </a:r>
            <a:r>
              <a:rPr lang="ru-RU" sz="4656" b="1" kern="1200" dirty="0">
                <a:ln>
                  <a:solidFill>
                    <a:schemeClr val="tx1">
                      <a:lumMod val="6500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ойлойсуз</a:t>
            </a:r>
            <a:r>
              <a:rPr lang="ru-RU" sz="3492" b="1" kern="1200" dirty="0">
                <a:ln>
                  <a:solidFill>
                    <a:schemeClr val="tx1">
                      <a:lumMod val="65000"/>
                    </a:schemeClr>
                  </a:solidFill>
                </a:ln>
                <a:solidFill>
                  <a:schemeClr val="tx1"/>
                </a:solidFill>
              </a:rPr>
              <a:t>?</a:t>
            </a:r>
            <a:endParaRPr lang="en-US" sz="3600" b="1" dirty="0">
              <a:ln>
                <a:solidFill>
                  <a:schemeClr val="tx1">
                    <a:lumMod val="65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35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6EAF5-F260-A839-C5BA-10FFA5FC7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8869"/>
            <a:ext cx="8946541" cy="3630332"/>
          </a:xfrm>
        </p:spPr>
        <p:txBody>
          <a:bodyPr/>
          <a:lstStyle/>
          <a:p>
            <a:r>
              <a:rPr lang="ru-RU" dirty="0"/>
              <a:t>Бул эсептөөдө бизде эки операция бар.</a:t>
            </a:r>
          </a:p>
          <a:p>
            <a:pPr lvl="1"/>
            <a:r>
              <a:rPr lang="ru-RU" sz="2800" b="1" dirty="0">
                <a:solidFill>
                  <a:srgbClr val="FF0000"/>
                </a:solidFill>
              </a:rPr>
              <a:t>кошуу</a:t>
            </a:r>
          </a:p>
          <a:p>
            <a:pPr lvl="1"/>
            <a:r>
              <a:rPr lang="ru-RU" sz="2800" b="1" dirty="0">
                <a:solidFill>
                  <a:srgbClr val="FF0000"/>
                </a:solidFill>
              </a:rPr>
              <a:t>көбөйтүү</a:t>
            </a:r>
          </a:p>
          <a:p>
            <a:r>
              <a:rPr lang="ru-RU" dirty="0"/>
              <a:t>Математикалык эрежелерибизге ылайык, </a:t>
            </a:r>
            <a:endParaRPr lang="en-US" dirty="0"/>
          </a:p>
          <a:p>
            <a:pPr marL="0" indent="0">
              <a:buNone/>
            </a:pPr>
            <a:r>
              <a:rPr lang="ru-RU" sz="3600" b="1" dirty="0">
                <a:solidFill>
                  <a:srgbClr val="FF0000"/>
                </a:solidFill>
              </a:rPr>
              <a:t>кошуудан мурун</a:t>
            </a:r>
            <a:r>
              <a:rPr lang="en-US" sz="3600" b="1" dirty="0">
                <a:solidFill>
                  <a:srgbClr val="FF0000"/>
                </a:solidFill>
                <a:latin typeface="Abadi" panose="020B0604020104020204" pitchFamily="34" charset="0"/>
              </a:rPr>
              <a:t>,</a:t>
            </a:r>
          </a:p>
          <a:p>
            <a:pPr marL="0" indent="0">
              <a:buNone/>
            </a:pPr>
            <a:r>
              <a:rPr lang="ru-RU" sz="3600" b="1" dirty="0">
                <a:solidFill>
                  <a:srgbClr val="FF0000"/>
                </a:solidFill>
              </a:rPr>
              <a:t> көбөйтүү керек</a:t>
            </a:r>
            <a:r>
              <a:rPr lang="ru-RU" sz="3600" dirty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47D548-2CF2-A98A-6CFF-6446AD9D7894}"/>
              </a:ext>
            </a:extLst>
          </p:cNvPr>
          <p:cNvSpPr txBox="1"/>
          <p:nvPr/>
        </p:nvSpPr>
        <p:spPr>
          <a:xfrm>
            <a:off x="3759053" y="3367108"/>
            <a:ext cx="1788307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75488">
              <a:lnSpc>
                <a:spcPct val="150000"/>
              </a:lnSpc>
              <a:spcAft>
                <a:spcPts val="600"/>
              </a:spcAft>
            </a:pPr>
            <a:r>
              <a:rPr lang="en-US" sz="3600" b="1" dirty="0">
                <a:solidFill>
                  <a:srgbClr val="FF0000"/>
                </a:solidFill>
                <a:effectLst>
                  <a:glow rad="1282700">
                    <a:srgbClr val="FFFF00">
                      <a:alpha val="95000"/>
                    </a:srgbClr>
                  </a:glow>
                  <a:outerShdw blurRad="1270000" dist="38100" dir="18420000" sx="200000" sy="200000" algn="tl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</a:rPr>
              <a:t>2+3*5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35442A-2733-DF05-23C2-9B773FC4AA76}"/>
              </a:ext>
            </a:extLst>
          </p:cNvPr>
          <p:cNvSpPr txBox="1"/>
          <p:nvPr/>
        </p:nvSpPr>
        <p:spPr>
          <a:xfrm>
            <a:off x="3830320" y="4537282"/>
            <a:ext cx="6096000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75488">
              <a:lnSpc>
                <a:spcPct val="150000"/>
              </a:lnSpc>
              <a:spcAft>
                <a:spcPts val="600"/>
              </a:spcAft>
            </a:pPr>
            <a:r>
              <a:rPr lang="en-US" sz="3200" b="1" dirty="0">
                <a:solidFill>
                  <a:srgbClr val="FF0000"/>
                </a:solidFill>
                <a:effectLst>
                  <a:glow rad="1282700">
                    <a:srgbClr val="FFFF00">
                      <a:alpha val="95000"/>
                    </a:srgbClr>
                  </a:glow>
                  <a:outerShdw blurRad="1270000" dist="38100" dir="18420000" sx="200000" sy="200000" algn="tl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</a:rPr>
              <a:t>2+15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07715-08C8-D6EC-3953-E6F8B0E17F28}"/>
              </a:ext>
            </a:extLst>
          </p:cNvPr>
          <p:cNvSpPr txBox="1"/>
          <p:nvPr/>
        </p:nvSpPr>
        <p:spPr>
          <a:xfrm>
            <a:off x="4103685" y="5527179"/>
            <a:ext cx="6096000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75488">
              <a:lnSpc>
                <a:spcPct val="150000"/>
              </a:lnSpc>
              <a:spcAft>
                <a:spcPts val="600"/>
              </a:spcAft>
            </a:pPr>
            <a:r>
              <a:rPr lang="en-US" sz="3600" b="1" dirty="0">
                <a:solidFill>
                  <a:srgbClr val="FF0000"/>
                </a:solidFill>
                <a:effectLst>
                  <a:glow rad="1282700">
                    <a:srgbClr val="FFFF00">
                      <a:alpha val="95000"/>
                    </a:srgbClr>
                  </a:glow>
                  <a:outerShdw blurRad="1270000" dist="38100" dir="18420000" sx="200000" sy="200000" algn="tl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</a:rPr>
              <a:t>17</a:t>
            </a:r>
            <a:endParaRPr lang="en-US" sz="3200" b="1" dirty="0">
              <a:solidFill>
                <a:srgbClr val="FF0000"/>
              </a:solidFill>
              <a:effectLst>
                <a:glow rad="1282700">
                  <a:srgbClr val="FFFF00">
                    <a:alpha val="95000"/>
                  </a:srgbClr>
                </a:glow>
                <a:outerShdw blurRad="1270000" dist="38100" dir="18420000" sx="200000" sy="200000" algn="tl">
                  <a:srgbClr val="000000">
                    <a:alpha val="0"/>
                  </a:srgbClr>
                </a:outerShdw>
                <a:reflection endPos="0" dist="50800" dir="5400000" sy="-100000" algn="bl" rotWithShape="0"/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B157A-F212-3205-3D2F-B822C7943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256" y="3038804"/>
            <a:ext cx="4126228" cy="45897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DBCDCA-1A36-36E2-64FF-E6D351D2D7AC}"/>
              </a:ext>
            </a:extLst>
          </p:cNvPr>
          <p:cNvSpPr txBox="1"/>
          <p:nvPr/>
        </p:nvSpPr>
        <p:spPr>
          <a:xfrm>
            <a:off x="9306560" y="3528978"/>
            <a:ext cx="1534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y-KG" sz="2400" b="1" i="1" dirty="0">
                <a:solidFill>
                  <a:srgbClr val="FF0000"/>
                </a:solidFill>
              </a:rPr>
              <a:t>Айттым </a:t>
            </a:r>
            <a:endParaRPr lang="en-US" sz="2400" b="1" i="1" dirty="0">
              <a:solidFill>
                <a:srgbClr val="FF0000"/>
              </a:solidFill>
            </a:endParaRPr>
          </a:p>
          <a:p>
            <a:r>
              <a:rPr lang="ky-KG" sz="2400" b="1" i="1" dirty="0">
                <a:solidFill>
                  <a:srgbClr val="FF0000"/>
                </a:solidFill>
              </a:rPr>
              <a:t>беле!</a:t>
            </a:r>
            <a:endParaRPr lang="en-US" sz="2400" b="1" i="1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40FE6A66-E66B-081C-05EB-FF3B99D2197F}"/>
              </a:ext>
            </a:extLst>
          </p:cNvPr>
          <p:cNvSpPr/>
          <p:nvPr/>
        </p:nvSpPr>
        <p:spPr>
          <a:xfrm>
            <a:off x="7496815" y="-32344"/>
            <a:ext cx="4859009" cy="2904797"/>
          </a:xfrm>
          <a:prstGeom prst="wedgeEllipseCallout">
            <a:avLst>
              <a:gd name="adj1" fmla="val 22032"/>
              <a:gd name="adj2" fmla="val 8803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>
                <a:solidFill>
                  <a:schemeClr val="tx1"/>
                </a:solidFill>
              </a:rPr>
              <a:t>Жүздөгөн жылдар бою математика бардыгына түшүнүктүү болушу үчүн эрежелер иштелип чыккан</a:t>
            </a:r>
            <a:endParaRPr lang="en-US" sz="24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3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CF6A-505A-0B51-B96C-F561AB4E61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2438"/>
            <a:ext cx="9404350" cy="14001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900" b="1" dirty="0">
                <a:highlight>
                  <a:srgbClr val="FF0000"/>
                </a:highlight>
              </a:rPr>
              <a:t>Келгиндин эрежесин </a:t>
            </a:r>
            <a:r>
              <a:rPr lang="ru-RU" sz="2900" dirty="0"/>
              <a:t>жана </a:t>
            </a:r>
            <a:r>
              <a:rPr lang="ru-RU" sz="3200" b="1" dirty="0">
                <a:solidFill>
                  <a:srgbClr val="FF0000"/>
                </a:solidFill>
                <a:highlight>
                  <a:srgbClr val="00FF00"/>
                </a:highlight>
              </a:rPr>
              <a:t>биздин</a:t>
            </a:r>
            <a:r>
              <a:rPr lang="ru-RU" sz="2900" b="1" dirty="0">
                <a:solidFill>
                  <a:srgbClr val="FF0000"/>
                </a:solidFill>
                <a:highlight>
                  <a:srgbClr val="00FF00"/>
                </a:highlight>
              </a:rPr>
              <a:t> эрежени </a:t>
            </a:r>
            <a:r>
              <a:rPr lang="ru-RU" sz="2900" dirty="0"/>
              <a:t>колдонуу менен ар бир эсептөөнүн жообун табыңыз.</a:t>
            </a:r>
            <a:endParaRPr lang="en-US" sz="2900" dirty="0">
              <a:latin typeface="Abadi" panose="020B0604020104020204" pitchFamily="34" charset="0"/>
            </a:endParaRPr>
          </a:p>
        </p:txBody>
      </p:sp>
      <p:pic>
        <p:nvPicPr>
          <p:cNvPr id="9" name="Picture 8" descr="A cartoon of a green monster holding a yellow device&#10;&#10;Description automatically generated with low confidence">
            <a:extLst>
              <a:ext uri="{FF2B5EF4-FFF2-40B4-BE49-F238E27FC236}">
                <a16:creationId xmlns:a16="http://schemas.microsoft.com/office/drawing/2014/main" id="{AB56D9DE-A5A8-062D-8AFC-9ECDD0A71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942" y="3430723"/>
            <a:ext cx="798648" cy="13832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565019-52A6-58F2-28D8-C8E1A7DFEB98}"/>
              </a:ext>
            </a:extLst>
          </p:cNvPr>
          <p:cNvSpPr txBox="1"/>
          <p:nvPr/>
        </p:nvSpPr>
        <p:spPr>
          <a:xfrm>
            <a:off x="55704" y="1754299"/>
            <a:ext cx="5578963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33756">
              <a:spcAft>
                <a:spcPts val="600"/>
              </a:spcAft>
            </a:pPr>
            <a:r>
              <a:rPr lang="ru-RU" sz="2400" b="1" kern="1200" dirty="0">
                <a:highlight>
                  <a:srgbClr val="FF0000"/>
                </a:highlight>
                <a:latin typeface="+mn-lt"/>
                <a:ea typeface="+mn-ea"/>
                <a:cs typeface="+mn-cs"/>
              </a:rPr>
              <a:t>Келгиндин эрежеси: </a:t>
            </a:r>
            <a:endParaRPr lang="en-US" sz="2400" b="1" kern="1200" dirty="0">
              <a:highlight>
                <a:srgbClr val="FF0000"/>
              </a:highlight>
              <a:latin typeface="+mn-lt"/>
              <a:ea typeface="+mn-ea"/>
              <a:cs typeface="+mn-cs"/>
            </a:endParaRPr>
          </a:p>
          <a:p>
            <a:pPr defTabSz="333756">
              <a:spcAft>
                <a:spcPts val="600"/>
              </a:spcAft>
            </a:pPr>
            <a:r>
              <a:rPr lang="ru-RU" sz="2400" b="1" kern="1200" dirty="0">
                <a:latin typeface="+mn-lt"/>
                <a:ea typeface="+mn-ea"/>
                <a:cs typeface="+mn-cs"/>
              </a:rPr>
              <a:t>Биринчиден кошуңуз, </a:t>
            </a:r>
            <a:r>
              <a:rPr lang="ru-RU" sz="2400" kern="1200" dirty="0">
                <a:latin typeface="+mn-lt"/>
                <a:ea typeface="+mn-ea"/>
                <a:cs typeface="+mn-cs"/>
              </a:rPr>
              <a:t>анан 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</a:t>
            </a:r>
            <a:r>
              <a:rPr lang="ru-RU" sz="2400" b="1" kern="1200" dirty="0">
                <a:latin typeface="+mn-lt"/>
                <a:ea typeface="+mn-ea"/>
                <a:cs typeface="+mn-cs"/>
              </a:rPr>
              <a:t>көбөйтүңүз</a:t>
            </a:r>
            <a:r>
              <a:rPr lang="ru-RU" sz="2000" kern="1200" dirty="0"/>
              <a:t>.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7FBC9-49BC-6FF0-5AF2-32E171FC9847}"/>
              </a:ext>
            </a:extLst>
          </p:cNvPr>
          <p:cNvSpPr txBox="1"/>
          <p:nvPr/>
        </p:nvSpPr>
        <p:spPr>
          <a:xfrm>
            <a:off x="6557335" y="1733562"/>
            <a:ext cx="5057090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33756">
              <a:spcAft>
                <a:spcPts val="600"/>
              </a:spcAft>
            </a:pPr>
            <a:r>
              <a:rPr lang="ru-RU" sz="2400" b="1" dirty="0">
                <a:highlight>
                  <a:srgbClr val="00FF00"/>
                </a:highlight>
              </a:rPr>
              <a:t>Биздин</a:t>
            </a:r>
            <a:r>
              <a:rPr lang="ru-RU" sz="2400" b="1" kern="1200" dirty="0">
                <a:highlight>
                  <a:srgbClr val="00FF00"/>
                </a:highlight>
              </a:rPr>
              <a:t> эрежеси: </a:t>
            </a:r>
            <a:endParaRPr lang="en-US" sz="2400" b="1" kern="1200" dirty="0">
              <a:highlight>
                <a:srgbClr val="00FF00"/>
              </a:highlight>
              <a:latin typeface="Abadi" panose="020B0604020104020204" pitchFamily="34" charset="0"/>
            </a:endParaRPr>
          </a:p>
          <a:p>
            <a:pPr defTabSz="333756">
              <a:spcAft>
                <a:spcPts val="600"/>
              </a:spcAft>
            </a:pPr>
            <a:r>
              <a:rPr lang="ru-RU" sz="2400" b="1" kern="1200" dirty="0"/>
              <a:t>адегенде көбөйтүңүз,анан кошуңуз.</a:t>
            </a:r>
            <a:endParaRPr lang="en-US" sz="3600" b="1" dirty="0">
              <a:latin typeface="Abadi" panose="020B0604020104020204" pitchFamily="34" charset="0"/>
            </a:endParaRPr>
          </a:p>
        </p:txBody>
      </p:sp>
      <p:pic>
        <p:nvPicPr>
          <p:cNvPr id="11" name="Picture 10" descr="A cartoon of a child raising his hand&#10;&#10;Description automatically generated with medium confidence">
            <a:extLst>
              <a:ext uri="{FF2B5EF4-FFF2-40B4-BE49-F238E27FC236}">
                <a16:creationId xmlns:a16="http://schemas.microsoft.com/office/drawing/2014/main" id="{1A66018C-02D3-2199-2893-B1FC430F3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859" y="3476170"/>
            <a:ext cx="1476858" cy="1488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CC104CC-5390-8B1C-92C1-025B5E746A33}"/>
                  </a:ext>
                </a:extLst>
              </p:cNvPr>
              <p:cNvSpPr/>
              <p:nvPr/>
            </p:nvSpPr>
            <p:spPr>
              <a:xfrm>
                <a:off x="3896172" y="3040007"/>
                <a:ext cx="1925793" cy="507228"/>
              </a:xfrm>
              <a:prstGeom prst="round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defTabSz="33375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628" b="1" kern="12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𝟒</m:t>
                      </m:r>
                      <m:r>
                        <a:rPr lang="en-GB" sz="2628" b="1" kern="12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n-GB" sz="2628" b="1" kern="12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𝟑</m:t>
                      </m:r>
                      <m:r>
                        <a:rPr lang="en-GB" sz="2628" b="1" kern="12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r>
                        <a:rPr lang="en-GB" sz="2628" b="1" kern="12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</m:t>
                      </m:r>
                    </m:oMath>
                  </m:oMathPara>
                </a14:m>
                <a:endParaRPr lang="en-GB" sz="36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CC104CC-5390-8B1C-92C1-025B5E746A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172" y="3040007"/>
                <a:ext cx="1925793" cy="50722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72E8913-5FEF-C9C9-9EE7-93629EAF0EF4}"/>
                  </a:ext>
                </a:extLst>
              </p:cNvPr>
              <p:cNvSpPr/>
              <p:nvPr/>
            </p:nvSpPr>
            <p:spPr>
              <a:xfrm>
                <a:off x="2105885" y="3036025"/>
                <a:ext cx="1198163" cy="507228"/>
              </a:xfrm>
              <a:prstGeom prst="roundRect">
                <a:avLst/>
              </a:prstGeom>
              <a:solidFill>
                <a:srgbClr val="FF0000"/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defTabSz="33375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628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14</m:t>
                      </m:r>
                    </m:oMath>
                  </m:oMathPara>
                </a14:m>
                <a:endParaRPr lang="en-GB" sz="3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72E8913-5FEF-C9C9-9EE7-93629EAF0E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85" y="3036025"/>
                <a:ext cx="1198163" cy="50722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DC33325-EC02-9DDD-0EC9-F3F84AADD266}"/>
                  </a:ext>
                </a:extLst>
              </p:cNvPr>
              <p:cNvSpPr/>
              <p:nvPr/>
            </p:nvSpPr>
            <p:spPr>
              <a:xfrm>
                <a:off x="6434157" y="3093540"/>
                <a:ext cx="1198163" cy="507228"/>
              </a:xfrm>
              <a:prstGeom prst="round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defTabSz="33375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628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10</m:t>
                      </m:r>
                    </m:oMath>
                  </m:oMathPara>
                </a14:m>
                <a:endParaRPr lang="en-GB" sz="36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DC33325-EC02-9DDD-0EC9-F3F84AADD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157" y="3093540"/>
                <a:ext cx="1198163" cy="50722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9DE19BAF-A350-4490-7682-62005E1AF332}"/>
                  </a:ext>
                </a:extLst>
              </p:cNvPr>
              <p:cNvSpPr/>
              <p:nvPr/>
            </p:nvSpPr>
            <p:spPr>
              <a:xfrm>
                <a:off x="3906206" y="5722049"/>
                <a:ext cx="1925793" cy="507228"/>
              </a:xfrm>
              <a:prstGeom prst="round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defTabSz="33375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628" i="1" kern="12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8−4÷2</m:t>
                      </m:r>
                    </m:oMath>
                  </m:oMathPara>
                </a14:m>
                <a:endParaRPr lang="en-GB" sz="36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9DE19BAF-A350-4490-7682-62005E1AF3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206" y="5722049"/>
                <a:ext cx="1925793" cy="507228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4D4119E0-0B6B-A3BF-6F74-A262BFC058D3}"/>
                  </a:ext>
                </a:extLst>
              </p:cNvPr>
              <p:cNvSpPr/>
              <p:nvPr/>
            </p:nvSpPr>
            <p:spPr>
              <a:xfrm>
                <a:off x="2105885" y="5730401"/>
                <a:ext cx="1198163" cy="507228"/>
              </a:xfrm>
              <a:prstGeom prst="roundRect">
                <a:avLst/>
              </a:prstGeom>
              <a:solidFill>
                <a:srgbClr val="FF0000"/>
              </a:solidFill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defTabSz="33375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628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</m:oMath>
                  </m:oMathPara>
                </a14:m>
                <a:endParaRPr lang="en-GB" sz="3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4D4119E0-0B6B-A3BF-6F74-A262BFC058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85" y="5730401"/>
                <a:ext cx="1198163" cy="50722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4B0C967-4F13-2280-B280-E237FAD6E113}"/>
                  </a:ext>
                </a:extLst>
              </p:cNvPr>
              <p:cNvSpPr/>
              <p:nvPr/>
            </p:nvSpPr>
            <p:spPr>
              <a:xfrm>
                <a:off x="3896172" y="3700875"/>
                <a:ext cx="1925793" cy="507228"/>
              </a:xfrm>
              <a:prstGeom prst="round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defTabSz="33375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628" i="1" kern="12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5×5+2</m:t>
                      </m:r>
                    </m:oMath>
                  </m:oMathPara>
                </a14:m>
                <a:endParaRPr lang="en-GB" sz="36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4B0C967-4F13-2280-B280-E237FAD6E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172" y="3700875"/>
                <a:ext cx="1925793" cy="507228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C0742205-0C81-39C2-B369-A1888CF6E881}"/>
                  </a:ext>
                </a:extLst>
              </p:cNvPr>
              <p:cNvSpPr/>
              <p:nvPr/>
            </p:nvSpPr>
            <p:spPr>
              <a:xfrm>
                <a:off x="6434157" y="3718632"/>
                <a:ext cx="1198163" cy="507228"/>
              </a:xfrm>
              <a:prstGeom prst="round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defTabSz="33375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628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27</m:t>
                      </m:r>
                    </m:oMath>
                  </m:oMathPara>
                </a14:m>
                <a:endParaRPr lang="en-GB" sz="3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C0742205-0C81-39C2-B369-A1888CF6E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157" y="3718632"/>
                <a:ext cx="1198163" cy="507228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03BC336A-7829-6AB3-BC67-F29A6859B6CC}"/>
                  </a:ext>
                </a:extLst>
              </p:cNvPr>
              <p:cNvSpPr/>
              <p:nvPr/>
            </p:nvSpPr>
            <p:spPr>
              <a:xfrm>
                <a:off x="2105885" y="3718632"/>
                <a:ext cx="1198163" cy="507228"/>
              </a:xfrm>
              <a:prstGeom prst="roundRect">
                <a:avLst/>
              </a:prstGeom>
              <a:solidFill>
                <a:srgbClr val="FF0000"/>
              </a:solidFill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defTabSz="33375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628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35</m:t>
                      </m:r>
                    </m:oMath>
                  </m:oMathPara>
                </a14:m>
                <a:endParaRPr lang="en-GB" sz="3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03BC336A-7829-6AB3-BC67-F29A6859B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85" y="3718632"/>
                <a:ext cx="1198163" cy="507228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4C55F063-A367-4A59-5C2B-B775935C4DA5}"/>
                  </a:ext>
                </a:extLst>
              </p:cNvPr>
              <p:cNvSpPr/>
              <p:nvPr/>
            </p:nvSpPr>
            <p:spPr>
              <a:xfrm>
                <a:off x="3896172" y="4338335"/>
                <a:ext cx="1925793" cy="507228"/>
              </a:xfrm>
              <a:prstGeom prst="round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defTabSz="33375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628" i="1" kern="12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3+2×4</m:t>
                      </m:r>
                    </m:oMath>
                  </m:oMathPara>
                </a14:m>
                <a:endParaRPr lang="en-GB" sz="36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4C55F063-A367-4A59-5C2B-B775935C4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172" y="4338335"/>
                <a:ext cx="1925793" cy="507228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F9668DEE-8642-0164-B8D8-9DD0942D68EF}"/>
                  </a:ext>
                </a:extLst>
              </p:cNvPr>
              <p:cNvSpPr/>
              <p:nvPr/>
            </p:nvSpPr>
            <p:spPr>
              <a:xfrm>
                <a:off x="6434157" y="4358641"/>
                <a:ext cx="1198163" cy="507228"/>
              </a:xfrm>
              <a:prstGeom prst="round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defTabSz="33375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628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11</m:t>
                      </m:r>
                    </m:oMath>
                  </m:oMathPara>
                </a14:m>
                <a:endParaRPr lang="en-GB" sz="3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F9668DEE-8642-0164-B8D8-9DD0942D6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157" y="4358641"/>
                <a:ext cx="1198163" cy="507228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8F492379-8F10-67F1-7E2F-EDA2783193FC}"/>
                  </a:ext>
                </a:extLst>
              </p:cNvPr>
              <p:cNvSpPr/>
              <p:nvPr/>
            </p:nvSpPr>
            <p:spPr>
              <a:xfrm>
                <a:off x="2105885" y="4401239"/>
                <a:ext cx="1198163" cy="507228"/>
              </a:xfrm>
              <a:prstGeom prst="roundRect">
                <a:avLst/>
              </a:prstGeom>
              <a:solidFill>
                <a:srgbClr val="FF0000"/>
              </a:solidFill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defTabSz="33375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628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</m:t>
                      </m:r>
                    </m:oMath>
                  </m:oMathPara>
                </a14:m>
                <a:endParaRPr lang="en-GB" sz="3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8F492379-8F10-67F1-7E2F-EDA278319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85" y="4401239"/>
                <a:ext cx="1198163" cy="507228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EF290498-9101-67D9-13CC-87D86861ED29}"/>
                  </a:ext>
                </a:extLst>
              </p:cNvPr>
              <p:cNvSpPr/>
              <p:nvPr/>
            </p:nvSpPr>
            <p:spPr>
              <a:xfrm>
                <a:off x="3906206" y="5065820"/>
                <a:ext cx="1925793" cy="507228"/>
              </a:xfrm>
              <a:prstGeom prst="round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defTabSz="33375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628" i="1" kern="12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2×6−5</m:t>
                      </m:r>
                    </m:oMath>
                  </m:oMathPara>
                </a14:m>
                <a:endParaRPr lang="en-GB" sz="36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EF290498-9101-67D9-13CC-87D86861E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206" y="5065820"/>
                <a:ext cx="1925793" cy="507228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2535AE3-E8E3-7A9A-C851-FA06B075025F}"/>
                  </a:ext>
                </a:extLst>
              </p:cNvPr>
              <p:cNvSpPr/>
              <p:nvPr/>
            </p:nvSpPr>
            <p:spPr>
              <a:xfrm>
                <a:off x="6434157" y="5054972"/>
                <a:ext cx="1198163" cy="507228"/>
              </a:xfrm>
              <a:prstGeom prst="round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defTabSz="33375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628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7</m:t>
                      </m:r>
                    </m:oMath>
                  </m:oMathPara>
                </a14:m>
                <a:endParaRPr lang="en-GB" sz="3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2535AE3-E8E3-7A9A-C851-FA06B075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157" y="5054972"/>
                <a:ext cx="1198163" cy="507228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78DA981E-8750-5737-2F84-A7880D331067}"/>
                  </a:ext>
                </a:extLst>
              </p:cNvPr>
              <p:cNvSpPr/>
              <p:nvPr/>
            </p:nvSpPr>
            <p:spPr>
              <a:xfrm>
                <a:off x="2105885" y="5065820"/>
                <a:ext cx="1198163" cy="507228"/>
              </a:xfrm>
              <a:prstGeom prst="roundRect">
                <a:avLst/>
              </a:prstGeom>
              <a:solidFill>
                <a:srgbClr val="FF0000"/>
              </a:solidFill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defTabSz="33375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628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</m:oMath>
                  </m:oMathPara>
                </a14:m>
                <a:endParaRPr lang="en-GB" sz="3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78DA981E-8750-5737-2F84-A7880D331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85" y="5065820"/>
                <a:ext cx="1198163" cy="507228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28575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05DB6963-80A5-FF37-8586-C6B924118E09}"/>
                  </a:ext>
                </a:extLst>
              </p:cNvPr>
              <p:cNvSpPr/>
              <p:nvPr/>
            </p:nvSpPr>
            <p:spPr>
              <a:xfrm>
                <a:off x="6434157" y="5776840"/>
                <a:ext cx="1198163" cy="507228"/>
              </a:xfrm>
              <a:prstGeom prst="round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defTabSz="33375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628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6</m:t>
                      </m:r>
                    </m:oMath>
                  </m:oMathPara>
                </a14:m>
                <a:endParaRPr lang="en-GB" sz="3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05DB6963-80A5-FF37-8586-C6B924118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157" y="5776840"/>
                <a:ext cx="1198163" cy="507228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96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3" grpId="0" animBg="1"/>
      <p:bldP spid="14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E4B2-A501-772D-C856-3CB9555D429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28650"/>
            <a:ext cx="9251950" cy="10175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300" b="1" dirty="0"/>
              <a:t>Бул эсептөөлөр үчүн </a:t>
            </a:r>
            <a:r>
              <a:rPr lang="ky-KG" sz="2300" b="1" spc="300" dirty="0">
                <a:solidFill>
                  <a:srgbClr val="FF0000"/>
                </a:solidFill>
              </a:rPr>
              <a:t>АМАЛДАРДЫН</a:t>
            </a:r>
            <a:r>
              <a:rPr lang="ru-RU" sz="2300" b="1" spc="300" dirty="0">
                <a:solidFill>
                  <a:srgbClr val="FF0000"/>
                </a:solidFill>
              </a:rPr>
              <a:t> ТАРТИБИН ӨЗГӨРТҮП,</a:t>
            </a:r>
            <a:br>
              <a:rPr lang="ru-RU" sz="2300" b="1" spc="300" dirty="0">
                <a:solidFill>
                  <a:srgbClr val="FF0000"/>
                </a:solidFill>
              </a:rPr>
            </a:br>
            <a:r>
              <a:rPr lang="ru-RU" sz="2300" b="1" dirty="0"/>
              <a:t>канча </a:t>
            </a:r>
            <a:r>
              <a:rPr lang="ru-RU" sz="2300" b="1" spc="300" dirty="0">
                <a:solidFill>
                  <a:srgbClr val="FF0000"/>
                </a:solidFill>
              </a:rPr>
              <a:t>ТҮРДҮҮ НАТЫЙЖАЛАРДЫ</a:t>
            </a:r>
            <a:r>
              <a:rPr lang="ru-RU" sz="2300" b="1" dirty="0"/>
              <a:t> таба аласыз?</a:t>
            </a:r>
            <a:endParaRPr lang="en-US" sz="2300" b="1" dirty="0">
              <a:latin typeface="Abadi" panose="020B06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11F63C4-D3B2-D9DD-F5C7-7FC3E2C1C43A}"/>
                  </a:ext>
                </a:extLst>
              </p:cNvPr>
              <p:cNvSpPr/>
              <p:nvPr/>
            </p:nvSpPr>
            <p:spPr>
              <a:xfrm>
                <a:off x="2541790" y="2918607"/>
                <a:ext cx="2160705" cy="425413"/>
              </a:xfrm>
              <a:prstGeom prst="roundRect">
                <a:avLst/>
              </a:prstGeom>
              <a:solidFill>
                <a:srgbClr val="FFC000"/>
              </a:solidFill>
              <a:ln w="28575"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defTabSz="324612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556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8−3+2−1</m:t>
                      </m:r>
                    </m:oMath>
                  </m:oMathPara>
                </a14:m>
                <a:endParaRPr lang="en-GB" sz="3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11F63C4-D3B2-D9DD-F5C7-7FC3E2C1C4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790" y="2918607"/>
                <a:ext cx="2160705" cy="42541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B874DF3-7B65-CEDB-1112-920404260BCE}"/>
                  </a:ext>
                </a:extLst>
              </p:cNvPr>
              <p:cNvSpPr/>
              <p:nvPr/>
            </p:nvSpPr>
            <p:spPr>
              <a:xfrm>
                <a:off x="6993264" y="2810256"/>
                <a:ext cx="1848185" cy="425413"/>
              </a:xfrm>
              <a:prstGeom prst="roundRect">
                <a:avLst/>
              </a:prstGeom>
              <a:solidFill>
                <a:srgbClr val="FFC000"/>
              </a:solidFill>
              <a:ln w="28575"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defTabSz="324612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556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4×8÷2</m:t>
                      </m:r>
                    </m:oMath>
                  </m:oMathPara>
                </a14:m>
                <a:endParaRPr lang="en-GB" sz="3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B874DF3-7B65-CEDB-1112-920404260B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264" y="2810256"/>
                <a:ext cx="1848185" cy="42541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033FE58-CFC7-4CD7-441B-537D5ED171CB}"/>
                  </a:ext>
                </a:extLst>
              </p:cNvPr>
              <p:cNvSpPr/>
              <p:nvPr/>
            </p:nvSpPr>
            <p:spPr>
              <a:xfrm>
                <a:off x="5025787" y="3494690"/>
                <a:ext cx="1783323" cy="425413"/>
              </a:xfrm>
              <a:prstGeom prst="roundRect">
                <a:avLst/>
              </a:prstGeom>
              <a:solidFill>
                <a:srgbClr val="FFC000"/>
              </a:solidFill>
              <a:ln w="28575"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defTabSz="324612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556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5+2×3</m:t>
                      </m:r>
                    </m:oMath>
                  </m:oMathPara>
                </a14:m>
                <a:endParaRPr lang="en-GB" sz="3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033FE58-CFC7-4CD7-441B-537D5ED171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787" y="3494690"/>
                <a:ext cx="1783323" cy="42541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AD3609E-BF0E-5CF2-3AA7-E122864A849C}"/>
                  </a:ext>
                </a:extLst>
              </p:cNvPr>
              <p:cNvSpPr/>
              <p:nvPr/>
            </p:nvSpPr>
            <p:spPr>
              <a:xfrm>
                <a:off x="2919172" y="4203051"/>
                <a:ext cx="1783323" cy="425413"/>
              </a:xfrm>
              <a:prstGeom prst="roundRect">
                <a:avLst/>
              </a:prstGeom>
              <a:solidFill>
                <a:srgbClr val="FFC000"/>
              </a:solidFill>
              <a:ln w="28575"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defTabSz="324612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556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4×3−2</m:t>
                      </m:r>
                    </m:oMath>
                  </m:oMathPara>
                </a14:m>
                <a:endParaRPr lang="en-GB" sz="3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AD3609E-BF0E-5CF2-3AA7-E122864A8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172" y="4203051"/>
                <a:ext cx="1783323" cy="42541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CB845BE-D5F3-0600-0DA8-270E29F896C3}"/>
                  </a:ext>
                </a:extLst>
              </p:cNvPr>
              <p:cNvSpPr/>
              <p:nvPr/>
            </p:nvSpPr>
            <p:spPr>
              <a:xfrm>
                <a:off x="4210980" y="5146506"/>
                <a:ext cx="1783323" cy="425413"/>
              </a:xfrm>
              <a:prstGeom prst="roundRect">
                <a:avLst/>
              </a:prstGeom>
              <a:solidFill>
                <a:srgbClr val="FFC000"/>
              </a:solidFill>
              <a:ln w="28575"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defTabSz="324612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556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6+8−4</m:t>
                      </m:r>
                    </m:oMath>
                  </m:oMathPara>
                </a14:m>
                <a:endParaRPr lang="en-GB" sz="3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CB845BE-D5F3-0600-0DA8-270E29F89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980" y="5146506"/>
                <a:ext cx="1783323" cy="425413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21A95D8-82A1-2FF4-7A3D-BCE6F1F7E84E}"/>
                  </a:ext>
                </a:extLst>
              </p:cNvPr>
              <p:cNvSpPr/>
              <p:nvPr/>
            </p:nvSpPr>
            <p:spPr>
              <a:xfrm>
                <a:off x="6809110" y="4551403"/>
                <a:ext cx="1783323" cy="425413"/>
              </a:xfrm>
              <a:prstGeom prst="roundRect">
                <a:avLst/>
              </a:prstGeom>
              <a:solidFill>
                <a:srgbClr val="FFC000"/>
              </a:solidFill>
              <a:ln w="28575"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defTabSz="324612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556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24÷8−2</m:t>
                      </m:r>
                    </m:oMath>
                  </m:oMathPara>
                </a14:m>
                <a:endParaRPr lang="en-GB" sz="3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21A95D8-82A1-2FF4-7A3D-BCE6F1F7E8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110" y="4551403"/>
                <a:ext cx="1783323" cy="425413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CEDBD6F-E381-4F98-CB6C-73A10FA4E062}"/>
              </a:ext>
            </a:extLst>
          </p:cNvPr>
          <p:cNvSpPr txBox="1"/>
          <p:nvPr/>
        </p:nvSpPr>
        <p:spPr>
          <a:xfrm>
            <a:off x="8612723" y="4440756"/>
            <a:ext cx="556563" cy="868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24612">
              <a:spcAft>
                <a:spcPts val="600"/>
              </a:spcAft>
            </a:pPr>
            <a:r>
              <a:rPr lang="en-US" sz="2272" b="1" kern="1200">
                <a:solidFill>
                  <a:schemeClr val="bg1"/>
                </a:solidFill>
                <a:highlight>
                  <a:srgbClr val="FF0000"/>
                </a:highlight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=4</a:t>
            </a:r>
          </a:p>
          <a:p>
            <a:pPr defTabSz="324612">
              <a:spcAft>
                <a:spcPts val="600"/>
              </a:spcAft>
            </a:pPr>
            <a:r>
              <a:rPr lang="en-US" sz="2272" b="1" kern="1200">
                <a:solidFill>
                  <a:schemeClr val="bg1"/>
                </a:solidFill>
                <a:highlight>
                  <a:srgbClr val="00FF00"/>
                </a:highlight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=1</a:t>
            </a:r>
            <a:endParaRPr lang="en-US" sz="3200" b="1">
              <a:solidFill>
                <a:schemeClr val="bg1"/>
              </a:solidFill>
              <a:highlight>
                <a:srgbClr val="00FF00"/>
              </a:highligh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4F1EB2-7F31-C7BE-F0CE-54D4E350A12A}"/>
              </a:ext>
            </a:extLst>
          </p:cNvPr>
          <p:cNvSpPr txBox="1"/>
          <p:nvPr/>
        </p:nvSpPr>
        <p:spPr>
          <a:xfrm>
            <a:off x="8985945" y="281025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24612">
              <a:spcAft>
                <a:spcPts val="600"/>
              </a:spcAft>
            </a:pPr>
            <a:r>
              <a:rPr lang="en-US" sz="2800" b="1" kern="1200" dirty="0">
                <a:highlight>
                  <a:srgbClr val="FF00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=16</a:t>
            </a:r>
            <a:endParaRPr lang="en-US" sz="4000" b="1" dirty="0">
              <a:highlight>
                <a:srgbClr val="FF0000"/>
              </a:highligh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6EE950-1895-9859-1938-D9D845E51F65}"/>
              </a:ext>
            </a:extLst>
          </p:cNvPr>
          <p:cNvSpPr txBox="1"/>
          <p:nvPr/>
        </p:nvSpPr>
        <p:spPr>
          <a:xfrm>
            <a:off x="6872186" y="3325001"/>
            <a:ext cx="715260" cy="868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24612">
              <a:spcAft>
                <a:spcPts val="600"/>
              </a:spcAft>
            </a:pPr>
            <a:r>
              <a:rPr lang="en-US" sz="2272" b="1" kern="1200" dirty="0">
                <a:solidFill>
                  <a:schemeClr val="bg1"/>
                </a:solidFill>
                <a:highlight>
                  <a:srgbClr val="00FF00"/>
                </a:highlight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=11</a:t>
            </a:r>
          </a:p>
          <a:p>
            <a:pPr defTabSz="324612">
              <a:spcAft>
                <a:spcPts val="600"/>
              </a:spcAft>
            </a:pPr>
            <a:r>
              <a:rPr lang="en-US" sz="2272" b="1" kern="1200" dirty="0">
                <a:solidFill>
                  <a:schemeClr val="bg1"/>
                </a:solidFill>
                <a:highlight>
                  <a:srgbClr val="FF0000"/>
                </a:highlight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=21</a:t>
            </a:r>
            <a:endParaRPr lang="en-US" sz="3200" b="1" dirty="0">
              <a:solidFill>
                <a:schemeClr val="bg1"/>
              </a:solidFill>
              <a:highlight>
                <a:srgbClr val="FF0000"/>
              </a:highligh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99E991-1123-73E3-32B4-27B3F3A3A441}"/>
              </a:ext>
            </a:extLst>
          </p:cNvPr>
          <p:cNvSpPr txBox="1"/>
          <p:nvPr/>
        </p:nvSpPr>
        <p:spPr>
          <a:xfrm>
            <a:off x="4789100" y="3994647"/>
            <a:ext cx="715260" cy="868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24612">
              <a:spcAft>
                <a:spcPts val="600"/>
              </a:spcAft>
            </a:pPr>
            <a:r>
              <a:rPr lang="en-US" sz="2272" b="1" kern="1200">
                <a:solidFill>
                  <a:schemeClr val="bg1"/>
                </a:solidFill>
                <a:highlight>
                  <a:srgbClr val="FF0000"/>
                </a:highlight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=4</a:t>
            </a:r>
          </a:p>
          <a:p>
            <a:pPr defTabSz="324612">
              <a:spcAft>
                <a:spcPts val="600"/>
              </a:spcAft>
            </a:pPr>
            <a:r>
              <a:rPr lang="en-US" sz="2272" b="1" kern="1200">
                <a:solidFill>
                  <a:schemeClr val="bg1"/>
                </a:solidFill>
                <a:highlight>
                  <a:srgbClr val="00FF00"/>
                </a:highlight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=10</a:t>
            </a:r>
            <a:endParaRPr lang="en-US" sz="3200" b="1">
              <a:solidFill>
                <a:schemeClr val="bg1"/>
              </a:solidFill>
              <a:highlight>
                <a:srgbClr val="00FF00"/>
              </a:highligh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0089FF-6D00-94C3-076A-22E1D8CDBEE7}"/>
              </a:ext>
            </a:extLst>
          </p:cNvPr>
          <p:cNvSpPr txBox="1"/>
          <p:nvPr/>
        </p:nvSpPr>
        <p:spPr>
          <a:xfrm>
            <a:off x="4702495" y="2882355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24612">
              <a:spcAft>
                <a:spcPts val="600"/>
              </a:spcAft>
            </a:pPr>
            <a:r>
              <a:rPr lang="en-US" sz="2800" b="1" kern="1200" dirty="0">
                <a:highlight>
                  <a:srgbClr val="FF00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=6</a:t>
            </a:r>
            <a:endParaRPr lang="en-US" sz="4000" b="1" dirty="0">
              <a:highlight>
                <a:srgbClr val="FF0000"/>
              </a:highligh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F449A2-25C7-8E39-4289-78165773E148}"/>
              </a:ext>
            </a:extLst>
          </p:cNvPr>
          <p:cNvSpPr txBox="1"/>
          <p:nvPr/>
        </p:nvSpPr>
        <p:spPr>
          <a:xfrm>
            <a:off x="6009657" y="5149447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24612">
              <a:spcAft>
                <a:spcPts val="600"/>
              </a:spcAft>
            </a:pPr>
            <a:r>
              <a:rPr lang="en-US" sz="2800" b="1" kern="1200" dirty="0">
                <a:latin typeface="Cambria Math" panose="02040503050406030204" pitchFamily="18" charset="0"/>
                <a:ea typeface="Cambria Math" panose="02040503050406030204" pitchFamily="18" charset="0"/>
              </a:rPr>
              <a:t>=10</a:t>
            </a:r>
            <a:endParaRPr lang="en-US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68A0AA94-1C0F-9326-E4F1-81CD03F16BE8}"/>
              </a:ext>
            </a:extLst>
          </p:cNvPr>
          <p:cNvSpPr/>
          <p:nvPr/>
        </p:nvSpPr>
        <p:spPr>
          <a:xfrm>
            <a:off x="4854204" y="3438346"/>
            <a:ext cx="343165" cy="25173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8CB02ABB-CC57-3542-C0AF-0CEADCBDEAFC}"/>
              </a:ext>
            </a:extLst>
          </p:cNvPr>
          <p:cNvSpPr/>
          <p:nvPr/>
        </p:nvSpPr>
        <p:spPr>
          <a:xfrm>
            <a:off x="2677369" y="4168651"/>
            <a:ext cx="343165" cy="25173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6F19BEE5-4816-C7D5-F272-CE9B9ADAD36C}"/>
              </a:ext>
            </a:extLst>
          </p:cNvPr>
          <p:cNvSpPr/>
          <p:nvPr/>
        </p:nvSpPr>
        <p:spPr>
          <a:xfrm>
            <a:off x="6617237" y="4487703"/>
            <a:ext cx="343165" cy="25173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890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2FE04-F0F6-4D08-DFD1-8CC542B2423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defTabSz="324612">
              <a:spcAft>
                <a:spcPts val="600"/>
              </a:spcAft>
              <a:buNone/>
            </a:pPr>
            <a:r>
              <a:rPr lang="ru-RU" sz="2400" b="1" kern="1200" dirty="0">
                <a:latin typeface="+mn-lt"/>
                <a:ea typeface="+mn-ea"/>
                <a:cs typeface="+mn-cs"/>
              </a:rPr>
              <a:t>Амалдардын </a:t>
            </a:r>
            <a:r>
              <a:rPr lang="ru-RU" sz="440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тартиби</a:t>
            </a:r>
            <a:r>
              <a:rPr lang="ru-RU" sz="2400" b="1" kern="1200" dirty="0">
                <a:latin typeface="+mn-lt"/>
                <a:ea typeface="+mn-ea"/>
                <a:cs typeface="+mn-cs"/>
              </a:rPr>
              <a:t> эмне үчүн  маанилүү?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77078D-3FFE-1934-15FF-9FA2375D7FEA}"/>
              </a:ext>
            </a:extLst>
          </p:cNvPr>
          <p:cNvSpPr txBox="1"/>
          <p:nvPr/>
        </p:nvSpPr>
        <p:spPr>
          <a:xfrm>
            <a:off x="924560" y="320657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246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Баарыбыз бирдей </a:t>
            </a: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жыйынтык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алуубуз </a:t>
            </a:r>
            <a:r>
              <a:rPr lang="ru-RU" sz="2400" b="1" kern="1200" dirty="0">
                <a:latin typeface="+mn-lt"/>
                <a:ea typeface="+mn-ea"/>
                <a:cs typeface="+mn-cs"/>
              </a:rPr>
              <a:t>үчүн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98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3433-B794-DE84-C958-442ADAE4AC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405073" y="201614"/>
            <a:ext cx="4159250" cy="23156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 err="1"/>
              <a:t>Амалдардын</a:t>
            </a:r>
            <a:r>
              <a:rPr lang="en-US" sz="3400" dirty="0"/>
              <a:t> </a:t>
            </a:r>
            <a:r>
              <a:rPr lang="en-US" sz="3400" dirty="0" err="1"/>
              <a:t>тартиби</a:t>
            </a:r>
            <a:r>
              <a:rPr lang="en-US" sz="3400" dirty="0"/>
              <a:t> </a:t>
            </a:r>
            <a:r>
              <a:rPr lang="en-US" sz="3400" dirty="0" err="1"/>
              <a:t>бизге</a:t>
            </a:r>
            <a:r>
              <a:rPr lang="en-US" sz="3400" dirty="0"/>
              <a:t> </a:t>
            </a:r>
            <a:r>
              <a:rPr lang="en-US" sz="3400" dirty="0" err="1"/>
              <a:t>алардын</a:t>
            </a:r>
            <a:r>
              <a:rPr lang="en-US" sz="3400" dirty="0"/>
              <a:t> </a:t>
            </a:r>
            <a:r>
              <a:rPr lang="en-US" sz="3400" dirty="0" err="1">
                <a:solidFill>
                  <a:srgbClr val="FF0000"/>
                </a:solidFill>
              </a:rPr>
              <a:t>артыкчылыктарын</a:t>
            </a:r>
            <a:r>
              <a:rPr lang="en-US" sz="3400" dirty="0"/>
              <a:t> </a:t>
            </a:r>
            <a:r>
              <a:rPr lang="en-US" sz="3400" dirty="0" err="1"/>
              <a:t>айтып</a:t>
            </a:r>
            <a:r>
              <a:rPr lang="en-US" sz="3400" dirty="0"/>
              <a:t> </a:t>
            </a:r>
            <a:r>
              <a:rPr lang="en-US" sz="3400" dirty="0" err="1"/>
              <a:t>берет</a:t>
            </a:r>
            <a:r>
              <a:rPr lang="en-US" sz="3400" dirty="0"/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E7DA84-1AD6-7E3F-5557-FEC5A5CCB5CA}"/>
              </a:ext>
            </a:extLst>
          </p:cNvPr>
          <p:cNvSpPr/>
          <p:nvPr/>
        </p:nvSpPr>
        <p:spPr>
          <a:xfrm>
            <a:off x="130677" y="968329"/>
            <a:ext cx="6927083" cy="5410997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95000"/>
                <a:lumOff val="5000"/>
              </a:schemeClr>
            </a:solidFill>
          </a:ln>
          <a:scene3d>
            <a:camera prst="perspective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1A98E-86F5-2D42-11FC-5F7A7ADC0AC0}"/>
              </a:ext>
            </a:extLst>
          </p:cNvPr>
          <p:cNvSpPr txBox="1"/>
          <p:nvPr/>
        </p:nvSpPr>
        <p:spPr>
          <a:xfrm>
            <a:off x="161926" y="1325880"/>
            <a:ext cx="62745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y-KG" sz="3200" b="1" dirty="0">
                <a:solidFill>
                  <a:srgbClr val="FF0000"/>
                </a:solidFill>
              </a:rPr>
              <a:t>1</a:t>
            </a:r>
            <a:r>
              <a:rPr lang="en-US" sz="3200" b="1" dirty="0">
                <a:solidFill>
                  <a:srgbClr val="FF0000"/>
                </a:solidFill>
              </a:rPr>
              <a:t>-</a:t>
            </a:r>
            <a:r>
              <a:rPr lang="ky-KG" sz="3200" b="1" dirty="0">
                <a:solidFill>
                  <a:srgbClr val="FF0000"/>
                </a:solidFill>
              </a:rPr>
              <a:t>   (</a:t>
            </a:r>
            <a:r>
              <a:rPr lang="en-US" sz="3200" b="1" dirty="0">
                <a:solidFill>
                  <a:srgbClr val="FF0000"/>
                </a:solidFill>
              </a:rPr>
              <a:t>  </a:t>
            </a:r>
            <a:r>
              <a:rPr lang="ky-KG" sz="3200" b="1" dirty="0">
                <a:solidFill>
                  <a:srgbClr val="FF0000"/>
                </a:solidFill>
              </a:rPr>
              <a:t>) Кашаанын ичиндеги амалдар </a:t>
            </a:r>
            <a:endParaRPr lang="en-U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F7D686-8AB5-7569-9C85-033BEFBCB625}"/>
                  </a:ext>
                </a:extLst>
              </p:cNvPr>
              <p:cNvSpPr txBox="1"/>
              <p:nvPr/>
            </p:nvSpPr>
            <p:spPr>
              <a:xfrm>
                <a:off x="243840" y="2488498"/>
                <a:ext cx="6274522" cy="595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y-KG" sz="32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-</a:t>
                </a:r>
                <a:r>
                  <a:rPr lang="ky-KG" sz="32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y-KG" sz="3200" b="1" i="1" smtClean="0">
                            <a:solidFill>
                              <a:srgbClr val="FF0000"/>
                            </a:solidFill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</a:rPr>
                          <m:t>  </m:t>
                        </m:r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</a:rPr>
                          <m:t>𝟑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</a:rPr>
                          <m:t>𝟐</m:t>
                        </m:r>
                      </m:sup>
                    </m:sSup>
                  </m:oMath>
                </a14:m>
                <a:r>
                  <a:rPr lang="ky-KG" sz="3200" b="1" dirty="0">
                    <a:solidFill>
                      <a:srgbClr val="FF0000"/>
                    </a:solidFill>
                  </a:rPr>
                  <a:t>  даража</a:t>
                </a:r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F7D686-8AB5-7569-9C85-033BEFBCB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2488498"/>
                <a:ext cx="6274522" cy="595932"/>
              </a:xfrm>
              <a:prstGeom prst="rect">
                <a:avLst/>
              </a:prstGeom>
              <a:blipFill>
                <a:blip r:embed="rId2"/>
                <a:stretch>
                  <a:fillRect l="-2430" t="-10204" b="-33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5004B15B-D269-49F2-742F-7E53FCDA3CBA}"/>
              </a:ext>
            </a:extLst>
          </p:cNvPr>
          <p:cNvGrpSpPr/>
          <p:nvPr/>
        </p:nvGrpSpPr>
        <p:grpSpPr>
          <a:xfrm>
            <a:off x="78165" y="3267753"/>
            <a:ext cx="6274522" cy="859993"/>
            <a:chOff x="78165" y="3267753"/>
            <a:chExt cx="6274522" cy="85999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910305C-2519-8778-1306-15AD39E43CF0}"/>
                </a:ext>
              </a:extLst>
            </p:cNvPr>
            <p:cNvGrpSpPr/>
            <p:nvPr/>
          </p:nvGrpSpPr>
          <p:grpSpPr>
            <a:xfrm>
              <a:off x="78165" y="3267753"/>
              <a:ext cx="6274522" cy="859993"/>
              <a:chOff x="78165" y="3267753"/>
              <a:chExt cx="6274522" cy="859993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8096C7-A703-FC81-8E01-DC17078295EF}"/>
                  </a:ext>
                </a:extLst>
              </p:cNvPr>
              <p:cNvSpPr txBox="1"/>
              <p:nvPr/>
            </p:nvSpPr>
            <p:spPr>
              <a:xfrm>
                <a:off x="78165" y="3405363"/>
                <a:ext cx="62745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y-KG" sz="3200" b="1" dirty="0">
                    <a:solidFill>
                      <a:srgbClr val="FF0000"/>
                    </a:solidFill>
                  </a:rPr>
                  <a:t>3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-</a:t>
                </a:r>
                <a:r>
                  <a:rPr lang="ky-KG" sz="3200" b="1" dirty="0">
                    <a:solidFill>
                      <a:srgbClr val="FF0000"/>
                    </a:solidFill>
                  </a:rPr>
                  <a:t>  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        </a:t>
                </a:r>
                <a:r>
                  <a:rPr lang="ky-KG" sz="3200" b="1" dirty="0">
                    <a:solidFill>
                      <a:srgbClr val="FF0000"/>
                    </a:solidFill>
                  </a:rPr>
                  <a:t> 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         </a:t>
                </a:r>
                <a:r>
                  <a:rPr lang="ru-RU" sz="3200" b="1" i="0" dirty="0">
                    <a:solidFill>
                      <a:srgbClr val="FF0000"/>
                    </a:solidFill>
                    <a:effectLst/>
                  </a:rPr>
                  <a:t>бөлүү</a:t>
                </a:r>
                <a:r>
                  <a:rPr lang="en-US" sz="3200" b="0" i="0" dirty="0">
                    <a:solidFill>
                      <a:srgbClr val="FF0000"/>
                    </a:solidFill>
                    <a:effectLst/>
                  </a:rPr>
                  <a:t> , </a:t>
                </a:r>
                <a:r>
                  <a:rPr lang="ru-RU" sz="3200" b="1" i="0" dirty="0">
                    <a:solidFill>
                      <a:srgbClr val="FF0000"/>
                    </a:solidFill>
                    <a:effectLst/>
                  </a:rPr>
                  <a:t>көбөйтүү</a:t>
                </a:r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" name="Division Sign 2">
                <a:extLst>
                  <a:ext uri="{FF2B5EF4-FFF2-40B4-BE49-F238E27FC236}">
                    <a16:creationId xmlns:a16="http://schemas.microsoft.com/office/drawing/2014/main" id="{3BD3A6A1-2914-3352-B751-A4B8693BBF6A}"/>
                  </a:ext>
                </a:extLst>
              </p:cNvPr>
              <p:cNvSpPr/>
              <p:nvPr/>
            </p:nvSpPr>
            <p:spPr>
              <a:xfrm>
                <a:off x="675724" y="3267753"/>
                <a:ext cx="587515" cy="859993"/>
              </a:xfrm>
              <a:prstGeom prst="mathDivid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Multiplication Sign 6">
              <a:extLst>
                <a:ext uri="{FF2B5EF4-FFF2-40B4-BE49-F238E27FC236}">
                  <a16:creationId xmlns:a16="http://schemas.microsoft.com/office/drawing/2014/main" id="{2733441C-9F9D-88E4-D208-DB1E9D313927}"/>
                </a:ext>
              </a:extLst>
            </p:cNvPr>
            <p:cNvSpPr/>
            <p:nvPr/>
          </p:nvSpPr>
          <p:spPr>
            <a:xfrm>
              <a:off x="1532456" y="3369690"/>
              <a:ext cx="587515" cy="72238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6EDCF0D-A6A2-DFB4-E8E5-E013D433CA52}"/>
              </a:ext>
            </a:extLst>
          </p:cNvPr>
          <p:cNvGrpSpPr/>
          <p:nvPr/>
        </p:nvGrpSpPr>
        <p:grpSpPr>
          <a:xfrm>
            <a:off x="243840" y="4330991"/>
            <a:ext cx="5669280" cy="1107996"/>
            <a:chOff x="243840" y="4330991"/>
            <a:chExt cx="5669280" cy="110799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02DA43-798F-1742-54AF-7620A1C3D283}"/>
                </a:ext>
              </a:extLst>
            </p:cNvPr>
            <p:cNvGrpSpPr/>
            <p:nvPr/>
          </p:nvGrpSpPr>
          <p:grpSpPr>
            <a:xfrm>
              <a:off x="243840" y="4330991"/>
              <a:ext cx="5669280" cy="1107996"/>
              <a:chOff x="243840" y="4330991"/>
              <a:chExt cx="5669280" cy="110799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81D631-CF1E-274A-729E-A6CAA81A026A}"/>
                  </a:ext>
                </a:extLst>
              </p:cNvPr>
              <p:cNvSpPr txBox="1"/>
              <p:nvPr/>
            </p:nvSpPr>
            <p:spPr>
              <a:xfrm>
                <a:off x="243840" y="4330991"/>
                <a:ext cx="566928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rgbClr val="FF0000"/>
                    </a:solidFill>
                  </a:rPr>
                  <a:t>4</a:t>
                </a:r>
                <a:r>
                  <a:rPr lang="en-US" b="1" dirty="0">
                    <a:solidFill>
                      <a:srgbClr val="FF0000"/>
                    </a:solidFill>
                  </a:rPr>
                  <a:t>. </a:t>
                </a:r>
                <a:r>
                  <a:rPr lang="en-US" sz="6600" dirty="0">
                    <a:solidFill>
                      <a:srgbClr val="FF0000"/>
                    </a:solidFill>
                  </a:rPr>
                  <a:t>-           </a:t>
                </a:r>
                <a:r>
                  <a:rPr lang="ru-RU" sz="3200" b="1" i="0" dirty="0">
                    <a:solidFill>
                      <a:srgbClr val="FF0000"/>
                    </a:solidFill>
                    <a:effectLst/>
                  </a:rPr>
                  <a:t>кошуу</a:t>
                </a:r>
                <a:r>
                  <a:rPr lang="en-US" sz="3200" b="1" i="0" dirty="0">
                    <a:solidFill>
                      <a:srgbClr val="FF0000"/>
                    </a:solidFill>
                    <a:effectLst/>
                  </a:rPr>
                  <a:t>, </a:t>
                </a:r>
                <a:r>
                  <a:rPr lang="ru-RU" sz="3200" b="1" i="0" dirty="0">
                    <a:solidFill>
                      <a:srgbClr val="FF0000"/>
                    </a:solidFill>
                    <a:effectLst/>
                  </a:rPr>
                  <a:t>кемитүү</a:t>
                </a:r>
                <a:r>
                  <a:rPr lang="en-US" sz="3200" b="1" i="0" dirty="0">
                    <a:solidFill>
                      <a:srgbClr val="FF0000"/>
                    </a:solidFill>
                    <a:effectLst/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  <p:sp>
            <p:nvSpPr>
              <p:cNvPr id="10" name="Plus Sign 9">
                <a:extLst>
                  <a:ext uri="{FF2B5EF4-FFF2-40B4-BE49-F238E27FC236}">
                    <a16:creationId xmlns:a16="http://schemas.microsoft.com/office/drawing/2014/main" id="{09937672-DC9E-82E1-233A-49FD79BEBC58}"/>
                  </a:ext>
                </a:extLst>
              </p:cNvPr>
              <p:cNvSpPr/>
              <p:nvPr/>
            </p:nvSpPr>
            <p:spPr>
              <a:xfrm>
                <a:off x="1107973" y="4708698"/>
                <a:ext cx="809037" cy="584775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BE8E67EC-49C6-3D41-CE3B-A2A706EDD189}"/>
                </a:ext>
              </a:extLst>
            </p:cNvPr>
            <p:cNvSpPr/>
            <p:nvPr/>
          </p:nvSpPr>
          <p:spPr>
            <a:xfrm>
              <a:off x="1826213" y="4763842"/>
              <a:ext cx="937083" cy="513016"/>
            </a:xfrm>
            <a:prstGeom prst="mathMin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714EE6-45A3-A128-3893-640C0E14DA51}"/>
              </a:ext>
            </a:extLst>
          </p:cNvPr>
          <p:cNvSpPr txBox="1"/>
          <p:nvPr/>
        </p:nvSpPr>
        <p:spPr>
          <a:xfrm>
            <a:off x="6995919" y="3709641"/>
            <a:ext cx="4568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Кыскача эстеп калуу учун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sz="5400" b="1" dirty="0">
                <a:solidFill>
                  <a:schemeClr val="accent3">
                    <a:lumMod val="75000"/>
                  </a:schemeClr>
                </a:solidFill>
              </a:rPr>
              <a:t>КДБККК</a:t>
            </a:r>
            <a:endParaRPr lang="en-US" sz="54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72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3693DC6-D640-591A-2BBB-07120D5C07BB}"/>
              </a:ext>
            </a:extLst>
          </p:cNvPr>
          <p:cNvGrpSpPr/>
          <p:nvPr/>
        </p:nvGrpSpPr>
        <p:grpSpPr>
          <a:xfrm>
            <a:off x="1814671" y="1139824"/>
            <a:ext cx="914400" cy="914400"/>
            <a:chOff x="1853565" y="1153160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DF460E7-C935-2D81-6581-5994476A7055}"/>
                </a:ext>
              </a:extLst>
            </p:cNvPr>
            <p:cNvSpPr/>
            <p:nvPr/>
          </p:nvSpPr>
          <p:spPr>
            <a:xfrm>
              <a:off x="1878965" y="1198880"/>
              <a:ext cx="863600" cy="822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Smiling face outline with solid fill">
              <a:extLst>
                <a:ext uri="{FF2B5EF4-FFF2-40B4-BE49-F238E27FC236}">
                  <a16:creationId xmlns:a16="http://schemas.microsoft.com/office/drawing/2014/main" id="{53301368-3B6F-07EA-9EAE-D42B2F0F2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3565" y="1153160"/>
              <a:ext cx="914400" cy="9144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06FAD77-5F72-BC2F-D2E0-CA61F60661DA}"/>
              </a:ext>
            </a:extLst>
          </p:cNvPr>
          <p:cNvGrpSpPr/>
          <p:nvPr/>
        </p:nvGrpSpPr>
        <p:grpSpPr>
          <a:xfrm>
            <a:off x="2959061" y="1156334"/>
            <a:ext cx="914400" cy="914400"/>
            <a:chOff x="1853565" y="1153160"/>
            <a:chExt cx="914400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F664AD-0866-CAA7-78C1-9FE49CDA4190}"/>
                </a:ext>
              </a:extLst>
            </p:cNvPr>
            <p:cNvSpPr/>
            <p:nvPr/>
          </p:nvSpPr>
          <p:spPr>
            <a:xfrm>
              <a:off x="1878965" y="1198880"/>
              <a:ext cx="863600" cy="822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miling face outline with solid fill">
              <a:extLst>
                <a:ext uri="{FF2B5EF4-FFF2-40B4-BE49-F238E27FC236}">
                  <a16:creationId xmlns:a16="http://schemas.microsoft.com/office/drawing/2014/main" id="{B81B782C-F016-D53D-1E12-8C3F40BED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3565" y="1153160"/>
              <a:ext cx="914400" cy="9144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127FB8-359F-240B-CCE4-F94A53A7126F}"/>
              </a:ext>
            </a:extLst>
          </p:cNvPr>
          <p:cNvGrpSpPr/>
          <p:nvPr/>
        </p:nvGrpSpPr>
        <p:grpSpPr>
          <a:xfrm>
            <a:off x="4059950" y="1107440"/>
            <a:ext cx="914400" cy="914400"/>
            <a:chOff x="1853565" y="1153160"/>
            <a:chExt cx="914400" cy="914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7EAC573-2DD6-8E6E-D94A-F1B21E3940F3}"/>
                </a:ext>
              </a:extLst>
            </p:cNvPr>
            <p:cNvSpPr/>
            <p:nvPr/>
          </p:nvSpPr>
          <p:spPr>
            <a:xfrm>
              <a:off x="1878965" y="1198880"/>
              <a:ext cx="863600" cy="822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Smiling face outline with solid fill">
              <a:extLst>
                <a:ext uri="{FF2B5EF4-FFF2-40B4-BE49-F238E27FC236}">
                  <a16:creationId xmlns:a16="http://schemas.microsoft.com/office/drawing/2014/main" id="{E93E053B-3D20-0E98-7375-A502FD121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3565" y="1153160"/>
              <a:ext cx="914400" cy="9144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24B704-ABE6-59E0-6B02-D73C05A3AD63}"/>
              </a:ext>
            </a:extLst>
          </p:cNvPr>
          <p:cNvGrpSpPr/>
          <p:nvPr/>
        </p:nvGrpSpPr>
        <p:grpSpPr>
          <a:xfrm>
            <a:off x="1883410" y="2148278"/>
            <a:ext cx="914400" cy="914400"/>
            <a:chOff x="1853565" y="1153160"/>
            <a:chExt cx="914400" cy="9144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6CAAC7-633F-BC03-651D-F3CF0251FDD2}"/>
                </a:ext>
              </a:extLst>
            </p:cNvPr>
            <p:cNvSpPr/>
            <p:nvPr/>
          </p:nvSpPr>
          <p:spPr>
            <a:xfrm>
              <a:off x="1878965" y="1198880"/>
              <a:ext cx="863600" cy="822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miling face outline with solid fill">
              <a:extLst>
                <a:ext uri="{FF2B5EF4-FFF2-40B4-BE49-F238E27FC236}">
                  <a16:creationId xmlns:a16="http://schemas.microsoft.com/office/drawing/2014/main" id="{4A978BE3-42FA-D8F7-FB52-5F3AAD2D9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3565" y="1153160"/>
              <a:ext cx="914400" cy="9144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F1C01A-83B9-A292-FF70-4124663B3A4B}"/>
              </a:ext>
            </a:extLst>
          </p:cNvPr>
          <p:cNvGrpSpPr/>
          <p:nvPr/>
        </p:nvGrpSpPr>
        <p:grpSpPr>
          <a:xfrm>
            <a:off x="4104005" y="2181860"/>
            <a:ext cx="914400" cy="914400"/>
            <a:chOff x="1853565" y="1153160"/>
            <a:chExt cx="914400" cy="9144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32176C3-53FD-30C7-5BDB-89F3C9DF9645}"/>
                </a:ext>
              </a:extLst>
            </p:cNvPr>
            <p:cNvSpPr/>
            <p:nvPr/>
          </p:nvSpPr>
          <p:spPr>
            <a:xfrm>
              <a:off x="1878965" y="1198880"/>
              <a:ext cx="863600" cy="822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Smiling face outline with solid fill">
              <a:extLst>
                <a:ext uri="{FF2B5EF4-FFF2-40B4-BE49-F238E27FC236}">
                  <a16:creationId xmlns:a16="http://schemas.microsoft.com/office/drawing/2014/main" id="{8C006DBF-56E8-BFCB-4FAB-56155DC77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3565" y="1153160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340F96-0C83-F548-0BE8-F9A4519DB217}"/>
              </a:ext>
            </a:extLst>
          </p:cNvPr>
          <p:cNvGrpSpPr/>
          <p:nvPr/>
        </p:nvGrpSpPr>
        <p:grpSpPr>
          <a:xfrm>
            <a:off x="2967990" y="2172970"/>
            <a:ext cx="914400" cy="914400"/>
            <a:chOff x="1853565" y="1153160"/>
            <a:chExt cx="914400" cy="9144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4B71CA7-AB08-8471-2A0E-0420E09B9C94}"/>
                </a:ext>
              </a:extLst>
            </p:cNvPr>
            <p:cNvSpPr/>
            <p:nvPr/>
          </p:nvSpPr>
          <p:spPr>
            <a:xfrm>
              <a:off x="1878965" y="1198880"/>
              <a:ext cx="863600" cy="822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Smiling face outline with solid fill">
              <a:extLst>
                <a:ext uri="{FF2B5EF4-FFF2-40B4-BE49-F238E27FC236}">
                  <a16:creationId xmlns:a16="http://schemas.microsoft.com/office/drawing/2014/main" id="{FDDE39E3-BB5A-E355-0033-6439C0939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3565" y="1153160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E0F9EB-E5D1-5889-1387-193E98A45117}"/>
              </a:ext>
            </a:extLst>
          </p:cNvPr>
          <p:cNvGrpSpPr/>
          <p:nvPr/>
        </p:nvGrpSpPr>
        <p:grpSpPr>
          <a:xfrm>
            <a:off x="1878965" y="3264535"/>
            <a:ext cx="914400" cy="914400"/>
            <a:chOff x="1853565" y="1153160"/>
            <a:chExt cx="914400" cy="9144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19F6445-23A0-65EF-2BF9-40DC36C8BD2C}"/>
                </a:ext>
              </a:extLst>
            </p:cNvPr>
            <p:cNvSpPr/>
            <p:nvPr/>
          </p:nvSpPr>
          <p:spPr>
            <a:xfrm>
              <a:off x="1878965" y="1198880"/>
              <a:ext cx="863600" cy="822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aphic 41" descr="Smiling face outline with solid fill">
              <a:extLst>
                <a:ext uri="{FF2B5EF4-FFF2-40B4-BE49-F238E27FC236}">
                  <a16:creationId xmlns:a16="http://schemas.microsoft.com/office/drawing/2014/main" id="{06E1BACD-8FEB-8324-9CC3-9F6E5F953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3565" y="115316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C7D8A4F-1712-10A4-BC13-7A9CC2677B09}"/>
              </a:ext>
            </a:extLst>
          </p:cNvPr>
          <p:cNvGrpSpPr/>
          <p:nvPr/>
        </p:nvGrpSpPr>
        <p:grpSpPr>
          <a:xfrm>
            <a:off x="2993390" y="3218815"/>
            <a:ext cx="914400" cy="914400"/>
            <a:chOff x="1853565" y="1153160"/>
            <a:chExt cx="914400" cy="9144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AEECB69-6CCB-ECDE-C5AD-B4E9707EA51A}"/>
                </a:ext>
              </a:extLst>
            </p:cNvPr>
            <p:cNvSpPr/>
            <p:nvPr/>
          </p:nvSpPr>
          <p:spPr>
            <a:xfrm>
              <a:off x="1878965" y="1198880"/>
              <a:ext cx="863600" cy="822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Smiling face outline with solid fill">
              <a:extLst>
                <a:ext uri="{FF2B5EF4-FFF2-40B4-BE49-F238E27FC236}">
                  <a16:creationId xmlns:a16="http://schemas.microsoft.com/office/drawing/2014/main" id="{54DB3B6C-FF39-248F-035F-852FCC3E9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3565" y="1153160"/>
              <a:ext cx="914400" cy="9144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9153D49-FFD7-75FD-A9EE-8994FF6DA971}"/>
              </a:ext>
            </a:extLst>
          </p:cNvPr>
          <p:cNvGrpSpPr/>
          <p:nvPr/>
        </p:nvGrpSpPr>
        <p:grpSpPr>
          <a:xfrm>
            <a:off x="4104005" y="3218815"/>
            <a:ext cx="914400" cy="914400"/>
            <a:chOff x="1853565" y="1153160"/>
            <a:chExt cx="914400" cy="9144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8F54169-DB3E-9946-A895-A2FF46BE15FF}"/>
                </a:ext>
              </a:extLst>
            </p:cNvPr>
            <p:cNvSpPr/>
            <p:nvPr/>
          </p:nvSpPr>
          <p:spPr>
            <a:xfrm>
              <a:off x="1878965" y="1198880"/>
              <a:ext cx="863600" cy="822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Smiling face outline with solid fill">
              <a:extLst>
                <a:ext uri="{FF2B5EF4-FFF2-40B4-BE49-F238E27FC236}">
                  <a16:creationId xmlns:a16="http://schemas.microsoft.com/office/drawing/2014/main" id="{624AE3C2-14AC-3A91-AA0C-6B8CB307E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3565" y="1153160"/>
              <a:ext cx="914400" cy="9144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1E3C6C-8C33-7AEF-BB93-BE03B78D3552}"/>
              </a:ext>
            </a:extLst>
          </p:cNvPr>
          <p:cNvGrpSpPr/>
          <p:nvPr/>
        </p:nvGrpSpPr>
        <p:grpSpPr>
          <a:xfrm>
            <a:off x="1878965" y="4284345"/>
            <a:ext cx="914400" cy="914400"/>
            <a:chOff x="1853565" y="1153160"/>
            <a:chExt cx="914400" cy="9144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7BC89A6-51FA-C668-9DCA-B65C2F99FC84}"/>
                </a:ext>
              </a:extLst>
            </p:cNvPr>
            <p:cNvSpPr/>
            <p:nvPr/>
          </p:nvSpPr>
          <p:spPr>
            <a:xfrm>
              <a:off x="1878965" y="1198880"/>
              <a:ext cx="863600" cy="822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 descr="Smiling face outline with solid fill">
              <a:extLst>
                <a:ext uri="{FF2B5EF4-FFF2-40B4-BE49-F238E27FC236}">
                  <a16:creationId xmlns:a16="http://schemas.microsoft.com/office/drawing/2014/main" id="{4A6573CE-AE1E-ED04-ABB8-6630E1371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3565" y="115316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38CB3CC-DEFE-09FB-3B8C-B54A1538C7F9}"/>
              </a:ext>
            </a:extLst>
          </p:cNvPr>
          <p:cNvGrpSpPr/>
          <p:nvPr/>
        </p:nvGrpSpPr>
        <p:grpSpPr>
          <a:xfrm>
            <a:off x="4129405" y="4293235"/>
            <a:ext cx="914400" cy="914400"/>
            <a:chOff x="1853565" y="1153160"/>
            <a:chExt cx="914400" cy="9144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DE8F882-74E7-287E-B85B-813EB98095F4}"/>
                </a:ext>
              </a:extLst>
            </p:cNvPr>
            <p:cNvSpPr/>
            <p:nvPr/>
          </p:nvSpPr>
          <p:spPr>
            <a:xfrm>
              <a:off x="1878965" y="1198880"/>
              <a:ext cx="863600" cy="822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Smiling face outline with solid fill">
              <a:extLst>
                <a:ext uri="{FF2B5EF4-FFF2-40B4-BE49-F238E27FC236}">
                  <a16:creationId xmlns:a16="http://schemas.microsoft.com/office/drawing/2014/main" id="{F0FF00C4-B80D-7D4D-84FD-3DB83E1F0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3565" y="1153160"/>
              <a:ext cx="914400" cy="9144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A268F85-F492-169F-ECFE-41421696CFA5}"/>
              </a:ext>
            </a:extLst>
          </p:cNvPr>
          <p:cNvGrpSpPr/>
          <p:nvPr/>
        </p:nvGrpSpPr>
        <p:grpSpPr>
          <a:xfrm>
            <a:off x="2967990" y="4330065"/>
            <a:ext cx="914400" cy="914400"/>
            <a:chOff x="1853565" y="1153160"/>
            <a:chExt cx="914400" cy="9144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C4A986-708F-B272-AF71-AF3FF1E0D339}"/>
                </a:ext>
              </a:extLst>
            </p:cNvPr>
            <p:cNvSpPr/>
            <p:nvPr/>
          </p:nvSpPr>
          <p:spPr>
            <a:xfrm>
              <a:off x="1878965" y="1198880"/>
              <a:ext cx="863600" cy="822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Smiling face outline with solid fill">
              <a:extLst>
                <a:ext uri="{FF2B5EF4-FFF2-40B4-BE49-F238E27FC236}">
                  <a16:creationId xmlns:a16="http://schemas.microsoft.com/office/drawing/2014/main" id="{1290BE36-8B77-F29F-764A-55D7D981D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3565" y="1153160"/>
              <a:ext cx="914400" cy="91440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9CCBF17-AD43-CB00-8AA1-B9F62C443EDD}"/>
              </a:ext>
            </a:extLst>
          </p:cNvPr>
          <p:cNvGrpSpPr/>
          <p:nvPr/>
        </p:nvGrpSpPr>
        <p:grpSpPr>
          <a:xfrm>
            <a:off x="5781675" y="1153160"/>
            <a:ext cx="4343400" cy="956945"/>
            <a:chOff x="5781675" y="1153160"/>
            <a:chExt cx="4343400" cy="95694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8CCB58F-39CC-E081-A3D5-C52803470ED2}"/>
                </a:ext>
              </a:extLst>
            </p:cNvPr>
            <p:cNvGrpSpPr/>
            <p:nvPr/>
          </p:nvGrpSpPr>
          <p:grpSpPr>
            <a:xfrm>
              <a:off x="5781675" y="1153160"/>
              <a:ext cx="914400" cy="914400"/>
              <a:chOff x="5638800" y="1061720"/>
              <a:chExt cx="914400" cy="91440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6AA244A-3849-DFC4-2B5A-BF1E5B4E13AE}"/>
                  </a:ext>
                </a:extLst>
              </p:cNvPr>
              <p:cNvSpPr/>
              <p:nvPr/>
            </p:nvSpPr>
            <p:spPr>
              <a:xfrm>
                <a:off x="5664200" y="1107440"/>
                <a:ext cx="863600" cy="82296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7" name="Graphic 46" descr="Smiling face outline with solid fill">
                <a:extLst>
                  <a:ext uri="{FF2B5EF4-FFF2-40B4-BE49-F238E27FC236}">
                    <a16:creationId xmlns:a16="http://schemas.microsoft.com/office/drawing/2014/main" id="{8A6822BD-6475-B822-7E24-4BE3D4915F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06172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E9D02F6-A57F-C4D6-C194-9E5298001994}"/>
                </a:ext>
              </a:extLst>
            </p:cNvPr>
            <p:cNvGrpSpPr/>
            <p:nvPr/>
          </p:nvGrpSpPr>
          <p:grpSpPr>
            <a:xfrm>
              <a:off x="6892290" y="1153160"/>
              <a:ext cx="914400" cy="914400"/>
              <a:chOff x="5638800" y="1061720"/>
              <a:chExt cx="914400" cy="91440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43962D2-8FB9-5664-CCD7-CD7A16B59677}"/>
                  </a:ext>
                </a:extLst>
              </p:cNvPr>
              <p:cNvSpPr/>
              <p:nvPr/>
            </p:nvSpPr>
            <p:spPr>
              <a:xfrm>
                <a:off x="5664200" y="1107440"/>
                <a:ext cx="863600" cy="82296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4" name="Graphic 53" descr="Smiling face outline with solid fill">
                <a:extLst>
                  <a:ext uri="{FF2B5EF4-FFF2-40B4-BE49-F238E27FC236}">
                    <a16:creationId xmlns:a16="http://schemas.microsoft.com/office/drawing/2014/main" id="{D4B3B780-A695-295D-7B63-3EFACE8A1E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06172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5CE403E-BBA3-59E0-1534-C7FACAE8AC7A}"/>
                </a:ext>
              </a:extLst>
            </p:cNvPr>
            <p:cNvGrpSpPr/>
            <p:nvPr/>
          </p:nvGrpSpPr>
          <p:grpSpPr>
            <a:xfrm>
              <a:off x="8002905" y="1186180"/>
              <a:ext cx="914400" cy="914400"/>
              <a:chOff x="5638800" y="1061720"/>
              <a:chExt cx="914400" cy="91440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F0BD504-84AE-9356-F2D6-F26A8EE1FCE6}"/>
                  </a:ext>
                </a:extLst>
              </p:cNvPr>
              <p:cNvSpPr/>
              <p:nvPr/>
            </p:nvSpPr>
            <p:spPr>
              <a:xfrm>
                <a:off x="5664200" y="1107440"/>
                <a:ext cx="863600" cy="82296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7" name="Graphic 56" descr="Smiling face outline with solid fill">
                <a:extLst>
                  <a:ext uri="{FF2B5EF4-FFF2-40B4-BE49-F238E27FC236}">
                    <a16:creationId xmlns:a16="http://schemas.microsoft.com/office/drawing/2014/main" id="{C6337ADA-5AEC-33B3-B2CC-0C41C07664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06172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535EC32-6850-6C9E-227D-F4473D204FA1}"/>
                </a:ext>
              </a:extLst>
            </p:cNvPr>
            <p:cNvGrpSpPr/>
            <p:nvPr/>
          </p:nvGrpSpPr>
          <p:grpSpPr>
            <a:xfrm>
              <a:off x="9210675" y="1195705"/>
              <a:ext cx="914400" cy="914400"/>
              <a:chOff x="5638800" y="1061720"/>
              <a:chExt cx="914400" cy="91440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8366DB5-6C2F-6208-DC23-2144FE6406D2}"/>
                  </a:ext>
                </a:extLst>
              </p:cNvPr>
              <p:cNvSpPr/>
              <p:nvPr/>
            </p:nvSpPr>
            <p:spPr>
              <a:xfrm>
                <a:off x="5664200" y="1107440"/>
                <a:ext cx="863600" cy="82296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0" name="Graphic 59" descr="Smiling face outline with solid fill">
                <a:extLst>
                  <a:ext uri="{FF2B5EF4-FFF2-40B4-BE49-F238E27FC236}">
                    <a16:creationId xmlns:a16="http://schemas.microsoft.com/office/drawing/2014/main" id="{923D5578-9E43-4809-5EE9-49B4D9831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061720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261202B-993B-EF7D-A8B4-6DCD9A149B53}"/>
              </a:ext>
            </a:extLst>
          </p:cNvPr>
          <p:cNvGrpSpPr/>
          <p:nvPr/>
        </p:nvGrpSpPr>
        <p:grpSpPr>
          <a:xfrm>
            <a:off x="5756275" y="2181860"/>
            <a:ext cx="4343400" cy="956945"/>
            <a:chOff x="5781675" y="1153160"/>
            <a:chExt cx="4343400" cy="95694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723AF09-DD84-5722-7352-0ED008FAEFD0}"/>
                </a:ext>
              </a:extLst>
            </p:cNvPr>
            <p:cNvGrpSpPr/>
            <p:nvPr/>
          </p:nvGrpSpPr>
          <p:grpSpPr>
            <a:xfrm>
              <a:off x="5781675" y="1153160"/>
              <a:ext cx="914400" cy="914400"/>
              <a:chOff x="5638800" y="1061720"/>
              <a:chExt cx="914400" cy="914400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D771783D-1AD9-C696-7364-12CCCB346CD6}"/>
                  </a:ext>
                </a:extLst>
              </p:cNvPr>
              <p:cNvSpPr/>
              <p:nvPr/>
            </p:nvSpPr>
            <p:spPr>
              <a:xfrm>
                <a:off x="5664200" y="1107440"/>
                <a:ext cx="863600" cy="82296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74" name="Graphic 73" descr="Smiling face outline with solid fill">
                <a:extLst>
                  <a:ext uri="{FF2B5EF4-FFF2-40B4-BE49-F238E27FC236}">
                    <a16:creationId xmlns:a16="http://schemas.microsoft.com/office/drawing/2014/main" id="{58C7B7BF-42D8-687A-0E22-B40F64861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06172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6462E0D-9AD5-3EAC-1CC1-15E48EE48391}"/>
                </a:ext>
              </a:extLst>
            </p:cNvPr>
            <p:cNvGrpSpPr/>
            <p:nvPr/>
          </p:nvGrpSpPr>
          <p:grpSpPr>
            <a:xfrm>
              <a:off x="6892290" y="1153160"/>
              <a:ext cx="914400" cy="914400"/>
              <a:chOff x="5638800" y="1061720"/>
              <a:chExt cx="914400" cy="914400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F3E8BD6-BFBA-DB9A-AFC2-64D417CCCCDF}"/>
                  </a:ext>
                </a:extLst>
              </p:cNvPr>
              <p:cNvSpPr/>
              <p:nvPr/>
            </p:nvSpPr>
            <p:spPr>
              <a:xfrm>
                <a:off x="5664200" y="1107440"/>
                <a:ext cx="863600" cy="82296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72" name="Graphic 71" descr="Smiling face outline with solid fill">
                <a:extLst>
                  <a:ext uri="{FF2B5EF4-FFF2-40B4-BE49-F238E27FC236}">
                    <a16:creationId xmlns:a16="http://schemas.microsoft.com/office/drawing/2014/main" id="{6D8FACB0-77AE-8A75-E133-7C73EE7644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06172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3B15832-9090-8005-5780-F4F5BB31232C}"/>
                </a:ext>
              </a:extLst>
            </p:cNvPr>
            <p:cNvGrpSpPr/>
            <p:nvPr/>
          </p:nvGrpSpPr>
          <p:grpSpPr>
            <a:xfrm>
              <a:off x="8002905" y="1186180"/>
              <a:ext cx="914400" cy="914400"/>
              <a:chOff x="5638800" y="1061720"/>
              <a:chExt cx="914400" cy="91440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659ECBD-9CD6-9DF5-DB0D-2E275B683204}"/>
                  </a:ext>
                </a:extLst>
              </p:cNvPr>
              <p:cNvSpPr/>
              <p:nvPr/>
            </p:nvSpPr>
            <p:spPr>
              <a:xfrm>
                <a:off x="5664200" y="1107440"/>
                <a:ext cx="863600" cy="82296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70" name="Graphic 69" descr="Smiling face outline with solid fill">
                <a:extLst>
                  <a:ext uri="{FF2B5EF4-FFF2-40B4-BE49-F238E27FC236}">
                    <a16:creationId xmlns:a16="http://schemas.microsoft.com/office/drawing/2014/main" id="{E517293B-4346-0208-9C1E-DA7E94C16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06172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BB0F997-5DB7-0D0E-0914-31FF2D96C599}"/>
                </a:ext>
              </a:extLst>
            </p:cNvPr>
            <p:cNvGrpSpPr/>
            <p:nvPr/>
          </p:nvGrpSpPr>
          <p:grpSpPr>
            <a:xfrm>
              <a:off x="9210675" y="1195705"/>
              <a:ext cx="914400" cy="914400"/>
              <a:chOff x="5638800" y="1061720"/>
              <a:chExt cx="914400" cy="914400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7BE74EC0-96ED-5431-28F2-6F8D7CFC3DFC}"/>
                  </a:ext>
                </a:extLst>
              </p:cNvPr>
              <p:cNvSpPr/>
              <p:nvPr/>
            </p:nvSpPr>
            <p:spPr>
              <a:xfrm>
                <a:off x="5664200" y="1107440"/>
                <a:ext cx="863600" cy="82296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8" name="Graphic 67" descr="Smiling face outline with solid fill">
                <a:extLst>
                  <a:ext uri="{FF2B5EF4-FFF2-40B4-BE49-F238E27FC236}">
                    <a16:creationId xmlns:a16="http://schemas.microsoft.com/office/drawing/2014/main" id="{9E09A30F-5C3B-FC33-AFC9-45D392CB5F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061720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3E1242C-C7FB-4E86-AC7C-655588E23055}"/>
              </a:ext>
            </a:extLst>
          </p:cNvPr>
          <p:cNvGrpSpPr/>
          <p:nvPr/>
        </p:nvGrpSpPr>
        <p:grpSpPr>
          <a:xfrm>
            <a:off x="5781675" y="3283268"/>
            <a:ext cx="4343400" cy="956945"/>
            <a:chOff x="5781675" y="1153160"/>
            <a:chExt cx="4343400" cy="95694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4DB7C66-9ABE-2F33-215A-8342CCBCFB63}"/>
                </a:ext>
              </a:extLst>
            </p:cNvPr>
            <p:cNvGrpSpPr/>
            <p:nvPr/>
          </p:nvGrpSpPr>
          <p:grpSpPr>
            <a:xfrm>
              <a:off x="5781675" y="1153160"/>
              <a:ext cx="914400" cy="914400"/>
              <a:chOff x="5638800" y="1061720"/>
              <a:chExt cx="914400" cy="914400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BE91838-C7E1-9296-8A3E-9C4A7C8756E3}"/>
                  </a:ext>
                </a:extLst>
              </p:cNvPr>
              <p:cNvSpPr/>
              <p:nvPr/>
            </p:nvSpPr>
            <p:spPr>
              <a:xfrm>
                <a:off x="5664200" y="1107440"/>
                <a:ext cx="863600" cy="82296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7" name="Graphic 86" descr="Smiling face outline with solid fill">
                <a:extLst>
                  <a:ext uri="{FF2B5EF4-FFF2-40B4-BE49-F238E27FC236}">
                    <a16:creationId xmlns:a16="http://schemas.microsoft.com/office/drawing/2014/main" id="{539F4A0C-D036-35C0-C99C-918990A907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06172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A9089D9-CD33-E0B3-A051-6C286572A92E}"/>
                </a:ext>
              </a:extLst>
            </p:cNvPr>
            <p:cNvGrpSpPr/>
            <p:nvPr/>
          </p:nvGrpSpPr>
          <p:grpSpPr>
            <a:xfrm>
              <a:off x="6892290" y="1153160"/>
              <a:ext cx="914400" cy="914400"/>
              <a:chOff x="5638800" y="1061720"/>
              <a:chExt cx="914400" cy="914400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C38A5C4C-AB0D-5ED2-BA9C-BBADC3BA1FB6}"/>
                  </a:ext>
                </a:extLst>
              </p:cNvPr>
              <p:cNvSpPr/>
              <p:nvPr/>
            </p:nvSpPr>
            <p:spPr>
              <a:xfrm>
                <a:off x="5664200" y="1107440"/>
                <a:ext cx="863600" cy="82296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5" name="Graphic 84" descr="Smiling face outline with solid fill">
                <a:extLst>
                  <a:ext uri="{FF2B5EF4-FFF2-40B4-BE49-F238E27FC236}">
                    <a16:creationId xmlns:a16="http://schemas.microsoft.com/office/drawing/2014/main" id="{120AC60D-9624-F94B-DDC2-02063F4D01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06172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DBC8A8A-19E5-1505-BCCF-8624774A3B7B}"/>
                </a:ext>
              </a:extLst>
            </p:cNvPr>
            <p:cNvGrpSpPr/>
            <p:nvPr/>
          </p:nvGrpSpPr>
          <p:grpSpPr>
            <a:xfrm>
              <a:off x="8002905" y="1186180"/>
              <a:ext cx="914400" cy="914400"/>
              <a:chOff x="5638800" y="1061720"/>
              <a:chExt cx="914400" cy="914400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3406592-F264-EDD6-9AD5-3E7F544C0C4C}"/>
                  </a:ext>
                </a:extLst>
              </p:cNvPr>
              <p:cNvSpPr/>
              <p:nvPr/>
            </p:nvSpPr>
            <p:spPr>
              <a:xfrm>
                <a:off x="5664200" y="1107440"/>
                <a:ext cx="863600" cy="82296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3" name="Graphic 82" descr="Smiling face outline with solid fill">
                <a:extLst>
                  <a:ext uri="{FF2B5EF4-FFF2-40B4-BE49-F238E27FC236}">
                    <a16:creationId xmlns:a16="http://schemas.microsoft.com/office/drawing/2014/main" id="{41D9C4AE-4CE8-E4F2-6C5F-8A23BC5EC6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06172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BF4DF8F-40EA-3889-812B-7376D64E5E4F}"/>
                </a:ext>
              </a:extLst>
            </p:cNvPr>
            <p:cNvGrpSpPr/>
            <p:nvPr/>
          </p:nvGrpSpPr>
          <p:grpSpPr>
            <a:xfrm>
              <a:off x="9210675" y="1195705"/>
              <a:ext cx="914400" cy="914400"/>
              <a:chOff x="5638800" y="1061720"/>
              <a:chExt cx="914400" cy="914400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040B0D5-1560-C899-2C0B-544A00597A7E}"/>
                  </a:ext>
                </a:extLst>
              </p:cNvPr>
              <p:cNvSpPr/>
              <p:nvPr/>
            </p:nvSpPr>
            <p:spPr>
              <a:xfrm>
                <a:off x="5664200" y="1107440"/>
                <a:ext cx="863600" cy="82296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1" name="Graphic 80" descr="Smiling face outline with solid fill">
                <a:extLst>
                  <a:ext uri="{FF2B5EF4-FFF2-40B4-BE49-F238E27FC236}">
                    <a16:creationId xmlns:a16="http://schemas.microsoft.com/office/drawing/2014/main" id="{1A3212D3-4FC7-2DBD-A081-405E487F88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061720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144E57B-465A-78FB-66C8-DA38F005D74B}"/>
              </a:ext>
            </a:extLst>
          </p:cNvPr>
          <p:cNvGrpSpPr/>
          <p:nvPr/>
        </p:nvGrpSpPr>
        <p:grpSpPr>
          <a:xfrm>
            <a:off x="5831205" y="4338955"/>
            <a:ext cx="4343400" cy="956945"/>
            <a:chOff x="5781675" y="1153160"/>
            <a:chExt cx="4343400" cy="956945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B73F413-2964-97DB-C993-6C39FE5FB8A9}"/>
                </a:ext>
              </a:extLst>
            </p:cNvPr>
            <p:cNvGrpSpPr/>
            <p:nvPr/>
          </p:nvGrpSpPr>
          <p:grpSpPr>
            <a:xfrm>
              <a:off x="5781675" y="1153160"/>
              <a:ext cx="914400" cy="914400"/>
              <a:chOff x="5638800" y="1061720"/>
              <a:chExt cx="914400" cy="914400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CA8A5769-676A-032D-4482-ED6F47AECC5E}"/>
                  </a:ext>
                </a:extLst>
              </p:cNvPr>
              <p:cNvSpPr/>
              <p:nvPr/>
            </p:nvSpPr>
            <p:spPr>
              <a:xfrm>
                <a:off x="5664200" y="1107440"/>
                <a:ext cx="863600" cy="82296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0" name="Graphic 99" descr="Smiling face outline with solid fill">
                <a:extLst>
                  <a:ext uri="{FF2B5EF4-FFF2-40B4-BE49-F238E27FC236}">
                    <a16:creationId xmlns:a16="http://schemas.microsoft.com/office/drawing/2014/main" id="{78835E98-BF73-51FB-8150-D66B22A2E5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06172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68F41BFC-6685-BD7D-1B57-EA5EED5A9916}"/>
                </a:ext>
              </a:extLst>
            </p:cNvPr>
            <p:cNvGrpSpPr/>
            <p:nvPr/>
          </p:nvGrpSpPr>
          <p:grpSpPr>
            <a:xfrm>
              <a:off x="6892290" y="1153160"/>
              <a:ext cx="914400" cy="914400"/>
              <a:chOff x="5638800" y="1061720"/>
              <a:chExt cx="914400" cy="914400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8B278C37-6C11-48BD-1089-2E0713DC5453}"/>
                  </a:ext>
                </a:extLst>
              </p:cNvPr>
              <p:cNvSpPr/>
              <p:nvPr/>
            </p:nvSpPr>
            <p:spPr>
              <a:xfrm>
                <a:off x="5664200" y="1107440"/>
                <a:ext cx="863600" cy="82296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8" name="Graphic 97" descr="Smiling face outline with solid fill">
                <a:extLst>
                  <a:ext uri="{FF2B5EF4-FFF2-40B4-BE49-F238E27FC236}">
                    <a16:creationId xmlns:a16="http://schemas.microsoft.com/office/drawing/2014/main" id="{C3B66670-3A89-0F51-3717-8167A97646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06172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E9B283F-3F33-1EAB-D51D-98D832DE0D09}"/>
                </a:ext>
              </a:extLst>
            </p:cNvPr>
            <p:cNvGrpSpPr/>
            <p:nvPr/>
          </p:nvGrpSpPr>
          <p:grpSpPr>
            <a:xfrm>
              <a:off x="8002905" y="1186180"/>
              <a:ext cx="914400" cy="914400"/>
              <a:chOff x="5638800" y="1061720"/>
              <a:chExt cx="914400" cy="914400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F4CAD227-3864-8D34-FB60-BEC1CAE8B27B}"/>
                  </a:ext>
                </a:extLst>
              </p:cNvPr>
              <p:cNvSpPr/>
              <p:nvPr/>
            </p:nvSpPr>
            <p:spPr>
              <a:xfrm>
                <a:off x="5664200" y="1107440"/>
                <a:ext cx="863600" cy="82296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6" name="Graphic 95" descr="Smiling face outline with solid fill">
                <a:extLst>
                  <a:ext uri="{FF2B5EF4-FFF2-40B4-BE49-F238E27FC236}">
                    <a16:creationId xmlns:a16="http://schemas.microsoft.com/office/drawing/2014/main" id="{AA12CA68-B8A5-3437-9A68-3492226C5E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06172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420EACE8-D511-D137-2605-B2BF1FD7941E}"/>
                </a:ext>
              </a:extLst>
            </p:cNvPr>
            <p:cNvGrpSpPr/>
            <p:nvPr/>
          </p:nvGrpSpPr>
          <p:grpSpPr>
            <a:xfrm>
              <a:off x="9210675" y="1195705"/>
              <a:ext cx="914400" cy="914400"/>
              <a:chOff x="5638800" y="1061720"/>
              <a:chExt cx="914400" cy="914400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0732D5E5-1D0E-BDAF-9537-A0370816716E}"/>
                  </a:ext>
                </a:extLst>
              </p:cNvPr>
              <p:cNvSpPr/>
              <p:nvPr/>
            </p:nvSpPr>
            <p:spPr>
              <a:xfrm>
                <a:off x="5664200" y="1107440"/>
                <a:ext cx="863600" cy="82296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4" name="Graphic 93" descr="Smiling face outline with solid fill">
                <a:extLst>
                  <a:ext uri="{FF2B5EF4-FFF2-40B4-BE49-F238E27FC236}">
                    <a16:creationId xmlns:a16="http://schemas.microsoft.com/office/drawing/2014/main" id="{2C1AC98C-BA49-F132-CC60-2AF8A316D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061720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101" name="Left Brace 100">
            <a:extLst>
              <a:ext uri="{FF2B5EF4-FFF2-40B4-BE49-F238E27FC236}">
                <a16:creationId xmlns:a16="http://schemas.microsoft.com/office/drawing/2014/main" id="{E2DC5E9E-4D35-7627-A451-4271B9B2097D}"/>
              </a:ext>
            </a:extLst>
          </p:cNvPr>
          <p:cNvSpPr/>
          <p:nvPr/>
        </p:nvSpPr>
        <p:spPr>
          <a:xfrm>
            <a:off x="1093153" y="1325880"/>
            <a:ext cx="457200" cy="3836035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600" b="1" dirty="0">
              <a:ln w="22225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02" name="Left Brace 101">
            <a:extLst>
              <a:ext uri="{FF2B5EF4-FFF2-40B4-BE49-F238E27FC236}">
                <a16:creationId xmlns:a16="http://schemas.microsoft.com/office/drawing/2014/main" id="{1757B1E0-819F-CB7E-617C-B8D5AE502C90}"/>
              </a:ext>
            </a:extLst>
          </p:cNvPr>
          <p:cNvSpPr/>
          <p:nvPr/>
        </p:nvSpPr>
        <p:spPr>
          <a:xfrm rot="5400000">
            <a:off x="3058675" y="-925830"/>
            <a:ext cx="548640" cy="3472180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800" dirty="0">
              <a:ln w="22225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03" name="Left Brace 102">
            <a:extLst>
              <a:ext uri="{FF2B5EF4-FFF2-40B4-BE49-F238E27FC236}">
                <a16:creationId xmlns:a16="http://schemas.microsoft.com/office/drawing/2014/main" id="{3F04187A-5E95-EB0C-9A70-FC0EF8E9528B}"/>
              </a:ext>
            </a:extLst>
          </p:cNvPr>
          <p:cNvSpPr/>
          <p:nvPr/>
        </p:nvSpPr>
        <p:spPr>
          <a:xfrm rot="5400000">
            <a:off x="8243253" y="-1991360"/>
            <a:ext cx="548640" cy="5471795"/>
          </a:xfrm>
          <a:prstGeom prst="leftBrace">
            <a:avLst>
              <a:gd name="adj1" fmla="val 0"/>
              <a:gd name="adj2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600" b="1" dirty="0">
              <a:ln w="22225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74A3AF1-01C3-6BA3-EC46-0B441FAE8D94}"/>
              </a:ext>
            </a:extLst>
          </p:cNvPr>
          <p:cNvGrpSpPr/>
          <p:nvPr/>
        </p:nvGrpSpPr>
        <p:grpSpPr>
          <a:xfrm rot="5400000">
            <a:off x="8787130" y="2741297"/>
            <a:ext cx="3975735" cy="956945"/>
            <a:chOff x="5781675" y="1153160"/>
            <a:chExt cx="4343400" cy="956945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23849BE0-534A-E4E2-A47B-348114B18B54}"/>
                </a:ext>
              </a:extLst>
            </p:cNvPr>
            <p:cNvGrpSpPr/>
            <p:nvPr/>
          </p:nvGrpSpPr>
          <p:grpSpPr>
            <a:xfrm>
              <a:off x="5781675" y="1153160"/>
              <a:ext cx="914400" cy="914400"/>
              <a:chOff x="5638800" y="1061720"/>
              <a:chExt cx="914400" cy="9144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F90F2A30-1732-BC31-D17E-39A139FF93AF}"/>
                  </a:ext>
                </a:extLst>
              </p:cNvPr>
              <p:cNvSpPr/>
              <p:nvPr/>
            </p:nvSpPr>
            <p:spPr>
              <a:xfrm>
                <a:off x="5664200" y="1107440"/>
                <a:ext cx="863600" cy="82296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6" name="Graphic 115" descr="Smiling face outline with solid fill">
                <a:extLst>
                  <a:ext uri="{FF2B5EF4-FFF2-40B4-BE49-F238E27FC236}">
                    <a16:creationId xmlns:a16="http://schemas.microsoft.com/office/drawing/2014/main" id="{C7B024E7-8812-CF96-83E2-46E69E006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06172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85F2D7B-43DD-460E-F6C3-1356E66922A2}"/>
                </a:ext>
              </a:extLst>
            </p:cNvPr>
            <p:cNvGrpSpPr/>
            <p:nvPr/>
          </p:nvGrpSpPr>
          <p:grpSpPr>
            <a:xfrm>
              <a:off x="6892290" y="1153160"/>
              <a:ext cx="914400" cy="914400"/>
              <a:chOff x="5638800" y="1061720"/>
              <a:chExt cx="914400" cy="914400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8F98BE4-195E-03DC-C0A0-A25A040FB7F2}"/>
                  </a:ext>
                </a:extLst>
              </p:cNvPr>
              <p:cNvSpPr/>
              <p:nvPr/>
            </p:nvSpPr>
            <p:spPr>
              <a:xfrm>
                <a:off x="5664200" y="1107440"/>
                <a:ext cx="863600" cy="82296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4" name="Graphic 113" descr="Smiling face outline with solid fill">
                <a:extLst>
                  <a:ext uri="{FF2B5EF4-FFF2-40B4-BE49-F238E27FC236}">
                    <a16:creationId xmlns:a16="http://schemas.microsoft.com/office/drawing/2014/main" id="{387F6C1C-F025-F069-85A0-CDC90327D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06172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0A977476-72A2-6BC6-6F72-213A651C4C6D}"/>
                </a:ext>
              </a:extLst>
            </p:cNvPr>
            <p:cNvGrpSpPr/>
            <p:nvPr/>
          </p:nvGrpSpPr>
          <p:grpSpPr>
            <a:xfrm>
              <a:off x="8002905" y="1186180"/>
              <a:ext cx="914400" cy="914400"/>
              <a:chOff x="5638800" y="1061720"/>
              <a:chExt cx="914400" cy="914400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26A7B6E-3D6D-1430-9324-D089825588D0}"/>
                  </a:ext>
                </a:extLst>
              </p:cNvPr>
              <p:cNvSpPr/>
              <p:nvPr/>
            </p:nvSpPr>
            <p:spPr>
              <a:xfrm>
                <a:off x="5664200" y="1107440"/>
                <a:ext cx="863600" cy="82296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2" name="Graphic 111" descr="Smiling face outline with solid fill">
                <a:extLst>
                  <a:ext uri="{FF2B5EF4-FFF2-40B4-BE49-F238E27FC236}">
                    <a16:creationId xmlns:a16="http://schemas.microsoft.com/office/drawing/2014/main" id="{5DF8FEFA-887A-636C-1620-91C2800636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06172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4A395E5B-537C-BDF9-E5BC-6E16136E0AA6}"/>
                </a:ext>
              </a:extLst>
            </p:cNvPr>
            <p:cNvGrpSpPr/>
            <p:nvPr/>
          </p:nvGrpSpPr>
          <p:grpSpPr>
            <a:xfrm>
              <a:off x="9210675" y="1195705"/>
              <a:ext cx="914400" cy="914400"/>
              <a:chOff x="5638800" y="1061720"/>
              <a:chExt cx="914400" cy="91440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60DB3B1D-6DCF-FFC5-A4ED-334CD0FEA499}"/>
                  </a:ext>
                </a:extLst>
              </p:cNvPr>
              <p:cNvSpPr/>
              <p:nvPr/>
            </p:nvSpPr>
            <p:spPr>
              <a:xfrm>
                <a:off x="5664200" y="1107440"/>
                <a:ext cx="863600" cy="82296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0" name="Graphic 109" descr="Smiling face outline with solid fill">
                <a:extLst>
                  <a:ext uri="{FF2B5EF4-FFF2-40B4-BE49-F238E27FC236}">
                    <a16:creationId xmlns:a16="http://schemas.microsoft.com/office/drawing/2014/main" id="{5FEFA4C6-E203-7A3E-55FF-4B9042F313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061720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2965EA32-2B13-FDC2-2374-8E2DDE169BCC}"/>
              </a:ext>
            </a:extLst>
          </p:cNvPr>
          <p:cNvSpPr txBox="1"/>
          <p:nvPr/>
        </p:nvSpPr>
        <p:spPr>
          <a:xfrm>
            <a:off x="3115348" y="-114558"/>
            <a:ext cx="43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8C536F7-7705-09B5-D105-530AFF7DB586}"/>
              </a:ext>
            </a:extLst>
          </p:cNvPr>
          <p:cNvSpPr txBox="1"/>
          <p:nvPr/>
        </p:nvSpPr>
        <p:spPr>
          <a:xfrm>
            <a:off x="8299926" y="-114558"/>
            <a:ext cx="4352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5</a:t>
            </a:r>
            <a:endParaRPr lang="en-US" sz="18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59F2A59-666A-92F7-8AF6-7CCC1CAE0C3A}"/>
              </a:ext>
            </a:extLst>
          </p:cNvPr>
          <p:cNvSpPr txBox="1"/>
          <p:nvPr/>
        </p:nvSpPr>
        <p:spPr>
          <a:xfrm>
            <a:off x="521215" y="2723306"/>
            <a:ext cx="4352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4</a:t>
            </a:r>
            <a:endParaRPr lang="en-US" sz="3200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D44C41E-9893-015C-5FC4-0E9844922668}"/>
              </a:ext>
            </a:extLst>
          </p:cNvPr>
          <p:cNvSpPr txBox="1"/>
          <p:nvPr/>
        </p:nvSpPr>
        <p:spPr>
          <a:xfrm>
            <a:off x="521214" y="5715000"/>
            <a:ext cx="2594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3 + 5 * 4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1C34D48-06F8-83EF-9EE0-288CEBC65C6C}"/>
              </a:ext>
            </a:extLst>
          </p:cNvPr>
          <p:cNvSpPr txBox="1"/>
          <p:nvPr/>
        </p:nvSpPr>
        <p:spPr>
          <a:xfrm>
            <a:off x="4586605" y="5455385"/>
            <a:ext cx="289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4 * 3 + </a:t>
            </a:r>
            <a:r>
              <a:rPr lang="ky-KG" sz="3600" b="1" dirty="0"/>
              <a:t>4</a:t>
            </a:r>
            <a:r>
              <a:rPr lang="en-US" sz="3600" b="1" dirty="0"/>
              <a:t> * 5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D818ABB-A7BA-11E9-1A7B-076EBCBFFEA6}"/>
              </a:ext>
            </a:extLst>
          </p:cNvPr>
          <p:cNvSpPr txBox="1"/>
          <p:nvPr/>
        </p:nvSpPr>
        <p:spPr>
          <a:xfrm>
            <a:off x="8299926" y="5376907"/>
            <a:ext cx="2594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(3 + 5) * 4</a:t>
            </a:r>
          </a:p>
        </p:txBody>
      </p:sp>
      <p:pic>
        <p:nvPicPr>
          <p:cNvPr id="138" name="Graphic 137" descr="Close with solid fill">
            <a:extLst>
              <a:ext uri="{FF2B5EF4-FFF2-40B4-BE49-F238E27FC236}">
                <a16:creationId xmlns:a16="http://schemas.microsoft.com/office/drawing/2014/main" id="{7E849F3A-276F-19AE-5D17-FFE111E088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5678" y="5644516"/>
            <a:ext cx="914400" cy="914400"/>
          </a:xfrm>
          <a:prstGeom prst="rect">
            <a:avLst/>
          </a:prstGeom>
        </p:spPr>
      </p:pic>
      <p:pic>
        <p:nvPicPr>
          <p:cNvPr id="140" name="Graphic 139" descr="Checkmark with solid fill">
            <a:extLst>
              <a:ext uri="{FF2B5EF4-FFF2-40B4-BE49-F238E27FC236}">
                <a16:creationId xmlns:a16="http://schemas.microsoft.com/office/drawing/2014/main" id="{77A903D5-E1EF-9F21-5E7E-6DEB279082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6750" y="5198745"/>
            <a:ext cx="914400" cy="914400"/>
          </a:xfrm>
          <a:prstGeom prst="rect">
            <a:avLst/>
          </a:prstGeom>
        </p:spPr>
      </p:pic>
      <p:pic>
        <p:nvPicPr>
          <p:cNvPr id="141" name="Graphic 140" descr="Checkmark with solid fill">
            <a:extLst>
              <a:ext uri="{FF2B5EF4-FFF2-40B4-BE49-F238E27FC236}">
                <a16:creationId xmlns:a16="http://schemas.microsoft.com/office/drawing/2014/main" id="{9F74582B-22AA-3A0F-B1B2-A4A4C94130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2740" y="5161915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1B6A52-EA09-C320-D6CB-02BC99A46DA7}"/>
              </a:ext>
            </a:extLst>
          </p:cNvPr>
          <p:cNvSpPr txBox="1"/>
          <p:nvPr/>
        </p:nvSpPr>
        <p:spPr>
          <a:xfrm>
            <a:off x="3873461" y="6096218"/>
            <a:ext cx="6816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Бул эсептөөлөрдүн экөө гана туура жооп берет.</a:t>
            </a:r>
          </a:p>
          <a:p>
            <a:r>
              <a:rPr lang="ru-RU" sz="2400" dirty="0"/>
              <a:t>Амалдардын тартибин иштеп чыга аласызбы?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824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E290E4-B57B-D0F6-5140-FA2E20B62651}"/>
              </a:ext>
            </a:extLst>
          </p:cNvPr>
          <p:cNvSpPr/>
          <p:nvPr/>
        </p:nvSpPr>
        <p:spPr>
          <a:xfrm>
            <a:off x="2431233" y="129540"/>
            <a:ext cx="5879647" cy="690880"/>
          </a:xfrm>
          <a:prstGeom prst="roundRect">
            <a:avLst>
              <a:gd name="adj" fmla="val 853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02737-8AE3-E88B-33EA-CBABC993AE48}"/>
              </a:ext>
            </a:extLst>
          </p:cNvPr>
          <p:cNvSpPr txBox="1"/>
          <p:nvPr/>
        </p:nvSpPr>
        <p:spPr>
          <a:xfrm>
            <a:off x="3903000" y="244148"/>
            <a:ext cx="3618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Ичиндеги эсептөөлөр.</a:t>
            </a:r>
            <a:endParaRPr lang="en-GB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C11E2-8E75-847C-D075-AAAB54C7A551}"/>
                  </a:ext>
                </a:extLst>
              </p:cNvPr>
              <p:cNvSpPr txBox="1"/>
              <p:nvPr/>
            </p:nvSpPr>
            <p:spPr>
              <a:xfrm>
                <a:off x="2757296" y="146884"/>
                <a:ext cx="90569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C11E2-8E75-847C-D075-AAAB54C7A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296" y="146884"/>
                <a:ext cx="90569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731FED-B1E2-F1E0-6488-752C67BD86A8}"/>
              </a:ext>
            </a:extLst>
          </p:cNvPr>
          <p:cNvSpPr/>
          <p:nvPr/>
        </p:nvSpPr>
        <p:spPr>
          <a:xfrm>
            <a:off x="2431233" y="952500"/>
            <a:ext cx="5879647" cy="690880"/>
          </a:xfrm>
          <a:prstGeom prst="roundRect">
            <a:avLst>
              <a:gd name="adj" fmla="val 8538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013C6-E698-3EB1-D688-02386CA5F000}"/>
              </a:ext>
            </a:extLst>
          </p:cNvPr>
          <p:cNvSpPr txBox="1"/>
          <p:nvPr/>
        </p:nvSpPr>
        <p:spPr>
          <a:xfrm>
            <a:off x="4635577" y="1067108"/>
            <a:ext cx="234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Солдон оңго</a:t>
            </a:r>
            <a:endParaRPr lang="en-GB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950D1F-D27A-0524-24CF-1ED60863A506}"/>
                  </a:ext>
                </a:extLst>
              </p:cNvPr>
              <p:cNvSpPr txBox="1"/>
              <p:nvPr/>
            </p:nvSpPr>
            <p:spPr>
              <a:xfrm>
                <a:off x="2655696" y="969844"/>
                <a:ext cx="1069202" cy="601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GB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950D1F-D27A-0524-24CF-1ED60863A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696" y="969844"/>
                <a:ext cx="1069202" cy="6013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EF4F83-E06D-FB67-59BF-545D785046A7}"/>
              </a:ext>
            </a:extLst>
          </p:cNvPr>
          <p:cNvSpPr/>
          <p:nvPr/>
        </p:nvSpPr>
        <p:spPr>
          <a:xfrm>
            <a:off x="2431233" y="1744980"/>
            <a:ext cx="5763984" cy="690880"/>
          </a:xfrm>
          <a:prstGeom prst="roundRect">
            <a:avLst>
              <a:gd name="adj" fmla="val 8538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7D495-AE3C-F817-C016-29A47CF2D910}"/>
              </a:ext>
            </a:extLst>
          </p:cNvPr>
          <p:cNvSpPr txBox="1"/>
          <p:nvPr/>
        </p:nvSpPr>
        <p:spPr>
          <a:xfrm>
            <a:off x="4635572" y="1859588"/>
            <a:ext cx="245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Солдон оңго</a:t>
            </a:r>
            <a:endParaRPr lang="en-GB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80234B-CE29-D3A1-5D10-66E83162A2B9}"/>
                  </a:ext>
                </a:extLst>
              </p:cNvPr>
              <p:cNvSpPr txBox="1"/>
              <p:nvPr/>
            </p:nvSpPr>
            <p:spPr>
              <a:xfrm>
                <a:off x="2594736" y="1762324"/>
                <a:ext cx="1199239" cy="601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GB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80234B-CE29-D3A1-5D10-66E83162A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36" y="1762324"/>
                <a:ext cx="1199239" cy="6013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541C27-0DE6-B6A2-ADFE-6745E4FFAB0C}"/>
                  </a:ext>
                </a:extLst>
              </p:cNvPr>
              <p:cNvSpPr txBox="1"/>
              <p:nvPr/>
            </p:nvSpPr>
            <p:spPr>
              <a:xfrm>
                <a:off x="2986759" y="2839284"/>
                <a:ext cx="3993144" cy="902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6+5×3=</m:t>
                      </m:r>
                    </m:oMath>
                  </m:oMathPara>
                </a14:m>
                <a:endParaRPr lang="en-GB" sz="600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541C27-0DE6-B6A2-ADFE-6745E4FFA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759" y="2839284"/>
                <a:ext cx="3993144" cy="9020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68BF5C-487F-A67E-0797-CD8067197AFD}"/>
                  </a:ext>
                </a:extLst>
              </p:cNvPr>
              <p:cNvSpPr txBox="1"/>
              <p:nvPr/>
            </p:nvSpPr>
            <p:spPr>
              <a:xfrm>
                <a:off x="3432682" y="4139764"/>
                <a:ext cx="3101297" cy="902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6+15=</m:t>
                      </m:r>
                    </m:oMath>
                  </m:oMathPara>
                </a14:m>
                <a:endParaRPr lang="en-GB" sz="600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68BF5C-487F-A67E-0797-CD8067197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682" y="4139764"/>
                <a:ext cx="3101297" cy="9020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69DACE-3A7C-5302-B0F0-F77CEF3704C1}"/>
                  </a:ext>
                </a:extLst>
              </p:cNvPr>
              <p:cNvSpPr txBox="1"/>
              <p:nvPr/>
            </p:nvSpPr>
            <p:spPr>
              <a:xfrm>
                <a:off x="6832559" y="4129604"/>
                <a:ext cx="995465" cy="902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lang="en-GB" sz="6000" baseline="30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69DACE-3A7C-5302-B0F0-F77CEF370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559" y="4129604"/>
                <a:ext cx="995465" cy="9020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06374A1C-6E24-3134-BBD1-2BD3E675FE0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56"/>
          <a:stretch/>
        </p:blipFill>
        <p:spPr>
          <a:xfrm>
            <a:off x="8195217" y="4179775"/>
            <a:ext cx="638317" cy="6901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6506EF-48FD-983E-F497-E7CAD726306D}"/>
              </a:ext>
            </a:extLst>
          </p:cNvPr>
          <p:cNvSpPr txBox="1"/>
          <p:nvPr/>
        </p:nvSpPr>
        <p:spPr>
          <a:xfrm>
            <a:off x="85445" y="2773988"/>
            <a:ext cx="2659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</a:rPr>
              <a:t>Кашаанын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ичиндеги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амал биринчи .</a:t>
            </a:r>
            <a:r>
              <a:rPr lang="en-GB" sz="24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FB3FCE-D6C1-7A58-43AD-E08B4AE864BB}"/>
              </a:ext>
            </a:extLst>
          </p:cNvPr>
          <p:cNvSpPr txBox="1"/>
          <p:nvPr/>
        </p:nvSpPr>
        <p:spPr>
          <a:xfrm>
            <a:off x="-332137" y="4457753"/>
            <a:ext cx="34948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</a:rPr>
              <a:t>   кашааны эсептеп,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кайра жаз.</a:t>
            </a:r>
            <a:endParaRPr lang="en-GB" sz="2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266612-4287-354C-F0AF-186AA9D3818F}"/>
                  </a:ext>
                </a:extLst>
              </p:cNvPr>
              <p:cNvSpPr txBox="1"/>
              <p:nvPr/>
            </p:nvSpPr>
            <p:spPr>
              <a:xfrm>
                <a:off x="4027296" y="2697044"/>
                <a:ext cx="59150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266612-4287-354C-F0AF-186AA9D38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296" y="2697044"/>
                <a:ext cx="591509" cy="11079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5B6FED-444B-C0FF-C894-2D922763F819}"/>
                  </a:ext>
                </a:extLst>
              </p:cNvPr>
              <p:cNvSpPr txBox="1"/>
              <p:nvPr/>
            </p:nvSpPr>
            <p:spPr>
              <a:xfrm>
                <a:off x="5876416" y="2676724"/>
                <a:ext cx="59150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5B6FED-444B-C0FF-C894-2D922763F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416" y="2676724"/>
                <a:ext cx="591509" cy="11079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54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</TotalTime>
  <Words>656</Words>
  <Application>Microsoft Office PowerPoint</Application>
  <PresentationFormat>Widescreen</PresentationFormat>
  <Paragraphs>256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Abadi</vt:lpstr>
      <vt:lpstr>Arial</vt:lpstr>
      <vt:lpstr>Calibri</vt:lpstr>
      <vt:lpstr>Calibri Light</vt:lpstr>
      <vt:lpstr>Cambria Math</vt:lpstr>
      <vt:lpstr>Office Theme</vt:lpstr>
      <vt:lpstr>MathKG  -- </vt:lpstr>
      <vt:lpstr>PowerPoint Presentation</vt:lpstr>
      <vt:lpstr>PowerPoint Presentation</vt:lpstr>
      <vt:lpstr>Келгиндин эрежесин жана биздин эрежени колдонуу менен ар бир эсептөөнүн жообун табыңыз.</vt:lpstr>
      <vt:lpstr>Бул эсептөөлөр үчүн АМАЛДАРДЫН ТАРТИБИН ӨЗГӨРТҮП, канча ТҮРДҮҮ НАТЫЙЖАЛАРДЫ таба аласыз?</vt:lpstr>
      <vt:lpstr>PowerPoint Presentation</vt:lpstr>
      <vt:lpstr>Амалдардын тартиби бизге алардын артыкчылыктарын айтып берет.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MathKG  -- </dc:title>
  <dc:creator>Isa Amanov</dc:creator>
  <cp:lastModifiedBy>Isa Amanov</cp:lastModifiedBy>
  <cp:revision>9</cp:revision>
  <dcterms:created xsi:type="dcterms:W3CDTF">2023-06-07T11:18:56Z</dcterms:created>
  <dcterms:modified xsi:type="dcterms:W3CDTF">2023-08-27T17:03:22Z</dcterms:modified>
</cp:coreProperties>
</file>