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5" r:id="rId5"/>
    <p:sldMasterId id="2147483722" r:id="rId6"/>
  </p:sldMasterIdLst>
  <p:sldIdLst>
    <p:sldId id="268" r:id="rId7"/>
    <p:sldId id="318" r:id="rId8"/>
    <p:sldId id="310" r:id="rId9"/>
    <p:sldId id="315" r:id="rId10"/>
    <p:sldId id="311" r:id="rId11"/>
    <p:sldId id="312" r:id="rId12"/>
    <p:sldId id="313" r:id="rId13"/>
    <p:sldId id="314" r:id="rId14"/>
    <p:sldId id="316" r:id="rId15"/>
    <p:sldId id="317" r:id="rId16"/>
    <p:sldId id="319" r:id="rId17"/>
    <p:sldId id="320" r:id="rId18"/>
    <p:sldId id="321" r:id="rId19"/>
    <p:sldId id="322" r:id="rId20"/>
    <p:sldId id="323" r:id="rId21"/>
    <p:sldId id="324" r:id="rId22"/>
    <p:sldId id="325" r:id="rId23"/>
    <p:sldId id="326" r:id="rId24"/>
    <p:sldId id="328" r:id="rId25"/>
    <p:sldId id="327" r:id="rId26"/>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6"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3"/>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181" indent="0" algn="ctr">
              <a:buNone/>
              <a:defRPr sz="2400"/>
            </a:lvl2pPr>
            <a:lvl3pPr marL="914361" indent="0" algn="ctr">
              <a:buNone/>
              <a:defRPr sz="2400"/>
            </a:lvl3pPr>
            <a:lvl4pPr marL="1371542" indent="0" algn="ctr">
              <a:buNone/>
              <a:defRPr sz="2000"/>
            </a:lvl4pPr>
            <a:lvl5pPr marL="1828723" indent="0" algn="ctr">
              <a:buNone/>
              <a:defRPr sz="2000"/>
            </a:lvl5pPr>
            <a:lvl6pPr marL="2285903" indent="0" algn="ctr">
              <a:buNone/>
              <a:defRPr sz="2000"/>
            </a:lvl6pPr>
            <a:lvl7pPr marL="2743083" indent="0" algn="ctr">
              <a:buNone/>
              <a:defRPr sz="2000"/>
            </a:lvl7pPr>
            <a:lvl8pPr marL="3200264" indent="0" algn="ctr">
              <a:buNone/>
              <a:defRPr sz="2000"/>
            </a:lvl8pPr>
            <a:lvl9pPr marL="3657445"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2" indent="0" algn="ctr">
              <a:buNone/>
              <a:defRPr>
                <a:solidFill>
                  <a:schemeClr val="tx1">
                    <a:tint val="75000"/>
                  </a:schemeClr>
                </a:solidFill>
              </a:defRPr>
            </a:lvl4pPr>
            <a:lvl5pPr marL="1828723" indent="0" algn="ctr">
              <a:buNone/>
              <a:defRPr>
                <a:solidFill>
                  <a:schemeClr val="tx1">
                    <a:tint val="75000"/>
                  </a:schemeClr>
                </a:solidFill>
              </a:defRPr>
            </a:lvl5pPr>
            <a:lvl6pPr marL="2285903" indent="0" algn="ctr">
              <a:buNone/>
              <a:defRPr>
                <a:solidFill>
                  <a:schemeClr val="tx1">
                    <a:tint val="75000"/>
                  </a:schemeClr>
                </a:solidFill>
              </a:defRPr>
            </a:lvl6pPr>
            <a:lvl7pPr marL="2743083" indent="0" algn="ctr">
              <a:buNone/>
              <a:defRPr>
                <a:solidFill>
                  <a:schemeClr val="tx1">
                    <a:tint val="75000"/>
                  </a:schemeClr>
                </a:solidFill>
              </a:defRPr>
            </a:lvl7pPr>
            <a:lvl8pPr marL="3200264" indent="0" algn="ctr">
              <a:buNone/>
              <a:defRPr>
                <a:solidFill>
                  <a:schemeClr val="tx1">
                    <a:tint val="75000"/>
                  </a:schemeClr>
                </a:solidFill>
              </a:defRPr>
            </a:lvl8pPr>
            <a:lvl9pPr marL="3657445"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78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129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5243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2416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6"/>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659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553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20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44" indent="0">
              <a:buNone/>
              <a:defRPr sz="1400"/>
            </a:lvl2pPr>
            <a:lvl3pPr marL="914087" indent="0">
              <a:buNone/>
              <a:defRPr sz="1200"/>
            </a:lvl3pPr>
            <a:lvl4pPr marL="1371131" indent="0">
              <a:buNone/>
              <a:defRPr sz="1000"/>
            </a:lvl4pPr>
            <a:lvl5pPr marL="1828174" indent="0">
              <a:buNone/>
              <a:defRPr sz="1000"/>
            </a:lvl5pPr>
            <a:lvl6pPr marL="2285217" indent="0">
              <a:buNone/>
              <a:defRPr sz="1000"/>
            </a:lvl6pPr>
            <a:lvl7pPr marL="2742261" indent="0">
              <a:buNone/>
              <a:defRPr sz="1000"/>
            </a:lvl7pPr>
            <a:lvl8pPr marL="3199305" indent="0">
              <a:buNone/>
              <a:defRPr sz="1000"/>
            </a:lvl8pPr>
            <a:lvl9pPr marL="365634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565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181" indent="0">
              <a:buNone/>
              <a:defRPr sz="1600"/>
            </a:lvl2pPr>
            <a:lvl3pPr marL="914361" indent="0">
              <a:buNone/>
              <a:defRPr sz="1600"/>
            </a:lvl3pPr>
            <a:lvl4pPr marL="1371542" indent="0">
              <a:buNone/>
              <a:defRPr sz="1600"/>
            </a:lvl4pPr>
            <a:lvl5pPr marL="1828723" indent="0">
              <a:buNone/>
              <a:defRPr sz="1600"/>
            </a:lvl5pPr>
            <a:lvl6pPr marL="2285903" indent="0">
              <a:buNone/>
              <a:defRPr sz="1600"/>
            </a:lvl6pPr>
            <a:lvl7pPr marL="2743083" indent="0">
              <a:buNone/>
              <a:defRPr sz="1600"/>
            </a:lvl7pPr>
            <a:lvl8pPr marL="3200264" indent="0">
              <a:buNone/>
              <a:defRPr sz="1600"/>
            </a:lvl8pPr>
            <a:lvl9pPr marL="3657445" indent="0">
              <a:buNone/>
              <a:defRPr sz="1600"/>
            </a:lvl9pPr>
          </a:lstStyle>
          <a:p>
            <a:r>
              <a:rPr lang="en-US" dirty="0"/>
              <a:t>Click icon to add picture</a:t>
            </a:r>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1" indent="0">
              <a:buNone/>
              <a:defRPr sz="1200"/>
            </a:lvl2pPr>
            <a:lvl3pPr marL="914361" indent="0">
              <a:buNone/>
              <a:defRPr sz="1000"/>
            </a:lvl3pPr>
            <a:lvl4pPr marL="1371542" indent="0">
              <a:buNone/>
              <a:defRPr sz="900"/>
            </a:lvl4pPr>
            <a:lvl5pPr marL="1828723" indent="0">
              <a:buNone/>
              <a:defRPr sz="900"/>
            </a:lvl5pPr>
            <a:lvl6pPr marL="2285903" indent="0">
              <a:buNone/>
              <a:defRPr sz="900"/>
            </a:lvl6pPr>
            <a:lvl7pPr marL="2743083" indent="0">
              <a:buNone/>
              <a:defRPr sz="900"/>
            </a:lvl7pPr>
            <a:lvl8pPr marL="3200264" indent="0">
              <a:buNone/>
              <a:defRPr sz="900"/>
            </a:lvl8pPr>
            <a:lvl9pPr marL="365744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3536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6266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7"/>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2031" dirty="0">
              <a:solidFill>
                <a:schemeClr val="accent1">
                  <a:lumMod val="60000"/>
                  <a:lumOff val="40000"/>
                </a:schemeClr>
              </a:solidFill>
              <a:latin typeface="Arial"/>
            </a:endParaRPr>
          </a:p>
        </p:txBody>
      </p:sp>
    </p:spTree>
    <p:extLst>
      <p:ext uri="{BB962C8B-B14F-4D97-AF65-F5344CB8AC3E}">
        <p14:creationId xmlns:p14="http://schemas.microsoft.com/office/powerpoint/2010/main" val="148259298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688496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1"/>
            <a:ext cx="8596669" cy="514248"/>
          </a:xfrm>
        </p:spPr>
        <p:txBody>
          <a:bodyPr anchor="b">
            <a:noAutofit/>
          </a:bodyPr>
          <a:lstStyle>
            <a:lvl1pPr marL="0" indent="0">
              <a:buFontTx/>
              <a:buNone/>
              <a:defRPr sz="2400">
                <a:solidFill>
                  <a:schemeClr val="tx1">
                    <a:lumMod val="75000"/>
                    <a:lumOff val="25000"/>
                  </a:schemeClr>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7"/>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86651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1"/>
            <a:ext cx="8596669" cy="514248"/>
          </a:xfrm>
        </p:spPr>
        <p:txBody>
          <a:bodyPr anchor="b">
            <a:noAutofit/>
          </a:bodyPr>
          <a:lstStyle>
            <a:lvl1pPr marL="0" indent="0">
              <a:buFontTx/>
              <a:buNone/>
              <a:defRPr sz="2400">
                <a:solidFill>
                  <a:schemeClr val="accent1"/>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68625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771934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1"/>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00854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2" indent="0" algn="ctr">
              <a:buNone/>
              <a:defRPr>
                <a:solidFill>
                  <a:schemeClr val="tx1">
                    <a:tint val="75000"/>
                  </a:schemeClr>
                </a:solidFill>
              </a:defRPr>
            </a:lvl4pPr>
            <a:lvl5pPr marL="1828723" indent="0" algn="ctr">
              <a:buNone/>
              <a:defRPr>
                <a:solidFill>
                  <a:schemeClr val="tx1">
                    <a:tint val="75000"/>
                  </a:schemeClr>
                </a:solidFill>
              </a:defRPr>
            </a:lvl5pPr>
            <a:lvl6pPr marL="2285903" indent="0" algn="ctr">
              <a:buNone/>
              <a:defRPr>
                <a:solidFill>
                  <a:schemeClr val="tx1">
                    <a:tint val="75000"/>
                  </a:schemeClr>
                </a:solidFill>
              </a:defRPr>
            </a:lvl6pPr>
            <a:lvl7pPr marL="2743083" indent="0" algn="ctr">
              <a:buNone/>
              <a:defRPr>
                <a:solidFill>
                  <a:schemeClr val="tx1">
                    <a:tint val="75000"/>
                  </a:schemeClr>
                </a:solidFill>
              </a:defRPr>
            </a:lvl7pPr>
            <a:lvl8pPr marL="3200264" indent="0" algn="ctr">
              <a:buNone/>
              <a:defRPr>
                <a:solidFill>
                  <a:schemeClr val="tx1">
                    <a:tint val="75000"/>
                  </a:schemeClr>
                </a:solidFill>
              </a:defRPr>
            </a:lvl8pPr>
            <a:lvl9pPr marL="3657445"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3" y="4529541"/>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64963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1"/>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1432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130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1"/>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3" y="787783"/>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24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6"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3"/>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3"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3" y="787783"/>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1404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4229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216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9" cy="4262436"/>
          </a:xfrm>
        </p:spPr>
        <p:txBody>
          <a:bodyPr/>
          <a:lstStyle>
            <a:lvl1pPr marL="0" indent="0">
              <a:buNone/>
              <a:defRPr sz="1400"/>
            </a:lvl1pPr>
            <a:lvl2pPr marL="457181" indent="0">
              <a:buNone/>
              <a:defRPr sz="1200"/>
            </a:lvl2pPr>
            <a:lvl3pPr marL="914361" indent="0">
              <a:buNone/>
              <a:defRPr sz="1000"/>
            </a:lvl3pPr>
            <a:lvl4pPr marL="1371542" indent="0">
              <a:buNone/>
              <a:defRPr sz="900"/>
            </a:lvl4pPr>
            <a:lvl5pPr marL="1828723" indent="0">
              <a:buNone/>
              <a:defRPr sz="900"/>
            </a:lvl5pPr>
            <a:lvl6pPr marL="2285903" indent="0">
              <a:buNone/>
              <a:defRPr sz="900"/>
            </a:lvl6pPr>
            <a:lvl7pPr marL="2743083" indent="0">
              <a:buNone/>
              <a:defRPr sz="900"/>
            </a:lvl7pPr>
            <a:lvl8pPr marL="3200264" indent="0">
              <a:buNone/>
              <a:defRPr sz="900"/>
            </a:lvl8pPr>
            <a:lvl9pPr marL="365744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96140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181" indent="0">
              <a:buNone/>
              <a:defRPr sz="1600"/>
            </a:lvl2pPr>
            <a:lvl3pPr marL="914361" indent="0">
              <a:buNone/>
              <a:defRPr sz="1600"/>
            </a:lvl3pPr>
            <a:lvl4pPr marL="1371542" indent="0">
              <a:buNone/>
              <a:defRPr sz="1600"/>
            </a:lvl4pPr>
            <a:lvl5pPr marL="1828723" indent="0">
              <a:buNone/>
              <a:defRPr sz="1600"/>
            </a:lvl5pPr>
            <a:lvl6pPr marL="2285903" indent="0">
              <a:buNone/>
              <a:defRPr sz="1600"/>
            </a:lvl6pPr>
            <a:lvl7pPr marL="2743083" indent="0">
              <a:buNone/>
              <a:defRPr sz="1600"/>
            </a:lvl7pPr>
            <a:lvl8pPr marL="3200264" indent="0">
              <a:buNone/>
              <a:defRPr sz="1600"/>
            </a:lvl8pPr>
            <a:lvl9pPr marL="3657445"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181" indent="0">
              <a:buNone/>
              <a:defRPr sz="1200"/>
            </a:lvl2pPr>
            <a:lvl3pPr marL="914361" indent="0">
              <a:buNone/>
              <a:defRPr sz="1000"/>
            </a:lvl3pPr>
            <a:lvl4pPr marL="1371542" indent="0">
              <a:buNone/>
              <a:defRPr sz="900"/>
            </a:lvl4pPr>
            <a:lvl5pPr marL="1828723" indent="0">
              <a:buNone/>
              <a:defRPr sz="900"/>
            </a:lvl5pPr>
            <a:lvl6pPr marL="2285903" indent="0">
              <a:buNone/>
              <a:defRPr sz="900"/>
            </a:lvl6pPr>
            <a:lvl7pPr marL="2743083" indent="0">
              <a:buNone/>
              <a:defRPr sz="900"/>
            </a:lvl7pPr>
            <a:lvl8pPr marL="3200264" indent="0">
              <a:buNone/>
              <a:defRPr sz="900"/>
            </a:lvl8pPr>
            <a:lvl9pPr marL="365744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8" y="491172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8"/>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2027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799"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865403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6" cy="2895600"/>
          </a:xfrm>
        </p:spPr>
        <p:txBody>
          <a:bodyPr anchor="ctr">
            <a:normAutofit/>
          </a:bodyPr>
          <a:lstStyle>
            <a:lvl1pPr algn="l">
              <a:defRPr sz="4799"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2" indent="0">
              <a:buNone/>
              <a:defRPr sz="1400">
                <a:solidFill>
                  <a:schemeClr val="tx1">
                    <a:tint val="75000"/>
                  </a:schemeClr>
                </a:solidFill>
              </a:defRPr>
            </a:lvl4pPr>
            <a:lvl5pPr marL="1828723" indent="0">
              <a:buNone/>
              <a:defRPr sz="1400">
                <a:solidFill>
                  <a:schemeClr val="tx1">
                    <a:tint val="75000"/>
                  </a:schemeClr>
                </a:solidFill>
              </a:defRPr>
            </a:lvl5pPr>
            <a:lvl6pPr marL="2285903" indent="0">
              <a:buNone/>
              <a:defRPr sz="1400">
                <a:solidFill>
                  <a:schemeClr val="tx1">
                    <a:tint val="75000"/>
                  </a:schemeClr>
                </a:solidFill>
              </a:defRPr>
            </a:lvl6pPr>
            <a:lvl7pPr marL="2743083" indent="0">
              <a:buNone/>
              <a:defRPr sz="1400">
                <a:solidFill>
                  <a:schemeClr val="tx1">
                    <a:tint val="75000"/>
                  </a:schemeClr>
                </a:solidFill>
              </a:defRPr>
            </a:lvl7pPr>
            <a:lvl8pPr marL="3200264" indent="0">
              <a:buNone/>
              <a:defRPr sz="1400">
                <a:solidFill>
                  <a:schemeClr val="tx1">
                    <a:tint val="75000"/>
                  </a:schemeClr>
                </a:solidFill>
              </a:defRPr>
            </a:lvl8pPr>
            <a:lvl9pPr marL="365744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8" y="31781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3" y="3244140"/>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69239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0" cy="2724845"/>
          </a:xfrm>
        </p:spPr>
        <p:txBody>
          <a:bodyPr anchor="b">
            <a:normAutofit/>
          </a:bodyPr>
          <a:lstStyle>
            <a:lvl1pPr algn="l">
              <a:defRPr sz="4799"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2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8"/>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448288"/>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6" cy="2895600"/>
          </a:xfrm>
        </p:spPr>
        <p:txBody>
          <a:bodyPr anchor="ctr">
            <a:normAutofit/>
          </a:bodyPr>
          <a:lstStyle>
            <a:lvl1pPr algn="l">
              <a:defRPr sz="4799"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8" y="491172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8"/>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5403709"/>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799"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81" indent="0">
              <a:buFontTx/>
              <a:buNone/>
              <a:defRPr/>
            </a:lvl2pPr>
            <a:lvl3pPr marL="914361" indent="0">
              <a:buFontTx/>
              <a:buNone/>
              <a:defRPr/>
            </a:lvl3pPr>
            <a:lvl4pPr marL="1371542" indent="0">
              <a:buFontTx/>
              <a:buNone/>
              <a:defRPr/>
            </a:lvl4pPr>
            <a:lvl5pPr marL="182872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2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3" y="4983088"/>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38548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1"/>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492118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6"/>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5381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5"/>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181" indent="0">
              <a:buNone/>
              <a:defRPr sz="2000" b="1"/>
            </a:lvl2pPr>
            <a:lvl3pPr marL="914361" indent="0">
              <a:buNone/>
              <a:defRPr sz="1800" b="1"/>
            </a:lvl3pPr>
            <a:lvl4pPr marL="1371542" indent="0">
              <a:buNone/>
              <a:defRPr sz="1600" b="1"/>
            </a:lvl4pPr>
            <a:lvl5pPr marL="1828723"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6"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7" y="786384"/>
            <a:ext cx="3517567" cy="2093975"/>
          </a:xfrm>
        </p:spPr>
        <p:txBody>
          <a:bodyPr anchor="b">
            <a:normAutofit/>
          </a:bodyPr>
          <a:lstStyle>
            <a:lvl1pPr>
              <a:lnSpc>
                <a:spcPct val="90000"/>
              </a:lnSpc>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5" y="812800"/>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6" y="3043051"/>
            <a:ext cx="3517567" cy="3064505"/>
          </a:xfrm>
        </p:spPr>
        <p:txBody>
          <a:bodyPr lIns="91440" rIns="91440">
            <a:normAutofit/>
          </a:bodyPr>
          <a:lstStyle>
            <a:lvl1pPr marL="0" indent="0">
              <a:buNone/>
              <a:defRPr sz="1800">
                <a:solidFill>
                  <a:srgbClr val="FFFFFF"/>
                </a:solidFill>
              </a:defRPr>
            </a:lvl1pPr>
            <a:lvl2pPr marL="457181" indent="0">
              <a:buNone/>
              <a:defRPr sz="1200"/>
            </a:lvl2pPr>
            <a:lvl3pPr marL="914361" indent="0">
              <a:buNone/>
              <a:defRPr sz="1000"/>
            </a:lvl3pPr>
            <a:lvl4pPr marL="1371542" indent="0">
              <a:buNone/>
              <a:defRPr sz="900"/>
            </a:lvl4pPr>
            <a:lvl5pPr marL="1828723" indent="0">
              <a:buNone/>
              <a:defRPr sz="900"/>
            </a:lvl5pPr>
            <a:lvl6pPr marL="2285903" indent="0">
              <a:buNone/>
              <a:defRPr sz="900"/>
            </a:lvl6pPr>
            <a:lvl7pPr marL="2743083" indent="0">
              <a:buNone/>
              <a:defRPr sz="900"/>
            </a:lvl7pPr>
            <a:lvl8pPr marL="3200264" indent="0">
              <a:buNone/>
              <a:defRPr sz="900"/>
            </a:lvl8pPr>
            <a:lvl9pPr marL="3657445"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1"/>
            <a:ext cx="3517568" cy="365125"/>
          </a:xfrm>
        </p:spPr>
        <p:txBody>
          <a:bodyPr/>
          <a:lstStyle>
            <a:lvl1pPr algn="l">
              <a:defRPr/>
            </a:lvl1pPr>
          </a:lstStyle>
          <a:p>
            <a:fld id="{92BEA474-078D-4E9B-9B14-09A87B19DC46}" type="datetime1">
              <a:rPr lang="en-US" smtClean="0"/>
              <a:t>2/8/2023</a:t>
            </a:fld>
            <a:endParaRPr lang="en-US" dirty="0"/>
          </a:p>
        </p:txBody>
      </p:sp>
      <p:sp>
        <p:nvSpPr>
          <p:cNvPr id="6" name="Footer Placeholder 5"/>
          <p:cNvSpPr>
            <a:spLocks noGrp="1"/>
          </p:cNvSpPr>
          <p:nvPr>
            <p:ph type="ftr" sz="quarter" idx="11"/>
          </p:nvPr>
        </p:nvSpPr>
        <p:spPr>
          <a:xfrm>
            <a:off x="5458983" y="6446521"/>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1"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6" y="0"/>
            <a:ext cx="12191985" cy="4578350"/>
          </a:xfrm>
          <a:solidFill>
            <a:schemeClr val="bg1">
              <a:lumMod val="85000"/>
            </a:schemeClr>
          </a:solidFill>
        </p:spPr>
        <p:txBody>
          <a:bodyPr lIns="457200" tIns="457200" anchor="t"/>
          <a:lstStyle>
            <a:lvl1pPr marL="0" indent="0">
              <a:buNone/>
              <a:defRPr sz="3200"/>
            </a:lvl1pPr>
            <a:lvl2pPr marL="457181" indent="0">
              <a:buNone/>
              <a:defRPr sz="2800"/>
            </a:lvl2pPr>
            <a:lvl3pPr marL="914361" indent="0">
              <a:buNone/>
              <a:defRPr sz="2400"/>
            </a:lvl3pPr>
            <a:lvl4pPr marL="1371542" indent="0">
              <a:buNone/>
              <a:defRPr sz="2000"/>
            </a:lvl4pPr>
            <a:lvl5pPr marL="1828723" indent="0">
              <a:buNone/>
              <a:defRPr sz="2000"/>
            </a:lvl5pPr>
            <a:lvl6pPr marL="2285903" indent="0">
              <a:buNone/>
              <a:defRPr sz="2000"/>
            </a:lvl6pPr>
            <a:lvl7pPr marL="2743083" indent="0">
              <a:buNone/>
              <a:defRPr sz="2000"/>
            </a:lvl7pPr>
            <a:lvl8pPr marL="3200264" indent="0">
              <a:buNone/>
              <a:defRPr sz="2000"/>
            </a:lvl8pPr>
            <a:lvl9pPr marL="3657445" indent="0">
              <a:buNone/>
              <a:defRPr sz="2000"/>
            </a:lvl9pPr>
          </a:lstStyle>
          <a:p>
            <a:r>
              <a:rPr lang="en-US" dirty="0"/>
              <a:t>Click icon to add picture</a:t>
            </a:r>
          </a:p>
        </p:txBody>
      </p:sp>
      <p:sp>
        <p:nvSpPr>
          <p:cNvPr id="2" name="Title 1"/>
          <p:cNvSpPr>
            <a:spLocks noGrp="1"/>
          </p:cNvSpPr>
          <p:nvPr>
            <p:ph type="title"/>
          </p:nvPr>
        </p:nvSpPr>
        <p:spPr>
          <a:xfrm>
            <a:off x="1097280" y="4799362"/>
            <a:ext cx="10113645" cy="743682"/>
          </a:xfrm>
        </p:spPr>
        <p:txBody>
          <a:bodyPr tIns="0" bIns="0" anchor="b">
            <a:noAutofit/>
          </a:bodyPr>
          <a:lstStyle>
            <a:lvl1pPr>
              <a:defRPr sz="3599"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181" indent="0">
              <a:buNone/>
              <a:defRPr sz="1200"/>
            </a:lvl2pPr>
            <a:lvl3pPr marL="914361" indent="0">
              <a:buNone/>
              <a:defRPr sz="1000"/>
            </a:lvl3pPr>
            <a:lvl4pPr marL="1371542" indent="0">
              <a:buNone/>
              <a:defRPr sz="900"/>
            </a:lvl4pPr>
            <a:lvl5pPr marL="1828723" indent="0">
              <a:buNone/>
              <a:defRPr sz="900"/>
            </a:lvl5pPr>
            <a:lvl6pPr marL="2285903" indent="0">
              <a:buNone/>
              <a:defRPr sz="900"/>
            </a:lvl6pPr>
            <a:lvl7pPr marL="2743083" indent="0">
              <a:buNone/>
              <a:defRPr sz="900"/>
            </a:lvl7pPr>
            <a:lvl8pPr marL="3200264" indent="0">
              <a:buNone/>
              <a:defRPr sz="900"/>
            </a:lvl8pPr>
            <a:lvl9pPr marL="365744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2/8/2023</a:t>
            </a:fld>
            <a:endParaRPr lang="en-US" dirty="0"/>
          </a:p>
        </p:txBody>
      </p:sp>
      <p:sp>
        <p:nvSpPr>
          <p:cNvPr id="6" name="Footer Placeholder 5"/>
          <p:cNvSpPr>
            <a:spLocks noGrp="1"/>
          </p:cNvSpPr>
          <p:nvPr>
            <p:ph type="ftr" sz="quarter" idx="11"/>
          </p:nvPr>
        </p:nvSpPr>
        <p:spPr>
          <a:xfrm>
            <a:off x="1097279" y="6446839"/>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6"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2"/>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7" y="6446839"/>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2/8/2023</a:t>
            </a:fld>
            <a:endParaRPr lang="en-US" dirty="0"/>
          </a:p>
        </p:txBody>
      </p:sp>
      <p:sp>
        <p:nvSpPr>
          <p:cNvPr id="5" name="Footer Placeholder 4"/>
          <p:cNvSpPr>
            <a:spLocks noGrp="1"/>
          </p:cNvSpPr>
          <p:nvPr>
            <p:ph type="ftr" sz="quarter" idx="3"/>
          </p:nvPr>
        </p:nvSpPr>
        <p:spPr>
          <a:xfrm>
            <a:off x="1097279" y="6446839"/>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9"/>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361"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36" indent="-91436" algn="l" defTabSz="914361"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899" kern="1200">
          <a:solidFill>
            <a:schemeClr val="tx1">
              <a:lumMod val="75000"/>
              <a:lumOff val="25000"/>
            </a:schemeClr>
          </a:solidFill>
          <a:latin typeface="+mn-lt"/>
          <a:ea typeface="+mn-ea"/>
          <a:cs typeface="+mn-cs"/>
        </a:defRPr>
      </a:lvl1pPr>
      <a:lvl2pPr marL="384032" indent="-182872" algn="l" defTabSz="914361"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04" indent="-182872" algn="l" defTabSz="914361"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776" indent="-182872" algn="l" defTabSz="914361"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48" indent="-182872" algn="l" defTabSz="914361"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099953" indent="-228590" algn="l" defTabSz="914361"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45" indent="-228590" algn="l" defTabSz="914361"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36" indent="-228590" algn="l" defTabSz="914361"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28" indent="-228590" algn="l" defTabSz="914361"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2" algn="l" defTabSz="914361" rtl="0" eaLnBrk="1" latinLnBrk="0" hangingPunct="1">
        <a:defRPr sz="1800" kern="1200">
          <a:solidFill>
            <a:schemeClr val="tx1"/>
          </a:solidFill>
          <a:latin typeface="+mn-lt"/>
          <a:ea typeface="+mn-ea"/>
          <a:cs typeface="+mn-cs"/>
        </a:defRPr>
      </a:lvl4pPr>
      <a:lvl5pPr marL="1828723" algn="l" defTabSz="914361" rtl="0" eaLnBrk="1" latinLnBrk="0" hangingPunct="1">
        <a:defRPr sz="1800" kern="1200">
          <a:solidFill>
            <a:schemeClr val="tx1"/>
          </a:solidFill>
          <a:latin typeface="+mn-lt"/>
          <a:ea typeface="+mn-ea"/>
          <a:cs typeface="+mn-cs"/>
        </a:defRPr>
      </a:lvl5pPr>
      <a:lvl6pPr marL="2285903" algn="l" defTabSz="914361" rtl="0" eaLnBrk="1" latinLnBrk="0" hangingPunct="1">
        <a:defRPr sz="1800" kern="1200">
          <a:solidFill>
            <a:schemeClr val="tx1"/>
          </a:solidFill>
          <a:latin typeface="+mn-lt"/>
          <a:ea typeface="+mn-ea"/>
          <a:cs typeface="+mn-cs"/>
        </a:defRPr>
      </a:lvl6pPr>
      <a:lvl7pPr marL="2743083" algn="l" defTabSz="914361" rtl="0" eaLnBrk="1" latinLnBrk="0" hangingPunct="1">
        <a:defRPr sz="1800" kern="1200">
          <a:solidFill>
            <a:schemeClr val="tx1"/>
          </a:solidFill>
          <a:latin typeface="+mn-lt"/>
          <a:ea typeface="+mn-ea"/>
          <a:cs typeface="+mn-cs"/>
        </a:defRPr>
      </a:lvl7pPr>
      <a:lvl8pPr marL="3200264" algn="l" defTabSz="914361" rtl="0" eaLnBrk="1" latinLnBrk="0" hangingPunct="1">
        <a:defRPr sz="1800" kern="1200">
          <a:solidFill>
            <a:schemeClr val="tx1"/>
          </a:solidFill>
          <a:latin typeface="+mn-lt"/>
          <a:ea typeface="+mn-ea"/>
          <a:cs typeface="+mn-cs"/>
        </a:defRPr>
      </a:lvl8pPr>
      <a:lvl9pPr marL="3657445" algn="l" defTabSz="91436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2/8/2023</a:t>
            </a:fld>
            <a:endParaRPr lang="en-US" dirty="0"/>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84009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lvl1pPr algn="l" defTabSz="457181"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5" indent="-342885" algn="l" defTabSz="457181"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8" indent="-285738" algn="l" defTabSz="457181"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52" indent="-228590" algn="l" defTabSz="457181"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33"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12"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93"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74"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54"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35" indent="-228590" algn="l" defTabSz="457181"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1" algn="l" defTabSz="457181" rtl="0" eaLnBrk="1" latinLnBrk="0" hangingPunct="1">
        <a:defRPr sz="1800" kern="1200">
          <a:solidFill>
            <a:schemeClr val="tx1"/>
          </a:solidFill>
          <a:latin typeface="+mn-lt"/>
          <a:ea typeface="+mn-ea"/>
          <a:cs typeface="+mn-cs"/>
        </a:defRPr>
      </a:lvl3pPr>
      <a:lvl4pPr marL="1371542" algn="l" defTabSz="457181" rtl="0" eaLnBrk="1" latinLnBrk="0" hangingPunct="1">
        <a:defRPr sz="1800" kern="1200">
          <a:solidFill>
            <a:schemeClr val="tx1"/>
          </a:solidFill>
          <a:latin typeface="+mn-lt"/>
          <a:ea typeface="+mn-ea"/>
          <a:cs typeface="+mn-cs"/>
        </a:defRPr>
      </a:lvl4pPr>
      <a:lvl5pPr marL="1828723" algn="l" defTabSz="457181" rtl="0" eaLnBrk="1" latinLnBrk="0" hangingPunct="1">
        <a:defRPr sz="1800" kern="1200">
          <a:solidFill>
            <a:schemeClr val="tx1"/>
          </a:solidFill>
          <a:latin typeface="+mn-lt"/>
          <a:ea typeface="+mn-ea"/>
          <a:cs typeface="+mn-cs"/>
        </a:defRPr>
      </a:lvl5pPr>
      <a:lvl6pPr marL="2285903" algn="l" defTabSz="457181" rtl="0" eaLnBrk="1" latinLnBrk="0" hangingPunct="1">
        <a:defRPr sz="1800" kern="1200">
          <a:solidFill>
            <a:schemeClr val="tx1"/>
          </a:solidFill>
          <a:latin typeface="+mn-lt"/>
          <a:ea typeface="+mn-ea"/>
          <a:cs typeface="+mn-cs"/>
        </a:defRPr>
      </a:lvl6pPr>
      <a:lvl7pPr marL="2743083" algn="l" defTabSz="457181" rtl="0" eaLnBrk="1" latinLnBrk="0" hangingPunct="1">
        <a:defRPr sz="1800" kern="1200">
          <a:solidFill>
            <a:schemeClr val="tx1"/>
          </a:solidFill>
          <a:latin typeface="+mn-lt"/>
          <a:ea typeface="+mn-ea"/>
          <a:cs typeface="+mn-cs"/>
        </a:defRPr>
      </a:lvl7pPr>
      <a:lvl8pPr marL="3200264" algn="l" defTabSz="457181" rtl="0" eaLnBrk="1" latinLnBrk="0" hangingPunct="1">
        <a:defRPr sz="1800" kern="1200">
          <a:solidFill>
            <a:schemeClr val="tx1"/>
          </a:solidFill>
          <a:latin typeface="+mn-lt"/>
          <a:ea typeface="+mn-ea"/>
          <a:cs typeface="+mn-cs"/>
        </a:defRPr>
      </a:lvl8pPr>
      <a:lvl9pPr marL="3657445" algn="l" defTabSz="45718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1"/>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5"/>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2/8/2023</a:t>
            </a:fld>
            <a:endParaRPr lang="en-US" dirty="0"/>
          </a:p>
        </p:txBody>
      </p:sp>
      <p:sp>
        <p:nvSpPr>
          <p:cNvPr id="5" name="Footer Placeholder 4"/>
          <p:cNvSpPr>
            <a:spLocks noGrp="1"/>
          </p:cNvSpPr>
          <p:nvPr>
            <p:ph type="ftr" sz="quarter" idx="3"/>
          </p:nvPr>
        </p:nvSpPr>
        <p:spPr>
          <a:xfrm>
            <a:off x="2589213" y="6135809"/>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3"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1635044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hf sldNum="0" hdr="0" ftr="0" dt="0"/>
  <p:txStyles>
    <p:titleStyle>
      <a:lvl1pPr algn="l" defTabSz="457181"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5" indent="-342885" algn="l" defTabSz="457181"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18" indent="-285738" algn="l" defTabSz="457181"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952" indent="-228590" algn="l" defTabSz="457181"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133"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312"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493"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674"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8854"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035" indent="-228590" algn="l" defTabSz="457181"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1" algn="l" defTabSz="457181" rtl="0" eaLnBrk="1" latinLnBrk="0" hangingPunct="1">
        <a:defRPr sz="1800" kern="1200">
          <a:solidFill>
            <a:schemeClr val="tx1"/>
          </a:solidFill>
          <a:latin typeface="+mn-lt"/>
          <a:ea typeface="+mn-ea"/>
          <a:cs typeface="+mn-cs"/>
        </a:defRPr>
      </a:lvl3pPr>
      <a:lvl4pPr marL="1371542" algn="l" defTabSz="457181" rtl="0" eaLnBrk="1" latinLnBrk="0" hangingPunct="1">
        <a:defRPr sz="1800" kern="1200">
          <a:solidFill>
            <a:schemeClr val="tx1"/>
          </a:solidFill>
          <a:latin typeface="+mn-lt"/>
          <a:ea typeface="+mn-ea"/>
          <a:cs typeface="+mn-cs"/>
        </a:defRPr>
      </a:lvl4pPr>
      <a:lvl5pPr marL="1828723" algn="l" defTabSz="457181" rtl="0" eaLnBrk="1" latinLnBrk="0" hangingPunct="1">
        <a:defRPr sz="1800" kern="1200">
          <a:solidFill>
            <a:schemeClr val="tx1"/>
          </a:solidFill>
          <a:latin typeface="+mn-lt"/>
          <a:ea typeface="+mn-ea"/>
          <a:cs typeface="+mn-cs"/>
        </a:defRPr>
      </a:lvl5pPr>
      <a:lvl6pPr marL="2285903" algn="l" defTabSz="457181" rtl="0" eaLnBrk="1" latinLnBrk="0" hangingPunct="1">
        <a:defRPr sz="1800" kern="1200">
          <a:solidFill>
            <a:schemeClr val="tx1"/>
          </a:solidFill>
          <a:latin typeface="+mn-lt"/>
          <a:ea typeface="+mn-ea"/>
          <a:cs typeface="+mn-cs"/>
        </a:defRPr>
      </a:lvl6pPr>
      <a:lvl7pPr marL="2743083" algn="l" defTabSz="457181" rtl="0" eaLnBrk="1" latinLnBrk="0" hangingPunct="1">
        <a:defRPr sz="1800" kern="1200">
          <a:solidFill>
            <a:schemeClr val="tx1"/>
          </a:solidFill>
          <a:latin typeface="+mn-lt"/>
          <a:ea typeface="+mn-ea"/>
          <a:cs typeface="+mn-cs"/>
        </a:defRPr>
      </a:lvl7pPr>
      <a:lvl8pPr marL="3200264" algn="l" defTabSz="457181" rtl="0" eaLnBrk="1" latinLnBrk="0" hangingPunct="1">
        <a:defRPr sz="1800" kern="1200">
          <a:solidFill>
            <a:schemeClr val="tx1"/>
          </a:solidFill>
          <a:latin typeface="+mn-lt"/>
          <a:ea typeface="+mn-ea"/>
          <a:cs typeface="+mn-cs"/>
        </a:defRPr>
      </a:lvl8pPr>
      <a:lvl9pPr marL="3657445" algn="l" defTabSz="45718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s://pxhere.com/en/photo/11706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1">
              <a:defRPr/>
            </a:pPr>
            <a:endParaRPr lang="en-US" dirty="0">
              <a:solidFill>
                <a:prstClr val="white"/>
              </a:solidFill>
              <a:latin typeface="Franklin Gothic Book" panose="020F0502020204030204"/>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025447" y="1151261"/>
            <a:ext cx="6253317" cy="2415628"/>
          </a:xfrm>
        </p:spPr>
        <p:txBody>
          <a:bodyPr>
            <a:normAutofit/>
          </a:bodyPr>
          <a:lstStyle/>
          <a:p>
            <a:r>
              <a:rPr lang="en-US" dirty="0">
                <a:latin typeface="Arial Black" panose="020B0A04020102020204" pitchFamily="34" charset="0"/>
                <a:ea typeface="Cascadia Code" panose="020B0609020000020004" pitchFamily="49" charset="0"/>
                <a:cs typeface="Cascadia Code" panose="020B0609020000020004" pitchFamily="49" charset="0"/>
              </a:rPr>
              <a:t>Project</a:t>
            </a:r>
            <a:r>
              <a:rPr lang="en-US" dirty="0">
                <a:latin typeface="Cascadia Code" panose="020B0609020000020004" pitchFamily="49" charset="0"/>
                <a:ea typeface="Cascadia Code" panose="020B0609020000020004" pitchFamily="49" charset="0"/>
                <a:cs typeface="Cascadia Code" panose="020B0609020000020004" pitchFamily="49" charset="0"/>
              </a:rPr>
              <a:t> </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accent4"/>
                </a:solidFill>
                <a:latin typeface="Cascadia Code" panose="020B0609020000020004" pitchFamily="49" charset="0"/>
                <a:ea typeface="Cascadia Code" panose="020B0609020000020004" pitchFamily="49" charset="0"/>
                <a:cs typeface="Cascadia Code" panose="020B0609020000020004" pitchFamily="49" charset="0"/>
              </a:rPr>
              <a:t>Jukebox</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41353" y="4748023"/>
            <a:ext cx="6269347" cy="2002401"/>
          </a:xfrm>
        </p:spPr>
        <p:txBody>
          <a:bodyPr>
            <a:normAutofit/>
          </a:bodyPr>
          <a:lstStyle/>
          <a:p>
            <a:r>
              <a:rPr lang="en-US" sz="2200" dirty="0">
                <a:solidFill>
                  <a:schemeClr val="tx1">
                    <a:lumMod val="85000"/>
                    <a:lumOff val="15000"/>
                  </a:schemeClr>
                </a:solidFill>
                <a:latin typeface="Gill Sans MT" panose="020B0502020104020203" pitchFamily="34" charset="0"/>
              </a:rPr>
              <a:t>Presented by - Aman Pandey</a:t>
            </a:r>
          </a:p>
          <a:p>
            <a:endParaRPr lang="en-US" sz="2000" dirty="0">
              <a:solidFill>
                <a:schemeClr val="tx1">
                  <a:lumMod val="85000"/>
                  <a:lumOff val="15000"/>
                </a:schemeClr>
              </a:solidFill>
              <a:latin typeface="Gill Sans MT" panose="020B0502020104020203" pitchFamily="34" charset="0"/>
            </a:endParaRPr>
          </a:p>
          <a:p>
            <a:r>
              <a:rPr lang="en-US" sz="1899" dirty="0">
                <a:solidFill>
                  <a:schemeClr val="tx1">
                    <a:lumMod val="85000"/>
                    <a:lumOff val="15000"/>
                  </a:schemeClr>
                </a:solidFill>
                <a:latin typeface="Gill Sans MT" panose="020B0502020104020203" pitchFamily="34" charset="0"/>
              </a:rPr>
              <a:t>Guided by – Mr. Vaibhav Diwan</a:t>
            </a:r>
          </a:p>
          <a:p>
            <a:r>
              <a:rPr lang="en-US" sz="1899" dirty="0">
                <a:solidFill>
                  <a:schemeClr val="tx1">
                    <a:lumMod val="85000"/>
                    <a:lumOff val="15000"/>
                  </a:schemeClr>
                </a:solidFill>
                <a:latin typeface="Gill Sans MT" panose="020B0502020104020203" pitchFamily="34" charset="0"/>
              </a:rPr>
              <a:t>                    Mrs. Pushpa</a:t>
            </a:r>
          </a:p>
          <a:p>
            <a:endParaRPr lang="en-US" sz="1899" dirty="0">
              <a:solidFill>
                <a:schemeClr val="tx1">
                  <a:lumMod val="85000"/>
                  <a:lumOff val="15000"/>
                </a:schemeClr>
              </a:solidFill>
              <a:latin typeface="Gill Sans MT" panose="020B0502020104020203" pitchFamily="34"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80"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7"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5EE51-518A-6584-967D-5CEDEF138ACC}"/>
              </a:ext>
            </a:extLst>
          </p:cNvPr>
          <p:cNvSpPr txBox="1"/>
          <p:nvPr/>
        </p:nvSpPr>
        <p:spPr>
          <a:xfrm>
            <a:off x="398929" y="224119"/>
            <a:ext cx="11394141" cy="5923160"/>
          </a:xfrm>
          <a:prstGeom prst="rect">
            <a:avLst/>
          </a:prstGeom>
          <a:noFill/>
        </p:spPr>
        <p:txBody>
          <a:bodyPr wrap="square" rtlCol="0">
            <a:spAutoFit/>
          </a:bodyPr>
          <a:lstStyle/>
          <a:p>
            <a:pPr>
              <a:lnSpc>
                <a:spcPct val="200000"/>
              </a:lnSpc>
            </a:pPr>
            <a:r>
              <a:rPr lang="en-IN" dirty="0"/>
              <a:t>                                                                            CODE EXPLANATION</a:t>
            </a:r>
          </a:p>
          <a:p>
            <a:pPr marL="285738" indent="-285738">
              <a:lnSpc>
                <a:spcPct val="200000"/>
              </a:lnSpc>
              <a:buFont typeface="Arial" panose="020B0604020202020204" pitchFamily="34" charset="0"/>
              <a:buChar char="•"/>
            </a:pPr>
            <a:r>
              <a:rPr lang="en-IN" dirty="0"/>
              <a:t>To write the code more efficiently we are using one IDE(integrated development environment) “IntelliJ”.</a:t>
            </a:r>
          </a:p>
          <a:p>
            <a:pPr marL="285738" indent="-285738">
              <a:lnSpc>
                <a:spcPct val="200000"/>
              </a:lnSpc>
              <a:buFont typeface="Arial" panose="020B0604020202020204" pitchFamily="34" charset="0"/>
              <a:buChar char="•"/>
            </a:pPr>
            <a:r>
              <a:rPr lang="en-IN" dirty="0"/>
              <a:t>Inside this IDE we have created one project Named Jukebox .</a:t>
            </a:r>
          </a:p>
          <a:p>
            <a:pPr marL="285738" indent="-285738">
              <a:lnSpc>
                <a:spcPct val="200000"/>
              </a:lnSpc>
              <a:buFont typeface="Arial" panose="020B0604020202020204" pitchFamily="34" charset="0"/>
              <a:buChar char="•"/>
            </a:pPr>
            <a:r>
              <a:rPr lang="en-IN" dirty="0"/>
              <a:t>Inside this Jukebox project we have created some Packages in the package section so that our project looks</a:t>
            </a:r>
          </a:p>
          <a:p>
            <a:pPr>
              <a:lnSpc>
                <a:spcPct val="150000"/>
              </a:lnSpc>
            </a:pPr>
            <a:r>
              <a:rPr lang="en-IN" dirty="0"/>
              <a:t>     pretty clear to the observer.</a:t>
            </a:r>
          </a:p>
          <a:p>
            <a:pPr marL="285738" indent="-285738">
              <a:lnSpc>
                <a:spcPct val="200000"/>
              </a:lnSpc>
              <a:buFont typeface="Arial" panose="020B0604020202020204" pitchFamily="34" charset="0"/>
              <a:buChar char="•"/>
            </a:pPr>
            <a:endParaRPr lang="en-IN" sz="2031" dirty="0"/>
          </a:p>
          <a:p>
            <a:pPr marL="285738" indent="-285738">
              <a:lnSpc>
                <a:spcPct val="200000"/>
              </a:lnSpc>
              <a:buFont typeface="Arial" panose="020B0604020202020204" pitchFamily="34" charset="0"/>
              <a:buChar char="•"/>
            </a:pPr>
            <a:endParaRPr lang="en-IN" dirty="0"/>
          </a:p>
          <a:p>
            <a:pPr>
              <a:lnSpc>
                <a:spcPct val="200000"/>
              </a:lnSpc>
            </a:pPr>
            <a:endParaRPr lang="en-IN" sz="2031" dirty="0"/>
          </a:p>
          <a:p>
            <a:pPr>
              <a:lnSpc>
                <a:spcPct val="200000"/>
              </a:lnSpc>
            </a:pPr>
            <a:endParaRPr lang="en-IN" sz="2031" dirty="0"/>
          </a:p>
          <a:p>
            <a:pPr marL="285738" indent="-285738">
              <a:lnSpc>
                <a:spcPct val="250000"/>
              </a:lnSpc>
              <a:buFont typeface="Arial" panose="020B0604020202020204" pitchFamily="34" charset="0"/>
              <a:buChar char="•"/>
            </a:pPr>
            <a:r>
              <a:rPr lang="en-IN" dirty="0"/>
              <a:t>Now, we have to Identify classes inside these Packages.</a:t>
            </a:r>
          </a:p>
        </p:txBody>
      </p:sp>
      <p:pic>
        <p:nvPicPr>
          <p:cNvPr id="7" name="Picture 6">
            <a:extLst>
              <a:ext uri="{FF2B5EF4-FFF2-40B4-BE49-F238E27FC236}">
                <a16:creationId xmlns:a16="http://schemas.microsoft.com/office/drawing/2014/main" id="{8E468843-8E1D-9B31-353E-7DD15E70C102}"/>
              </a:ext>
            </a:extLst>
          </p:cNvPr>
          <p:cNvPicPr>
            <a:picLocks noChangeAspect="1"/>
          </p:cNvPicPr>
          <p:nvPr/>
        </p:nvPicPr>
        <p:blipFill>
          <a:blip r:embed="rId2"/>
          <a:stretch>
            <a:fillRect/>
          </a:stretch>
        </p:blipFill>
        <p:spPr>
          <a:xfrm>
            <a:off x="790825" y="2868189"/>
            <a:ext cx="3144682" cy="2463134"/>
          </a:xfrm>
          <a:prstGeom prst="rect">
            <a:avLst/>
          </a:prstGeom>
        </p:spPr>
      </p:pic>
      <p:sp>
        <p:nvSpPr>
          <p:cNvPr id="8" name="TextBox 7">
            <a:extLst>
              <a:ext uri="{FF2B5EF4-FFF2-40B4-BE49-F238E27FC236}">
                <a16:creationId xmlns:a16="http://schemas.microsoft.com/office/drawing/2014/main" id="{FB764362-F2E6-5795-6531-88B51312E7E4}"/>
              </a:ext>
            </a:extLst>
          </p:cNvPr>
          <p:cNvSpPr txBox="1"/>
          <p:nvPr/>
        </p:nvSpPr>
        <p:spPr>
          <a:xfrm>
            <a:off x="4894730" y="3012141"/>
            <a:ext cx="5414683" cy="646331"/>
          </a:xfrm>
          <a:prstGeom prst="rect">
            <a:avLst/>
          </a:prstGeom>
          <a:noFill/>
        </p:spPr>
        <p:txBody>
          <a:bodyPr wrap="square" rtlCol="0">
            <a:spAutoFit/>
          </a:bodyPr>
          <a:lstStyle/>
          <a:p>
            <a:r>
              <a:rPr lang="en-IN" dirty="0"/>
              <a:t>These Packages contains different classes according to requirement.</a:t>
            </a:r>
          </a:p>
        </p:txBody>
      </p:sp>
      <p:cxnSp>
        <p:nvCxnSpPr>
          <p:cNvPr id="10" name="Straight Arrow Connector 9">
            <a:extLst>
              <a:ext uri="{FF2B5EF4-FFF2-40B4-BE49-F238E27FC236}">
                <a16:creationId xmlns:a16="http://schemas.microsoft.com/office/drawing/2014/main" id="{940DAC29-C7FE-C0D0-8C51-AD1622179601}"/>
              </a:ext>
            </a:extLst>
          </p:cNvPr>
          <p:cNvCxnSpPr/>
          <p:nvPr/>
        </p:nvCxnSpPr>
        <p:spPr>
          <a:xfrm flipH="1">
            <a:off x="4016188" y="3343835"/>
            <a:ext cx="8785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A3842A7-4B2A-6D83-FA87-67973483CA73}"/>
              </a:ext>
            </a:extLst>
          </p:cNvPr>
          <p:cNvCxnSpPr/>
          <p:nvPr/>
        </p:nvCxnSpPr>
        <p:spPr>
          <a:xfrm>
            <a:off x="4661647" y="744071"/>
            <a:ext cx="220531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9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C9EEE4-2741-49E5-EC21-221178802301}"/>
              </a:ext>
            </a:extLst>
          </p:cNvPr>
          <p:cNvSpPr/>
          <p:nvPr/>
        </p:nvSpPr>
        <p:spPr>
          <a:xfrm>
            <a:off x="1219200" y="394447"/>
            <a:ext cx="2348753" cy="537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31" dirty="0"/>
          </a:p>
        </p:txBody>
      </p:sp>
      <p:sp>
        <p:nvSpPr>
          <p:cNvPr id="3" name="TextBox 2">
            <a:extLst>
              <a:ext uri="{FF2B5EF4-FFF2-40B4-BE49-F238E27FC236}">
                <a16:creationId xmlns:a16="http://schemas.microsoft.com/office/drawing/2014/main" id="{05C55649-2288-9370-582A-8320DEE0E709}"/>
              </a:ext>
            </a:extLst>
          </p:cNvPr>
          <p:cNvSpPr txBox="1"/>
          <p:nvPr/>
        </p:nvSpPr>
        <p:spPr>
          <a:xfrm>
            <a:off x="1398494" y="478722"/>
            <a:ext cx="1972235" cy="404854"/>
          </a:xfrm>
          <a:prstGeom prst="rect">
            <a:avLst/>
          </a:prstGeom>
          <a:noFill/>
        </p:spPr>
        <p:txBody>
          <a:bodyPr wrap="square" rtlCol="0">
            <a:spAutoFit/>
          </a:bodyPr>
          <a:lstStyle/>
          <a:p>
            <a:r>
              <a:rPr lang="en-IN" sz="2031" dirty="0"/>
              <a:t>        CLASSES</a:t>
            </a:r>
          </a:p>
        </p:txBody>
      </p:sp>
      <p:sp>
        <p:nvSpPr>
          <p:cNvPr id="4" name="TextBox 3">
            <a:extLst>
              <a:ext uri="{FF2B5EF4-FFF2-40B4-BE49-F238E27FC236}">
                <a16:creationId xmlns:a16="http://schemas.microsoft.com/office/drawing/2014/main" id="{B5DBA03C-20E6-8E88-91CF-83CE01BB3B5E}"/>
              </a:ext>
            </a:extLst>
          </p:cNvPr>
          <p:cNvSpPr txBox="1"/>
          <p:nvPr/>
        </p:nvSpPr>
        <p:spPr>
          <a:xfrm>
            <a:off x="519952" y="663388"/>
            <a:ext cx="7162800" cy="4311373"/>
          </a:xfrm>
          <a:prstGeom prst="rect">
            <a:avLst/>
          </a:prstGeom>
          <a:noFill/>
        </p:spPr>
        <p:txBody>
          <a:bodyPr wrap="square" rtlCol="0">
            <a:spAutoFit/>
          </a:bodyPr>
          <a:lstStyle/>
          <a:p>
            <a:pPr marL="285738" indent="-285738">
              <a:lnSpc>
                <a:spcPct val="200000"/>
              </a:lnSpc>
              <a:buFont typeface="Arial" panose="020B0604020202020204" pitchFamily="34" charset="0"/>
              <a:buChar char="•"/>
            </a:pPr>
            <a:endParaRPr lang="en-IN" sz="2031" dirty="0"/>
          </a:p>
          <a:p>
            <a:pPr marL="285738" indent="-285738">
              <a:lnSpc>
                <a:spcPct val="150000"/>
              </a:lnSpc>
              <a:buFont typeface="Arial" panose="020B0604020202020204" pitchFamily="34" charset="0"/>
              <a:buChar char="•"/>
            </a:pPr>
            <a:r>
              <a:rPr lang="en-IN" sz="2031" dirty="0"/>
              <a:t>Classes are not real world entity it is just a blueprints from which Objects are created.</a:t>
            </a:r>
          </a:p>
          <a:p>
            <a:pPr marL="285738" indent="-285738">
              <a:lnSpc>
                <a:spcPct val="150000"/>
              </a:lnSpc>
              <a:buFont typeface="Arial" panose="020B0604020202020204" pitchFamily="34" charset="0"/>
              <a:buChar char="•"/>
            </a:pPr>
            <a:r>
              <a:rPr lang="en-IN" sz="2031" dirty="0"/>
              <a:t>A class is a group of different types of attribute and Behaviours.</a:t>
            </a:r>
          </a:p>
          <a:p>
            <a:pPr marL="285738" indent="-285738">
              <a:lnSpc>
                <a:spcPct val="150000"/>
              </a:lnSpc>
              <a:buFont typeface="Arial" panose="020B0604020202020204" pitchFamily="34" charset="0"/>
              <a:buChar char="•"/>
            </a:pPr>
            <a:r>
              <a:rPr lang="en-IN" sz="2031" dirty="0"/>
              <a:t>As, you can see in the image, that we have created some packages and inside those packages we have created some classes which consist some methods and attributes.</a:t>
            </a:r>
          </a:p>
          <a:p>
            <a:endParaRPr lang="en-IN" sz="2031" dirty="0"/>
          </a:p>
        </p:txBody>
      </p:sp>
      <p:pic>
        <p:nvPicPr>
          <p:cNvPr id="6" name="Picture 5">
            <a:extLst>
              <a:ext uri="{FF2B5EF4-FFF2-40B4-BE49-F238E27FC236}">
                <a16:creationId xmlns:a16="http://schemas.microsoft.com/office/drawing/2014/main" id="{5DF11E2F-F658-58CA-CD81-864DA3DE7EDF}"/>
              </a:ext>
            </a:extLst>
          </p:cNvPr>
          <p:cNvPicPr>
            <a:picLocks noChangeAspect="1"/>
          </p:cNvPicPr>
          <p:nvPr/>
        </p:nvPicPr>
        <p:blipFill>
          <a:blip r:embed="rId2"/>
          <a:stretch>
            <a:fillRect/>
          </a:stretch>
        </p:blipFill>
        <p:spPr>
          <a:xfrm>
            <a:off x="7781366" y="1048873"/>
            <a:ext cx="3881717" cy="5056094"/>
          </a:xfrm>
          <a:prstGeom prst="rect">
            <a:avLst/>
          </a:prstGeom>
        </p:spPr>
      </p:pic>
    </p:spTree>
    <p:extLst>
      <p:ext uri="{BB962C8B-B14F-4D97-AF65-F5344CB8AC3E}">
        <p14:creationId xmlns:p14="http://schemas.microsoft.com/office/powerpoint/2010/main" val="326969879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EEE0E-A726-201B-DC9E-E01AB71B1662}"/>
              </a:ext>
            </a:extLst>
          </p:cNvPr>
          <p:cNvSpPr txBox="1"/>
          <p:nvPr/>
        </p:nvSpPr>
        <p:spPr>
          <a:xfrm>
            <a:off x="1147482" y="893218"/>
            <a:ext cx="5459506" cy="1754326"/>
          </a:xfrm>
          <a:prstGeom prst="rect">
            <a:avLst/>
          </a:prstGeom>
          <a:noFill/>
        </p:spPr>
        <p:txBody>
          <a:bodyPr wrap="square" rtlCol="0">
            <a:spAutoFit/>
          </a:bodyPr>
          <a:lstStyle/>
          <a:p>
            <a:r>
              <a:rPr lang="en-IN" dirty="0"/>
              <a:t>bean Package</a:t>
            </a:r>
          </a:p>
          <a:p>
            <a:endParaRPr lang="en-IN" dirty="0"/>
          </a:p>
          <a:p>
            <a:endParaRPr lang="en-IN" dirty="0"/>
          </a:p>
          <a:p>
            <a:endParaRPr lang="en-IN" dirty="0"/>
          </a:p>
          <a:p>
            <a:endParaRPr lang="en-IN" dirty="0"/>
          </a:p>
          <a:p>
            <a:endParaRPr lang="en-IN" dirty="0"/>
          </a:p>
        </p:txBody>
      </p:sp>
      <p:sp>
        <p:nvSpPr>
          <p:cNvPr id="3" name="Arrow: Bent-Up 2">
            <a:extLst>
              <a:ext uri="{FF2B5EF4-FFF2-40B4-BE49-F238E27FC236}">
                <a16:creationId xmlns:a16="http://schemas.microsoft.com/office/drawing/2014/main" id="{9BAF9A4F-E872-15D0-02A9-4AC48910C5D7}"/>
              </a:ext>
            </a:extLst>
          </p:cNvPr>
          <p:cNvSpPr/>
          <p:nvPr/>
        </p:nvSpPr>
        <p:spPr>
          <a:xfrm rot="5400000">
            <a:off x="1586752" y="1506071"/>
            <a:ext cx="636494" cy="4213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31FCD674-219F-F381-D28A-8DFF89642478}"/>
              </a:ext>
            </a:extLst>
          </p:cNvPr>
          <p:cNvSpPr txBox="1"/>
          <p:nvPr/>
        </p:nvSpPr>
        <p:spPr>
          <a:xfrm>
            <a:off x="2294966" y="1716742"/>
            <a:ext cx="3433482" cy="784830"/>
          </a:xfrm>
          <a:prstGeom prst="rect">
            <a:avLst/>
          </a:prstGeom>
          <a:noFill/>
        </p:spPr>
        <p:txBody>
          <a:bodyPr wrap="square" rtlCol="0">
            <a:spAutoFit/>
          </a:bodyPr>
          <a:lstStyle/>
          <a:p>
            <a:pPr>
              <a:lnSpc>
                <a:spcPct val="150000"/>
              </a:lnSpc>
            </a:pPr>
            <a:r>
              <a:rPr lang="en-IN" dirty="0"/>
              <a:t>Bean package contains 3 classes</a:t>
            </a:r>
          </a:p>
          <a:p>
            <a:r>
              <a:rPr lang="en-IN" dirty="0"/>
              <a:t> </a:t>
            </a:r>
          </a:p>
        </p:txBody>
      </p:sp>
      <p:sp>
        <p:nvSpPr>
          <p:cNvPr id="5" name="Arrow: Bent-Up 4">
            <a:extLst>
              <a:ext uri="{FF2B5EF4-FFF2-40B4-BE49-F238E27FC236}">
                <a16:creationId xmlns:a16="http://schemas.microsoft.com/office/drawing/2014/main" id="{8E5D6478-520D-1DEB-9FEF-350A1CF2260F}"/>
              </a:ext>
            </a:extLst>
          </p:cNvPr>
          <p:cNvSpPr/>
          <p:nvPr/>
        </p:nvSpPr>
        <p:spPr>
          <a:xfrm rot="5400000">
            <a:off x="1586752" y="4134490"/>
            <a:ext cx="636494" cy="4213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7F45B981-D3AF-1BC8-9B95-0796C26F40E8}"/>
              </a:ext>
            </a:extLst>
          </p:cNvPr>
          <p:cNvSpPr/>
          <p:nvPr/>
        </p:nvSpPr>
        <p:spPr>
          <a:xfrm>
            <a:off x="1147483" y="888352"/>
            <a:ext cx="1586753" cy="4051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DBFE2DE7-A592-9E39-FF6E-42FBA923AFA4}"/>
              </a:ext>
            </a:extLst>
          </p:cNvPr>
          <p:cNvSpPr/>
          <p:nvPr/>
        </p:nvSpPr>
        <p:spPr>
          <a:xfrm>
            <a:off x="0" y="0"/>
            <a:ext cx="618565" cy="6409765"/>
          </a:xfrm>
          <a:prstGeom prst="rect">
            <a:avLst/>
          </a:prstGeom>
          <a:solidFill>
            <a:srgbClr val="7030A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0486267-AD53-31A4-5254-0FD13B1756E5}"/>
              </a:ext>
            </a:extLst>
          </p:cNvPr>
          <p:cNvSpPr txBox="1"/>
          <p:nvPr/>
        </p:nvSpPr>
        <p:spPr>
          <a:xfrm>
            <a:off x="1237129" y="3467998"/>
            <a:ext cx="1855696" cy="1754326"/>
          </a:xfrm>
          <a:prstGeom prst="rect">
            <a:avLst/>
          </a:prstGeom>
          <a:noFill/>
        </p:spPr>
        <p:txBody>
          <a:bodyPr wrap="square" rtlCol="0">
            <a:spAutoFit/>
          </a:bodyPr>
          <a:lstStyle/>
          <a:p>
            <a:r>
              <a:rPr lang="en-IN" dirty="0"/>
              <a:t>dao Package</a:t>
            </a:r>
          </a:p>
          <a:p>
            <a:endParaRPr lang="en-IN" dirty="0"/>
          </a:p>
          <a:p>
            <a:endParaRPr lang="en-IN" dirty="0"/>
          </a:p>
          <a:p>
            <a:endParaRPr lang="en-IN" dirty="0"/>
          </a:p>
          <a:p>
            <a:endParaRPr lang="en-IN" dirty="0"/>
          </a:p>
          <a:p>
            <a:endParaRPr lang="en-IN" dirty="0"/>
          </a:p>
        </p:txBody>
      </p:sp>
      <p:sp>
        <p:nvSpPr>
          <p:cNvPr id="12" name="Rectangle: Rounded Corners 11">
            <a:extLst>
              <a:ext uri="{FF2B5EF4-FFF2-40B4-BE49-F238E27FC236}">
                <a16:creationId xmlns:a16="http://schemas.microsoft.com/office/drawing/2014/main" id="{3F860B51-4A73-FEB7-D247-CBBCF2C4E539}"/>
              </a:ext>
            </a:extLst>
          </p:cNvPr>
          <p:cNvSpPr/>
          <p:nvPr/>
        </p:nvSpPr>
        <p:spPr>
          <a:xfrm>
            <a:off x="1147483" y="3467998"/>
            <a:ext cx="1586753" cy="4051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AAD6671-8578-6AF7-B7D4-110C51CE3A46}"/>
              </a:ext>
            </a:extLst>
          </p:cNvPr>
          <p:cNvSpPr txBox="1"/>
          <p:nvPr/>
        </p:nvSpPr>
        <p:spPr>
          <a:xfrm>
            <a:off x="2294965" y="4345161"/>
            <a:ext cx="4123764" cy="457048"/>
          </a:xfrm>
          <a:prstGeom prst="rect">
            <a:avLst/>
          </a:prstGeom>
          <a:noFill/>
        </p:spPr>
        <p:txBody>
          <a:bodyPr wrap="square" rtlCol="0">
            <a:spAutoFit/>
          </a:bodyPr>
          <a:lstStyle/>
          <a:p>
            <a:pPr>
              <a:lnSpc>
                <a:spcPct val="150000"/>
              </a:lnSpc>
            </a:pPr>
            <a:r>
              <a:rPr lang="en-IN" dirty="0"/>
              <a:t>Dao package contains 3 classes </a:t>
            </a:r>
          </a:p>
        </p:txBody>
      </p:sp>
      <p:sp>
        <p:nvSpPr>
          <p:cNvPr id="16" name="Rectangle: Rounded Corners 15">
            <a:extLst>
              <a:ext uri="{FF2B5EF4-FFF2-40B4-BE49-F238E27FC236}">
                <a16:creationId xmlns:a16="http://schemas.microsoft.com/office/drawing/2014/main" id="{C8EDC704-F6E0-956B-359A-5BE4A3330D2B}"/>
              </a:ext>
            </a:extLst>
          </p:cNvPr>
          <p:cNvSpPr/>
          <p:nvPr/>
        </p:nvSpPr>
        <p:spPr>
          <a:xfrm>
            <a:off x="6257365" y="845897"/>
            <a:ext cx="1667435" cy="40517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37D5F37-43FF-D03C-8D0B-6FBDF985264F}"/>
              </a:ext>
            </a:extLst>
          </p:cNvPr>
          <p:cNvSpPr/>
          <p:nvPr/>
        </p:nvSpPr>
        <p:spPr>
          <a:xfrm>
            <a:off x="6257365" y="1832403"/>
            <a:ext cx="1667435" cy="405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Playlist</a:t>
            </a:r>
          </a:p>
        </p:txBody>
      </p:sp>
      <p:sp>
        <p:nvSpPr>
          <p:cNvPr id="18" name="Rectangle: Rounded Corners 17">
            <a:extLst>
              <a:ext uri="{FF2B5EF4-FFF2-40B4-BE49-F238E27FC236}">
                <a16:creationId xmlns:a16="http://schemas.microsoft.com/office/drawing/2014/main" id="{D1852F33-9D2C-EA16-C30E-034F5DD9307A}"/>
              </a:ext>
            </a:extLst>
          </p:cNvPr>
          <p:cNvSpPr/>
          <p:nvPr/>
        </p:nvSpPr>
        <p:spPr>
          <a:xfrm>
            <a:off x="6257365" y="2909477"/>
            <a:ext cx="1667435" cy="40517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Playlist Details</a:t>
            </a:r>
          </a:p>
        </p:txBody>
      </p:sp>
      <p:cxnSp>
        <p:nvCxnSpPr>
          <p:cNvPr id="20" name="Straight Arrow Connector 19">
            <a:extLst>
              <a:ext uri="{FF2B5EF4-FFF2-40B4-BE49-F238E27FC236}">
                <a16:creationId xmlns:a16="http://schemas.microsoft.com/office/drawing/2014/main" id="{446F07B6-0D70-E407-0F24-393AFC2A2646}"/>
              </a:ext>
            </a:extLst>
          </p:cNvPr>
          <p:cNvCxnSpPr/>
          <p:nvPr/>
        </p:nvCxnSpPr>
        <p:spPr>
          <a:xfrm flipV="1">
            <a:off x="5450541" y="1144953"/>
            <a:ext cx="645459" cy="68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F92DF8-BC26-30A5-1989-E9880FE5E66A}"/>
              </a:ext>
            </a:extLst>
          </p:cNvPr>
          <p:cNvCxnSpPr/>
          <p:nvPr/>
        </p:nvCxnSpPr>
        <p:spPr>
          <a:xfrm>
            <a:off x="5450541" y="2631838"/>
            <a:ext cx="735106" cy="48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312F7F-E203-8E00-B552-DA790EA73C51}"/>
              </a:ext>
            </a:extLst>
          </p:cNvPr>
          <p:cNvCxnSpPr/>
          <p:nvPr/>
        </p:nvCxnSpPr>
        <p:spPr>
          <a:xfrm>
            <a:off x="5728448" y="2034989"/>
            <a:ext cx="457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6B6701-EE8A-8EE5-3C63-08679DEA4C83}"/>
              </a:ext>
            </a:extLst>
          </p:cNvPr>
          <p:cNvSpPr txBox="1"/>
          <p:nvPr/>
        </p:nvSpPr>
        <p:spPr>
          <a:xfrm>
            <a:off x="6382871" y="846549"/>
            <a:ext cx="1425389" cy="369332"/>
          </a:xfrm>
          <a:prstGeom prst="rect">
            <a:avLst/>
          </a:prstGeom>
          <a:noFill/>
        </p:spPr>
        <p:txBody>
          <a:bodyPr wrap="square" rtlCol="0">
            <a:spAutoFit/>
          </a:bodyPr>
          <a:lstStyle/>
          <a:p>
            <a:r>
              <a:rPr lang="en-IN" dirty="0"/>
              <a:t>      Songs</a:t>
            </a:r>
          </a:p>
        </p:txBody>
      </p:sp>
      <p:cxnSp>
        <p:nvCxnSpPr>
          <p:cNvPr id="29" name="Straight Arrow Connector 28">
            <a:extLst>
              <a:ext uri="{FF2B5EF4-FFF2-40B4-BE49-F238E27FC236}">
                <a16:creationId xmlns:a16="http://schemas.microsoft.com/office/drawing/2014/main" id="{60D61707-5265-4DF4-C038-FE2B1603A33B}"/>
              </a:ext>
            </a:extLst>
          </p:cNvPr>
          <p:cNvCxnSpPr/>
          <p:nvPr/>
        </p:nvCxnSpPr>
        <p:spPr>
          <a:xfrm>
            <a:off x="5737412" y="4663408"/>
            <a:ext cx="1039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C19FC4-ABB9-B686-4618-05F27D557CAF}"/>
              </a:ext>
            </a:extLst>
          </p:cNvPr>
          <p:cNvCxnSpPr>
            <a:cxnSpLocks/>
          </p:cNvCxnSpPr>
          <p:nvPr/>
        </p:nvCxnSpPr>
        <p:spPr>
          <a:xfrm flipV="1">
            <a:off x="6777318" y="3991055"/>
            <a:ext cx="537883" cy="67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1F2388-C7E4-977D-B917-5A54577EAF4C}"/>
              </a:ext>
            </a:extLst>
          </p:cNvPr>
          <p:cNvCxnSpPr>
            <a:cxnSpLocks/>
          </p:cNvCxnSpPr>
          <p:nvPr/>
        </p:nvCxnSpPr>
        <p:spPr>
          <a:xfrm>
            <a:off x="6768352" y="4663408"/>
            <a:ext cx="466166" cy="69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0DEE1E2-C926-017C-9A71-3832A58CA739}"/>
              </a:ext>
            </a:extLst>
          </p:cNvPr>
          <p:cNvCxnSpPr>
            <a:cxnSpLocks/>
          </p:cNvCxnSpPr>
          <p:nvPr/>
        </p:nvCxnSpPr>
        <p:spPr>
          <a:xfrm>
            <a:off x="6777320" y="4663408"/>
            <a:ext cx="103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32FEB32-C7D9-302D-84E9-F3E316268FB4}"/>
              </a:ext>
            </a:extLst>
          </p:cNvPr>
          <p:cNvSpPr/>
          <p:nvPr/>
        </p:nvSpPr>
        <p:spPr>
          <a:xfrm>
            <a:off x="7386918" y="3715465"/>
            <a:ext cx="1667435" cy="40517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80C2FD10-02D0-F21F-46E2-A64F4CD778F8}"/>
              </a:ext>
            </a:extLst>
          </p:cNvPr>
          <p:cNvSpPr txBox="1"/>
          <p:nvPr/>
        </p:nvSpPr>
        <p:spPr>
          <a:xfrm>
            <a:off x="7324167" y="3715465"/>
            <a:ext cx="1577789" cy="369332"/>
          </a:xfrm>
          <a:prstGeom prst="rect">
            <a:avLst/>
          </a:prstGeom>
          <a:noFill/>
        </p:spPr>
        <p:txBody>
          <a:bodyPr wrap="square" rtlCol="0">
            <a:spAutoFit/>
          </a:bodyPr>
          <a:lstStyle/>
          <a:p>
            <a:r>
              <a:rPr lang="en-IN" dirty="0"/>
              <a:t>      SongsDAO</a:t>
            </a:r>
          </a:p>
        </p:txBody>
      </p:sp>
      <p:sp>
        <p:nvSpPr>
          <p:cNvPr id="39" name="Rectangle: Rounded Corners 38">
            <a:extLst>
              <a:ext uri="{FF2B5EF4-FFF2-40B4-BE49-F238E27FC236}">
                <a16:creationId xmlns:a16="http://schemas.microsoft.com/office/drawing/2014/main" id="{A4983B03-98D6-798E-6ED1-62AE13AABD16}"/>
              </a:ext>
            </a:extLst>
          </p:cNvPr>
          <p:cNvSpPr/>
          <p:nvPr/>
        </p:nvSpPr>
        <p:spPr>
          <a:xfrm>
            <a:off x="7216590" y="5353681"/>
            <a:ext cx="2277035" cy="405171"/>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48615429-F379-3C1E-FD3A-94E7055572B7}"/>
              </a:ext>
            </a:extLst>
          </p:cNvPr>
          <p:cNvSpPr txBox="1"/>
          <p:nvPr/>
        </p:nvSpPr>
        <p:spPr>
          <a:xfrm>
            <a:off x="7315201" y="5353681"/>
            <a:ext cx="2178424" cy="369332"/>
          </a:xfrm>
          <a:prstGeom prst="rect">
            <a:avLst/>
          </a:prstGeom>
          <a:noFill/>
        </p:spPr>
        <p:txBody>
          <a:bodyPr wrap="square" rtlCol="0">
            <a:spAutoFit/>
          </a:bodyPr>
          <a:lstStyle/>
          <a:p>
            <a:r>
              <a:rPr lang="en-IN" dirty="0"/>
              <a:t> PlaylistDetailsDAO</a:t>
            </a:r>
          </a:p>
        </p:txBody>
      </p:sp>
      <p:sp>
        <p:nvSpPr>
          <p:cNvPr id="41" name="Rectangle: Rounded Corners 40">
            <a:extLst>
              <a:ext uri="{FF2B5EF4-FFF2-40B4-BE49-F238E27FC236}">
                <a16:creationId xmlns:a16="http://schemas.microsoft.com/office/drawing/2014/main" id="{C96A07B0-B5F6-FFA5-E108-4AF046ED73A4}"/>
              </a:ext>
            </a:extLst>
          </p:cNvPr>
          <p:cNvSpPr/>
          <p:nvPr/>
        </p:nvSpPr>
        <p:spPr>
          <a:xfrm>
            <a:off x="7862047" y="4413356"/>
            <a:ext cx="1667435" cy="405172"/>
          </a:xfrm>
          <a:prstGeom prst="roundRect">
            <a:avLst/>
          </a:prstGeom>
          <a:solidFill>
            <a:schemeClr val="accent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TextBox 41">
            <a:extLst>
              <a:ext uri="{FF2B5EF4-FFF2-40B4-BE49-F238E27FC236}">
                <a16:creationId xmlns:a16="http://schemas.microsoft.com/office/drawing/2014/main" id="{EA60C519-EBE9-7EC4-38A2-482EDF7ECFA3}"/>
              </a:ext>
            </a:extLst>
          </p:cNvPr>
          <p:cNvSpPr txBox="1"/>
          <p:nvPr/>
        </p:nvSpPr>
        <p:spPr>
          <a:xfrm>
            <a:off x="7983069" y="4423658"/>
            <a:ext cx="1425389" cy="369332"/>
          </a:xfrm>
          <a:prstGeom prst="rect">
            <a:avLst/>
          </a:prstGeom>
          <a:noFill/>
          <a:ln>
            <a:noFill/>
          </a:ln>
        </p:spPr>
        <p:txBody>
          <a:bodyPr wrap="square" rtlCol="0">
            <a:spAutoFit/>
          </a:bodyPr>
          <a:lstStyle/>
          <a:p>
            <a:r>
              <a:rPr lang="en-IN" dirty="0"/>
              <a:t> </a:t>
            </a:r>
            <a:r>
              <a:rPr lang="en-IN" dirty="0">
                <a:solidFill>
                  <a:schemeClr val="bg1">
                    <a:lumMod val="95000"/>
                  </a:schemeClr>
                </a:solidFill>
              </a:rPr>
              <a:t>PlaylistDAO</a:t>
            </a:r>
          </a:p>
        </p:txBody>
      </p:sp>
    </p:spTree>
    <p:extLst>
      <p:ext uri="{BB962C8B-B14F-4D97-AF65-F5344CB8AC3E}">
        <p14:creationId xmlns:p14="http://schemas.microsoft.com/office/powerpoint/2010/main" val="257264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400"/>
                                        <p:tgtEl>
                                          <p:spTgt spid="38"/>
                                        </p:tgtEl>
                                      </p:cBhvr>
                                    </p:animEffect>
                                    <p:anim calcmode="lin" valueType="num">
                                      <p:cBhvr>
                                        <p:cTn id="31" dur="400" fill="hold"/>
                                        <p:tgtEl>
                                          <p:spTgt spid="38"/>
                                        </p:tgtEl>
                                        <p:attrNameLst>
                                          <p:attrName>ppt_x</p:attrName>
                                        </p:attrNameLst>
                                      </p:cBhvr>
                                      <p:tavLst>
                                        <p:tav tm="0">
                                          <p:val>
                                            <p:strVal val="#ppt_x"/>
                                          </p:val>
                                        </p:tav>
                                        <p:tav tm="100000">
                                          <p:val>
                                            <p:strVal val="#ppt_x"/>
                                          </p:val>
                                        </p:tav>
                                      </p:tavLst>
                                    </p:anim>
                                    <p:anim calcmode="lin" valueType="num">
                                      <p:cBhvr>
                                        <p:cTn id="32" dur="400" fill="hold"/>
                                        <p:tgtEl>
                                          <p:spTgt spid="3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400"/>
                                        <p:tgtEl>
                                          <p:spTgt spid="37"/>
                                        </p:tgtEl>
                                      </p:cBhvr>
                                    </p:animEffect>
                                    <p:anim calcmode="lin" valueType="num">
                                      <p:cBhvr>
                                        <p:cTn id="36" dur="400" fill="hold"/>
                                        <p:tgtEl>
                                          <p:spTgt spid="37"/>
                                        </p:tgtEl>
                                        <p:attrNameLst>
                                          <p:attrName>ppt_x</p:attrName>
                                        </p:attrNameLst>
                                      </p:cBhvr>
                                      <p:tavLst>
                                        <p:tav tm="0">
                                          <p:val>
                                            <p:strVal val="#ppt_x"/>
                                          </p:val>
                                        </p:tav>
                                        <p:tav tm="100000">
                                          <p:val>
                                            <p:strVal val="#ppt_x"/>
                                          </p:val>
                                        </p:tav>
                                      </p:tavLst>
                                    </p:anim>
                                    <p:anim calcmode="lin" valueType="num">
                                      <p:cBhvr>
                                        <p:cTn id="37" dur="400" fill="hold"/>
                                        <p:tgtEl>
                                          <p:spTgt spid="3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400"/>
                                        <p:tgtEl>
                                          <p:spTgt spid="41"/>
                                        </p:tgtEl>
                                      </p:cBhvr>
                                    </p:animEffect>
                                    <p:anim calcmode="lin" valueType="num">
                                      <p:cBhvr>
                                        <p:cTn id="41" dur="400" fill="hold"/>
                                        <p:tgtEl>
                                          <p:spTgt spid="41"/>
                                        </p:tgtEl>
                                        <p:attrNameLst>
                                          <p:attrName>ppt_x</p:attrName>
                                        </p:attrNameLst>
                                      </p:cBhvr>
                                      <p:tavLst>
                                        <p:tav tm="0">
                                          <p:val>
                                            <p:strVal val="#ppt_x"/>
                                          </p:val>
                                        </p:tav>
                                        <p:tav tm="100000">
                                          <p:val>
                                            <p:strVal val="#ppt_x"/>
                                          </p:val>
                                        </p:tav>
                                      </p:tavLst>
                                    </p:anim>
                                    <p:anim calcmode="lin" valueType="num">
                                      <p:cBhvr>
                                        <p:cTn id="42" dur="400" fill="hold"/>
                                        <p:tgtEl>
                                          <p:spTgt spid="4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400"/>
                                        <p:tgtEl>
                                          <p:spTgt spid="42"/>
                                        </p:tgtEl>
                                      </p:cBhvr>
                                    </p:animEffect>
                                    <p:anim calcmode="lin" valueType="num">
                                      <p:cBhvr>
                                        <p:cTn id="46" dur="400" fill="hold"/>
                                        <p:tgtEl>
                                          <p:spTgt spid="42"/>
                                        </p:tgtEl>
                                        <p:attrNameLst>
                                          <p:attrName>ppt_x</p:attrName>
                                        </p:attrNameLst>
                                      </p:cBhvr>
                                      <p:tavLst>
                                        <p:tav tm="0">
                                          <p:val>
                                            <p:strVal val="#ppt_x"/>
                                          </p:val>
                                        </p:tav>
                                        <p:tav tm="100000">
                                          <p:val>
                                            <p:strVal val="#ppt_x"/>
                                          </p:val>
                                        </p:tav>
                                      </p:tavLst>
                                    </p:anim>
                                    <p:anim calcmode="lin" valueType="num">
                                      <p:cBhvr>
                                        <p:cTn id="47" dur="400" fill="hold"/>
                                        <p:tgtEl>
                                          <p:spTgt spid="42"/>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400"/>
                                        <p:tgtEl>
                                          <p:spTgt spid="39"/>
                                        </p:tgtEl>
                                      </p:cBhvr>
                                    </p:animEffect>
                                    <p:anim calcmode="lin" valueType="num">
                                      <p:cBhvr>
                                        <p:cTn id="51" dur="400" fill="hold"/>
                                        <p:tgtEl>
                                          <p:spTgt spid="39"/>
                                        </p:tgtEl>
                                        <p:attrNameLst>
                                          <p:attrName>ppt_x</p:attrName>
                                        </p:attrNameLst>
                                      </p:cBhvr>
                                      <p:tavLst>
                                        <p:tav tm="0">
                                          <p:val>
                                            <p:strVal val="#ppt_x"/>
                                          </p:val>
                                        </p:tav>
                                        <p:tav tm="100000">
                                          <p:val>
                                            <p:strVal val="#ppt_x"/>
                                          </p:val>
                                        </p:tav>
                                      </p:tavLst>
                                    </p:anim>
                                    <p:anim calcmode="lin" valueType="num">
                                      <p:cBhvr>
                                        <p:cTn id="52" dur="400" fill="hold"/>
                                        <p:tgtEl>
                                          <p:spTgt spid="3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400"/>
                                        <p:tgtEl>
                                          <p:spTgt spid="40"/>
                                        </p:tgtEl>
                                      </p:cBhvr>
                                    </p:animEffect>
                                    <p:anim calcmode="lin" valueType="num">
                                      <p:cBhvr>
                                        <p:cTn id="56" dur="400" fill="hold"/>
                                        <p:tgtEl>
                                          <p:spTgt spid="40"/>
                                        </p:tgtEl>
                                        <p:attrNameLst>
                                          <p:attrName>ppt_x</p:attrName>
                                        </p:attrNameLst>
                                      </p:cBhvr>
                                      <p:tavLst>
                                        <p:tav tm="0">
                                          <p:val>
                                            <p:strVal val="#ppt_x"/>
                                          </p:val>
                                        </p:tav>
                                        <p:tav tm="100000">
                                          <p:val>
                                            <p:strVal val="#ppt_x"/>
                                          </p:val>
                                        </p:tav>
                                      </p:tavLst>
                                    </p:anim>
                                    <p:anim calcmode="lin" valueType="num">
                                      <p:cBhvr>
                                        <p:cTn id="57" dur="400" fill="hold"/>
                                        <p:tgtEl>
                                          <p:spTgt spid="4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400"/>
                                        <p:tgtEl>
                                          <p:spTgt spid="32"/>
                                        </p:tgtEl>
                                      </p:cBhvr>
                                    </p:animEffect>
                                    <p:anim calcmode="lin" valueType="num">
                                      <p:cBhvr>
                                        <p:cTn id="61" dur="400" fill="hold"/>
                                        <p:tgtEl>
                                          <p:spTgt spid="32"/>
                                        </p:tgtEl>
                                        <p:attrNameLst>
                                          <p:attrName>ppt_x</p:attrName>
                                        </p:attrNameLst>
                                      </p:cBhvr>
                                      <p:tavLst>
                                        <p:tav tm="0">
                                          <p:val>
                                            <p:strVal val="#ppt_x"/>
                                          </p:val>
                                        </p:tav>
                                        <p:tav tm="100000">
                                          <p:val>
                                            <p:strVal val="#ppt_x"/>
                                          </p:val>
                                        </p:tav>
                                      </p:tavLst>
                                    </p:anim>
                                    <p:anim calcmode="lin" valueType="num">
                                      <p:cBhvr>
                                        <p:cTn id="62" dur="400" fill="hold"/>
                                        <p:tgtEl>
                                          <p:spTgt spid="3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400"/>
                                        <p:tgtEl>
                                          <p:spTgt spid="35"/>
                                        </p:tgtEl>
                                      </p:cBhvr>
                                    </p:animEffect>
                                    <p:anim calcmode="lin" valueType="num">
                                      <p:cBhvr>
                                        <p:cTn id="66" dur="400" fill="hold"/>
                                        <p:tgtEl>
                                          <p:spTgt spid="35"/>
                                        </p:tgtEl>
                                        <p:attrNameLst>
                                          <p:attrName>ppt_x</p:attrName>
                                        </p:attrNameLst>
                                      </p:cBhvr>
                                      <p:tavLst>
                                        <p:tav tm="0">
                                          <p:val>
                                            <p:strVal val="#ppt_x"/>
                                          </p:val>
                                        </p:tav>
                                        <p:tav tm="100000">
                                          <p:val>
                                            <p:strVal val="#ppt_x"/>
                                          </p:val>
                                        </p:tav>
                                      </p:tavLst>
                                    </p:anim>
                                    <p:anim calcmode="lin" valueType="num">
                                      <p:cBhvr>
                                        <p:cTn id="67" dur="400" fill="hold"/>
                                        <p:tgtEl>
                                          <p:spTgt spid="3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400"/>
                                        <p:tgtEl>
                                          <p:spTgt spid="30"/>
                                        </p:tgtEl>
                                      </p:cBhvr>
                                    </p:animEffect>
                                    <p:anim calcmode="lin" valueType="num">
                                      <p:cBhvr>
                                        <p:cTn id="71" dur="400" fill="hold"/>
                                        <p:tgtEl>
                                          <p:spTgt spid="30"/>
                                        </p:tgtEl>
                                        <p:attrNameLst>
                                          <p:attrName>ppt_x</p:attrName>
                                        </p:attrNameLst>
                                      </p:cBhvr>
                                      <p:tavLst>
                                        <p:tav tm="0">
                                          <p:val>
                                            <p:strVal val="#ppt_x"/>
                                          </p:val>
                                        </p:tav>
                                        <p:tav tm="100000">
                                          <p:val>
                                            <p:strVal val="#ppt_x"/>
                                          </p:val>
                                        </p:tav>
                                      </p:tavLst>
                                    </p:anim>
                                    <p:anim calcmode="lin" valueType="num">
                                      <p:cBhvr>
                                        <p:cTn id="72" dur="400" fill="hold"/>
                                        <p:tgtEl>
                                          <p:spTgt spid="30"/>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400"/>
                                        <p:tgtEl>
                                          <p:spTgt spid="29"/>
                                        </p:tgtEl>
                                      </p:cBhvr>
                                    </p:animEffect>
                                    <p:anim calcmode="lin" valueType="num">
                                      <p:cBhvr>
                                        <p:cTn id="76" dur="400" fill="hold"/>
                                        <p:tgtEl>
                                          <p:spTgt spid="29"/>
                                        </p:tgtEl>
                                        <p:attrNameLst>
                                          <p:attrName>ppt_x</p:attrName>
                                        </p:attrNameLst>
                                      </p:cBhvr>
                                      <p:tavLst>
                                        <p:tav tm="0">
                                          <p:val>
                                            <p:strVal val="#ppt_x"/>
                                          </p:val>
                                        </p:tav>
                                        <p:tav tm="100000">
                                          <p:val>
                                            <p:strVal val="#ppt_x"/>
                                          </p:val>
                                        </p:tav>
                                      </p:tavLst>
                                    </p:anim>
                                    <p:anim calcmode="lin" valueType="num">
                                      <p:cBhvr>
                                        <p:cTn id="77" dur="4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7" grpId="0"/>
      <p:bldP spid="37" grpId="0" animBg="1"/>
      <p:bldP spid="38" grpId="0"/>
      <p:bldP spid="39" grpId="0" animBg="1"/>
      <p:bldP spid="40" grpId="0"/>
      <p:bldP spid="41"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E3338-DAA4-79B6-0AF6-8DEE06B4EEC6}"/>
              </a:ext>
            </a:extLst>
          </p:cNvPr>
          <p:cNvSpPr txBox="1"/>
          <p:nvPr/>
        </p:nvSpPr>
        <p:spPr>
          <a:xfrm>
            <a:off x="564776" y="322729"/>
            <a:ext cx="3307977" cy="369332"/>
          </a:xfrm>
          <a:prstGeom prst="rect">
            <a:avLst/>
          </a:prstGeom>
          <a:noFill/>
        </p:spPr>
        <p:txBody>
          <a:bodyPr wrap="square" rtlCol="0">
            <a:spAutoFit/>
          </a:bodyPr>
          <a:lstStyle/>
          <a:p>
            <a:r>
              <a:rPr lang="en-IN" dirty="0"/>
              <a:t>Bean Package Classes Overview</a:t>
            </a:r>
          </a:p>
        </p:txBody>
      </p:sp>
      <p:sp>
        <p:nvSpPr>
          <p:cNvPr id="3" name="Rectangle: Diagonal Corners Snipped 2">
            <a:extLst>
              <a:ext uri="{FF2B5EF4-FFF2-40B4-BE49-F238E27FC236}">
                <a16:creationId xmlns:a16="http://schemas.microsoft.com/office/drawing/2014/main" id="{907E927E-8750-16FB-282A-89CD5B2B86E4}"/>
              </a:ext>
            </a:extLst>
          </p:cNvPr>
          <p:cNvSpPr/>
          <p:nvPr/>
        </p:nvSpPr>
        <p:spPr>
          <a:xfrm>
            <a:off x="349624" y="260865"/>
            <a:ext cx="3801035" cy="493059"/>
          </a:xfrm>
          <a:prstGeom prst="snip2Diag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AAD193-8773-5B4B-1C5B-8CFFE4A3CA97}"/>
              </a:ext>
            </a:extLst>
          </p:cNvPr>
          <p:cNvSpPr txBox="1"/>
          <p:nvPr/>
        </p:nvSpPr>
        <p:spPr>
          <a:xfrm>
            <a:off x="349624" y="1056691"/>
            <a:ext cx="5459505" cy="4678204"/>
          </a:xfrm>
          <a:prstGeom prst="rect">
            <a:avLst/>
          </a:prstGeom>
          <a:noFill/>
        </p:spPr>
        <p:txBody>
          <a:bodyPr wrap="square" rtlCol="0">
            <a:spAutoFit/>
          </a:bodyPr>
          <a:lstStyle/>
          <a:p>
            <a:r>
              <a:rPr lang="en-IN" sz="1400" b="1" dirty="0"/>
              <a:t>Playlist Class</a:t>
            </a:r>
          </a:p>
          <a:p>
            <a:pPr marL="285750" indent="-285750">
              <a:lnSpc>
                <a:spcPct val="150000"/>
              </a:lnSpc>
              <a:buFont typeface="Arial" panose="020B0604020202020204" pitchFamily="34" charset="0"/>
              <a:buChar char="•"/>
            </a:pPr>
            <a:r>
              <a:rPr lang="en-IN" sz="1400" dirty="0"/>
              <a:t>This playlist class is having 2 private </a:t>
            </a:r>
            <a:r>
              <a:rPr lang="en-IN" sz="1400" b="1" dirty="0"/>
              <a:t>instance Variable </a:t>
            </a:r>
            <a:r>
              <a:rPr lang="en-IN" sz="1400" dirty="0"/>
              <a:t>(</a:t>
            </a:r>
            <a:r>
              <a:rPr lang="en-IN" sz="1400" b="1" dirty="0"/>
              <a:t>playlist_Id, playlist_Name</a:t>
            </a:r>
            <a:r>
              <a:rPr lang="en-IN" sz="1400" dirty="0"/>
              <a:t>).</a:t>
            </a:r>
          </a:p>
          <a:p>
            <a:pPr marL="285750" indent="-285750">
              <a:lnSpc>
                <a:spcPct val="150000"/>
              </a:lnSpc>
              <a:buFont typeface="Arial" panose="020B0604020202020204" pitchFamily="34" charset="0"/>
              <a:buChar char="•"/>
            </a:pPr>
            <a:r>
              <a:rPr lang="en-IN" sz="1400" dirty="0"/>
              <a:t>So, Whenever the Attributes are Private, then to access them in different package or class we have to use </a:t>
            </a:r>
            <a:r>
              <a:rPr lang="en-IN" sz="1400" b="1" dirty="0"/>
              <a:t>getters and setters </a:t>
            </a:r>
            <a:r>
              <a:rPr lang="en-IN" sz="1400" dirty="0"/>
              <a:t>method.</a:t>
            </a:r>
          </a:p>
          <a:p>
            <a:pPr>
              <a:lnSpc>
                <a:spcPct val="150000"/>
              </a:lnSpc>
            </a:pPr>
            <a:endParaRPr lang="en-IN" sz="1400" dirty="0"/>
          </a:p>
          <a:p>
            <a:r>
              <a:rPr lang="en-IN" sz="1400" b="1" dirty="0"/>
              <a:t>Songs Class</a:t>
            </a:r>
          </a:p>
          <a:p>
            <a:pPr marL="285750" indent="-285750">
              <a:lnSpc>
                <a:spcPct val="150000"/>
              </a:lnSpc>
              <a:buFont typeface="Arial" panose="020B0604020202020204" pitchFamily="34" charset="0"/>
              <a:buChar char="•"/>
            </a:pPr>
            <a:r>
              <a:rPr lang="en-IN" sz="1400" dirty="0"/>
              <a:t>This Songs class is having 6 private </a:t>
            </a:r>
            <a:r>
              <a:rPr lang="en-IN" sz="1400" b="1" dirty="0"/>
              <a:t>instance Variable </a:t>
            </a:r>
            <a:r>
              <a:rPr lang="en-IN" sz="1400" dirty="0"/>
              <a:t>(</a:t>
            </a:r>
            <a:r>
              <a:rPr lang="en-IN" sz="1400" b="1" dirty="0"/>
              <a:t>song_Id, song_Name, artist_Name, genre, duration, Filepath</a:t>
            </a:r>
            <a:r>
              <a:rPr lang="en-IN" sz="1400" dirty="0"/>
              <a:t>).</a:t>
            </a:r>
          </a:p>
          <a:p>
            <a:pPr marL="285750" indent="-285750">
              <a:lnSpc>
                <a:spcPct val="150000"/>
              </a:lnSpc>
              <a:buFont typeface="Arial" panose="020B0604020202020204" pitchFamily="34" charset="0"/>
              <a:buChar char="•"/>
            </a:pPr>
            <a:endParaRPr lang="en-IN" sz="1400" dirty="0"/>
          </a:p>
          <a:p>
            <a:pPr>
              <a:lnSpc>
                <a:spcPct val="150000"/>
              </a:lnSpc>
            </a:pPr>
            <a:r>
              <a:rPr lang="en-IN" sz="1400" b="1" dirty="0"/>
              <a:t>Playlist Details Class</a:t>
            </a:r>
          </a:p>
          <a:p>
            <a:pPr marL="285750" indent="-285750">
              <a:lnSpc>
                <a:spcPct val="150000"/>
              </a:lnSpc>
              <a:buFont typeface="Arial" panose="020B0604020202020204" pitchFamily="34" charset="0"/>
              <a:buChar char="•"/>
            </a:pPr>
            <a:r>
              <a:rPr lang="en-IN" sz="1400" dirty="0"/>
              <a:t>This class having 2 variable    1)</a:t>
            </a:r>
            <a:r>
              <a:rPr lang="en-IN" sz="1400" b="1" dirty="0"/>
              <a:t>Playlist_Id   </a:t>
            </a:r>
            <a:r>
              <a:rPr lang="en-IN" sz="1400" dirty="0"/>
              <a:t>2) </a:t>
            </a:r>
            <a:r>
              <a:rPr lang="en-IN" sz="1400" b="1" dirty="0"/>
              <a:t>Song_Id</a:t>
            </a:r>
          </a:p>
          <a:p>
            <a:pPr>
              <a:lnSpc>
                <a:spcPct val="150000"/>
              </a:lnSpc>
            </a:pPr>
            <a:endParaRPr lang="en-IN" sz="1400" dirty="0"/>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8BCF00E-F126-E7D4-EE29-8716C1BDDC6C}"/>
              </a:ext>
            </a:extLst>
          </p:cNvPr>
          <p:cNvPicPr>
            <a:picLocks noChangeAspect="1"/>
          </p:cNvPicPr>
          <p:nvPr/>
        </p:nvPicPr>
        <p:blipFill>
          <a:blip r:embed="rId2"/>
          <a:stretch>
            <a:fillRect/>
          </a:stretch>
        </p:blipFill>
        <p:spPr>
          <a:xfrm>
            <a:off x="6095999" y="295835"/>
            <a:ext cx="2751058" cy="179085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C3558FD-DBAF-671B-BF58-895CE2D70C1A}"/>
              </a:ext>
            </a:extLst>
          </p:cNvPr>
          <p:cNvPicPr>
            <a:picLocks noChangeAspect="1"/>
          </p:cNvPicPr>
          <p:nvPr/>
        </p:nvPicPr>
        <p:blipFill>
          <a:blip r:embed="rId3"/>
          <a:stretch>
            <a:fillRect/>
          </a:stretch>
        </p:blipFill>
        <p:spPr>
          <a:xfrm>
            <a:off x="8908701" y="353211"/>
            <a:ext cx="3140050" cy="172989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1D69EAC-2BA9-E2D1-5ED1-E499B830A161}"/>
              </a:ext>
            </a:extLst>
          </p:cNvPr>
          <p:cNvPicPr>
            <a:picLocks noChangeAspect="1"/>
          </p:cNvPicPr>
          <p:nvPr/>
        </p:nvPicPr>
        <p:blipFill>
          <a:blip r:embed="rId4"/>
          <a:stretch>
            <a:fillRect/>
          </a:stretch>
        </p:blipFill>
        <p:spPr>
          <a:xfrm>
            <a:off x="6874857" y="2223160"/>
            <a:ext cx="4067690" cy="1656721"/>
          </a:xfrm>
          <a:prstGeom prst="rect">
            <a:avLst/>
          </a:prstGeom>
        </p:spPr>
      </p:pic>
      <p:pic>
        <p:nvPicPr>
          <p:cNvPr id="13" name="Picture 12">
            <a:extLst>
              <a:ext uri="{FF2B5EF4-FFF2-40B4-BE49-F238E27FC236}">
                <a16:creationId xmlns:a16="http://schemas.microsoft.com/office/drawing/2014/main" id="{E3EFEE00-8EFB-63C8-F2F4-D92CA6B0C754}"/>
              </a:ext>
            </a:extLst>
          </p:cNvPr>
          <p:cNvPicPr>
            <a:picLocks noChangeAspect="1"/>
          </p:cNvPicPr>
          <p:nvPr/>
        </p:nvPicPr>
        <p:blipFill>
          <a:blip r:embed="rId5"/>
          <a:stretch>
            <a:fillRect/>
          </a:stretch>
        </p:blipFill>
        <p:spPr>
          <a:xfrm>
            <a:off x="7834452" y="3988313"/>
            <a:ext cx="2148499" cy="2376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252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0256AC89-F0F2-1706-4C1C-61E0263134B0}"/>
              </a:ext>
            </a:extLst>
          </p:cNvPr>
          <p:cNvSpPr/>
          <p:nvPr/>
        </p:nvSpPr>
        <p:spPr>
          <a:xfrm>
            <a:off x="430306" y="286871"/>
            <a:ext cx="3092823" cy="46616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Dao Package Overview</a:t>
            </a:r>
          </a:p>
        </p:txBody>
      </p:sp>
      <p:sp>
        <p:nvSpPr>
          <p:cNvPr id="3" name="TextBox 2">
            <a:extLst>
              <a:ext uri="{FF2B5EF4-FFF2-40B4-BE49-F238E27FC236}">
                <a16:creationId xmlns:a16="http://schemas.microsoft.com/office/drawing/2014/main" id="{E4F090BA-6B72-525F-2B7E-27ADF0C18333}"/>
              </a:ext>
            </a:extLst>
          </p:cNvPr>
          <p:cNvSpPr txBox="1"/>
          <p:nvPr/>
        </p:nvSpPr>
        <p:spPr>
          <a:xfrm>
            <a:off x="430306" y="1138518"/>
            <a:ext cx="2886635" cy="369332"/>
          </a:xfrm>
          <a:prstGeom prst="rect">
            <a:avLst/>
          </a:prstGeom>
          <a:noFill/>
        </p:spPr>
        <p:txBody>
          <a:bodyPr wrap="square" rtlCol="0">
            <a:spAutoFit/>
          </a:bodyPr>
          <a:lstStyle/>
          <a:p>
            <a:r>
              <a:rPr lang="en-IN" dirty="0"/>
              <a:t>SongDAO Class Overview </a:t>
            </a:r>
          </a:p>
        </p:txBody>
      </p:sp>
      <p:sp>
        <p:nvSpPr>
          <p:cNvPr id="4" name="Rectangle: Rounded Corners 3">
            <a:extLst>
              <a:ext uri="{FF2B5EF4-FFF2-40B4-BE49-F238E27FC236}">
                <a16:creationId xmlns:a16="http://schemas.microsoft.com/office/drawing/2014/main" id="{C7FCBCB7-7182-AADD-5916-568CED54893E}"/>
              </a:ext>
            </a:extLst>
          </p:cNvPr>
          <p:cNvSpPr/>
          <p:nvPr/>
        </p:nvSpPr>
        <p:spPr>
          <a:xfrm>
            <a:off x="2232210" y="1968624"/>
            <a:ext cx="1909483" cy="535197"/>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getAllSongs</a:t>
            </a:r>
          </a:p>
        </p:txBody>
      </p:sp>
      <p:sp>
        <p:nvSpPr>
          <p:cNvPr id="5" name="Rectangle: Rounded Corners 4">
            <a:extLst>
              <a:ext uri="{FF2B5EF4-FFF2-40B4-BE49-F238E27FC236}">
                <a16:creationId xmlns:a16="http://schemas.microsoft.com/office/drawing/2014/main" id="{CB15450F-1251-A1B3-C82C-1750B04278C9}"/>
              </a:ext>
            </a:extLst>
          </p:cNvPr>
          <p:cNvSpPr/>
          <p:nvPr/>
        </p:nvSpPr>
        <p:spPr>
          <a:xfrm>
            <a:off x="2232210" y="3032755"/>
            <a:ext cx="1891553" cy="53788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displaySongs</a:t>
            </a:r>
          </a:p>
        </p:txBody>
      </p:sp>
      <p:sp>
        <p:nvSpPr>
          <p:cNvPr id="6" name="Rectangle: Rounded Corners 5">
            <a:extLst>
              <a:ext uri="{FF2B5EF4-FFF2-40B4-BE49-F238E27FC236}">
                <a16:creationId xmlns:a16="http://schemas.microsoft.com/office/drawing/2014/main" id="{D6365F84-FC06-5E2B-E167-E043300664EF}"/>
              </a:ext>
            </a:extLst>
          </p:cNvPr>
          <p:cNvSpPr/>
          <p:nvPr/>
        </p:nvSpPr>
        <p:spPr>
          <a:xfrm>
            <a:off x="2241176" y="4099573"/>
            <a:ext cx="1909484" cy="448202"/>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searchBy</a:t>
            </a:r>
          </a:p>
        </p:txBody>
      </p:sp>
      <p:sp>
        <p:nvSpPr>
          <p:cNvPr id="7" name="Rectangle: Rounded Corners 6">
            <a:extLst>
              <a:ext uri="{FF2B5EF4-FFF2-40B4-BE49-F238E27FC236}">
                <a16:creationId xmlns:a16="http://schemas.microsoft.com/office/drawing/2014/main" id="{9B944F12-839E-46CF-180E-130927935678}"/>
              </a:ext>
            </a:extLst>
          </p:cNvPr>
          <p:cNvSpPr/>
          <p:nvPr/>
        </p:nvSpPr>
        <p:spPr>
          <a:xfrm>
            <a:off x="2241175" y="5076710"/>
            <a:ext cx="1909485" cy="44820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songToPlay</a:t>
            </a:r>
          </a:p>
        </p:txBody>
      </p:sp>
      <p:sp>
        <p:nvSpPr>
          <p:cNvPr id="8" name="Arrow: Bent 7">
            <a:extLst>
              <a:ext uri="{FF2B5EF4-FFF2-40B4-BE49-F238E27FC236}">
                <a16:creationId xmlns:a16="http://schemas.microsoft.com/office/drawing/2014/main" id="{95026E0E-321C-59FB-8A4B-992E3407DDA6}"/>
              </a:ext>
            </a:extLst>
          </p:cNvPr>
          <p:cNvSpPr/>
          <p:nvPr/>
        </p:nvSpPr>
        <p:spPr>
          <a:xfrm>
            <a:off x="3899647" y="1507850"/>
            <a:ext cx="735106" cy="460774"/>
          </a:xfrm>
          <a:prstGeom prst="ben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TextBox 9">
            <a:extLst>
              <a:ext uri="{FF2B5EF4-FFF2-40B4-BE49-F238E27FC236}">
                <a16:creationId xmlns:a16="http://schemas.microsoft.com/office/drawing/2014/main" id="{D13A1F30-0579-A18B-BE75-51FE1708DD86}"/>
              </a:ext>
            </a:extLst>
          </p:cNvPr>
          <p:cNvSpPr txBox="1"/>
          <p:nvPr/>
        </p:nvSpPr>
        <p:spPr>
          <a:xfrm>
            <a:off x="5038163" y="1286870"/>
            <a:ext cx="6104965" cy="646331"/>
          </a:xfrm>
          <a:prstGeom prst="rect">
            <a:avLst/>
          </a:prstGeom>
          <a:noFill/>
        </p:spPr>
        <p:txBody>
          <a:bodyPr wrap="square" rtlCol="0">
            <a:spAutoFit/>
          </a:bodyPr>
          <a:lstStyle/>
          <a:p>
            <a:r>
              <a:rPr lang="en-IN" dirty="0"/>
              <a:t>This method connects to the database by executing sql query and return the data present in Song table as a List.</a:t>
            </a:r>
          </a:p>
        </p:txBody>
      </p:sp>
      <p:cxnSp>
        <p:nvCxnSpPr>
          <p:cNvPr id="12" name="Straight Arrow Connector 11">
            <a:extLst>
              <a:ext uri="{FF2B5EF4-FFF2-40B4-BE49-F238E27FC236}">
                <a16:creationId xmlns:a16="http://schemas.microsoft.com/office/drawing/2014/main" id="{6D0DA8FF-E27F-D95A-E2E4-2754B589B0D8}"/>
              </a:ext>
            </a:extLst>
          </p:cNvPr>
          <p:cNvCxnSpPr>
            <a:stCxn id="4" idx="2"/>
            <a:endCxn id="5" idx="0"/>
          </p:cNvCxnSpPr>
          <p:nvPr/>
        </p:nvCxnSpPr>
        <p:spPr>
          <a:xfrm flipH="1">
            <a:off x="3177987" y="2503821"/>
            <a:ext cx="8965" cy="52893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01E26A2C-4158-8FBE-E735-E2430E467463}"/>
              </a:ext>
            </a:extLst>
          </p:cNvPr>
          <p:cNvSpPr/>
          <p:nvPr/>
        </p:nvSpPr>
        <p:spPr>
          <a:xfrm>
            <a:off x="4123763" y="3218329"/>
            <a:ext cx="735106" cy="210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501A538B-8367-49F8-CCCF-026F732E75BF}"/>
              </a:ext>
            </a:extLst>
          </p:cNvPr>
          <p:cNvSpPr txBox="1"/>
          <p:nvPr/>
        </p:nvSpPr>
        <p:spPr>
          <a:xfrm>
            <a:off x="5038163" y="2978530"/>
            <a:ext cx="5970493" cy="646331"/>
          </a:xfrm>
          <a:prstGeom prst="rect">
            <a:avLst/>
          </a:prstGeom>
          <a:noFill/>
        </p:spPr>
        <p:txBody>
          <a:bodyPr wrap="square" rtlCol="0">
            <a:spAutoFit/>
          </a:bodyPr>
          <a:lstStyle/>
          <a:p>
            <a:r>
              <a:rPr lang="en-IN" dirty="0"/>
              <a:t>This method takes the list as a argument and print that list in console in a specific way.</a:t>
            </a:r>
          </a:p>
        </p:txBody>
      </p:sp>
      <p:sp>
        <p:nvSpPr>
          <p:cNvPr id="15" name="Arrow: Right 14">
            <a:extLst>
              <a:ext uri="{FF2B5EF4-FFF2-40B4-BE49-F238E27FC236}">
                <a16:creationId xmlns:a16="http://schemas.microsoft.com/office/drawing/2014/main" id="{116D1567-82F9-640F-F7B2-4DED0A4DA0F6}"/>
              </a:ext>
            </a:extLst>
          </p:cNvPr>
          <p:cNvSpPr/>
          <p:nvPr/>
        </p:nvSpPr>
        <p:spPr>
          <a:xfrm>
            <a:off x="4150660" y="4218339"/>
            <a:ext cx="735106" cy="210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60E0A82E-C597-BA4D-C122-65A77572E0DD}"/>
              </a:ext>
            </a:extLst>
          </p:cNvPr>
          <p:cNvSpPr txBox="1"/>
          <p:nvPr/>
        </p:nvSpPr>
        <p:spPr>
          <a:xfrm>
            <a:off x="5038163" y="3967345"/>
            <a:ext cx="5871880" cy="923330"/>
          </a:xfrm>
          <a:prstGeom prst="rect">
            <a:avLst/>
          </a:prstGeom>
          <a:noFill/>
        </p:spPr>
        <p:txBody>
          <a:bodyPr wrap="square" rtlCol="0">
            <a:spAutoFit/>
          </a:bodyPr>
          <a:lstStyle/>
          <a:p>
            <a:r>
              <a:rPr lang="en-IN" dirty="0"/>
              <a:t>By using this searchBy method we can search the Artist name, Song-Name, Genre. I have use Like command of sql for this . And returns List of type song.</a:t>
            </a:r>
          </a:p>
        </p:txBody>
      </p:sp>
      <p:sp>
        <p:nvSpPr>
          <p:cNvPr id="17" name="Arrow: Right 16">
            <a:extLst>
              <a:ext uri="{FF2B5EF4-FFF2-40B4-BE49-F238E27FC236}">
                <a16:creationId xmlns:a16="http://schemas.microsoft.com/office/drawing/2014/main" id="{3B6BBD4D-6BA7-B1F0-E32B-A8D1B7AA04EF}"/>
              </a:ext>
            </a:extLst>
          </p:cNvPr>
          <p:cNvSpPr/>
          <p:nvPr/>
        </p:nvSpPr>
        <p:spPr>
          <a:xfrm>
            <a:off x="4141693" y="5195475"/>
            <a:ext cx="735106" cy="210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BDAB9727-DC9D-7F76-BF86-DCCBAA42C5EE}"/>
              </a:ext>
            </a:extLst>
          </p:cNvPr>
          <p:cNvCxnSpPr>
            <a:stCxn id="6" idx="1"/>
          </p:cNvCxnSpPr>
          <p:nvPr/>
        </p:nvCxnSpPr>
        <p:spPr>
          <a:xfrm flipH="1">
            <a:off x="1837765" y="4323674"/>
            <a:ext cx="403411" cy="0"/>
          </a:xfrm>
          <a:prstGeom prst="line">
            <a:avLst/>
          </a:prstGeom>
          <a:ln w="38100">
            <a:solidFill>
              <a:srgbClr val="A71EE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38BBAA-C397-219D-A4E7-FA955311BA14}"/>
              </a:ext>
            </a:extLst>
          </p:cNvPr>
          <p:cNvCxnSpPr/>
          <p:nvPr/>
        </p:nvCxnSpPr>
        <p:spPr>
          <a:xfrm flipV="1">
            <a:off x="1837765" y="3323664"/>
            <a:ext cx="0" cy="1000010"/>
          </a:xfrm>
          <a:prstGeom prst="line">
            <a:avLst/>
          </a:prstGeom>
          <a:ln w="38100">
            <a:solidFill>
              <a:srgbClr val="A71EE4"/>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A9699A-5307-84E7-973F-BC7308CC22E4}"/>
              </a:ext>
            </a:extLst>
          </p:cNvPr>
          <p:cNvCxnSpPr/>
          <p:nvPr/>
        </p:nvCxnSpPr>
        <p:spPr>
          <a:xfrm>
            <a:off x="1837765" y="3323664"/>
            <a:ext cx="295835" cy="0"/>
          </a:xfrm>
          <a:prstGeom prst="straightConnector1">
            <a:avLst/>
          </a:prstGeom>
          <a:ln w="38100">
            <a:solidFill>
              <a:srgbClr val="A71EE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92B9007-0AF7-5E0C-614B-CED59C893548}"/>
              </a:ext>
            </a:extLst>
          </p:cNvPr>
          <p:cNvSpPr txBox="1"/>
          <p:nvPr/>
        </p:nvSpPr>
        <p:spPr>
          <a:xfrm>
            <a:off x="5038163" y="5082980"/>
            <a:ext cx="5737412" cy="646331"/>
          </a:xfrm>
          <a:prstGeom prst="rect">
            <a:avLst/>
          </a:prstGeom>
          <a:noFill/>
        </p:spPr>
        <p:txBody>
          <a:bodyPr wrap="square" rtlCol="0">
            <a:spAutoFit/>
          </a:bodyPr>
          <a:lstStyle/>
          <a:p>
            <a:r>
              <a:rPr lang="en-IN" dirty="0"/>
              <a:t>This songToPlay method provide the filePath of the songs to the audio File. </a:t>
            </a:r>
          </a:p>
        </p:txBody>
      </p:sp>
    </p:spTree>
    <p:extLst>
      <p:ext uri="{BB962C8B-B14F-4D97-AF65-F5344CB8AC3E}">
        <p14:creationId xmlns:p14="http://schemas.microsoft.com/office/powerpoint/2010/main" val="354939858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276E02-992B-EE72-797A-D234058F5A9E}"/>
              </a:ext>
            </a:extLst>
          </p:cNvPr>
          <p:cNvSpPr/>
          <p:nvPr/>
        </p:nvSpPr>
        <p:spPr>
          <a:xfrm>
            <a:off x="677008" y="354727"/>
            <a:ext cx="2180492" cy="334107"/>
          </a:xfrm>
          <a:prstGeom prst="roundRect">
            <a:avLst/>
          </a:prstGeom>
          <a:solidFill>
            <a:srgbClr val="A71EE4"/>
          </a:solid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Exceptions</a:t>
            </a:r>
          </a:p>
        </p:txBody>
      </p:sp>
      <p:sp>
        <p:nvSpPr>
          <p:cNvPr id="3" name="TextBox 2">
            <a:extLst>
              <a:ext uri="{FF2B5EF4-FFF2-40B4-BE49-F238E27FC236}">
                <a16:creationId xmlns:a16="http://schemas.microsoft.com/office/drawing/2014/main" id="{1DE144FF-74F0-5CF5-C2D3-49488ADAD3BA}"/>
              </a:ext>
            </a:extLst>
          </p:cNvPr>
          <p:cNvSpPr txBox="1"/>
          <p:nvPr/>
        </p:nvSpPr>
        <p:spPr>
          <a:xfrm>
            <a:off x="1767254" y="886578"/>
            <a:ext cx="9231923" cy="1754326"/>
          </a:xfrm>
          <a:prstGeom prst="rect">
            <a:avLst/>
          </a:prstGeom>
          <a:noFill/>
        </p:spPr>
        <p:txBody>
          <a:bodyPr wrap="square" rtlCol="0">
            <a:spAutoFit/>
          </a:bodyPr>
          <a:lstStyle/>
          <a:p>
            <a:r>
              <a:rPr lang="en-IN" dirty="0"/>
              <a:t>Exception is like </a:t>
            </a:r>
            <a:r>
              <a:rPr lang="en-IN" dirty="0">
                <a:solidFill>
                  <a:schemeClr val="accent4">
                    <a:lumMod val="75000"/>
                  </a:schemeClr>
                </a:solidFill>
              </a:rPr>
              <a:t>unwanted error </a:t>
            </a:r>
            <a:r>
              <a:rPr lang="en-IN" dirty="0"/>
              <a:t>that can occur during the Run time of the program. To handle those exception we use </a:t>
            </a:r>
            <a:r>
              <a:rPr lang="en-IN" dirty="0">
                <a:solidFill>
                  <a:schemeClr val="accent4">
                    <a:lumMod val="75000"/>
                  </a:schemeClr>
                </a:solidFill>
              </a:rPr>
              <a:t>Try &amp; catch </a:t>
            </a:r>
            <a:r>
              <a:rPr lang="en-IN" dirty="0"/>
              <a:t>Blocks so that Our Normal flow of the program doesn’t disturb. </a:t>
            </a:r>
          </a:p>
          <a:p>
            <a:r>
              <a:rPr lang="en-IN" dirty="0"/>
              <a:t>In previous slide we have a searchBy method that method is going to throws some User defined Exceptions.</a:t>
            </a:r>
          </a:p>
          <a:p>
            <a:endParaRPr lang="en-IN" dirty="0"/>
          </a:p>
        </p:txBody>
      </p:sp>
      <p:sp>
        <p:nvSpPr>
          <p:cNvPr id="4" name="Rectangle: Rounded Corners 3">
            <a:extLst>
              <a:ext uri="{FF2B5EF4-FFF2-40B4-BE49-F238E27FC236}">
                <a16:creationId xmlns:a16="http://schemas.microsoft.com/office/drawing/2014/main" id="{7B9CC3C7-735A-3729-8B22-20905314219B}"/>
              </a:ext>
            </a:extLst>
          </p:cNvPr>
          <p:cNvSpPr/>
          <p:nvPr/>
        </p:nvSpPr>
        <p:spPr>
          <a:xfrm>
            <a:off x="1266092" y="2619060"/>
            <a:ext cx="2778370" cy="536111"/>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ArtistNotFoundException</a:t>
            </a:r>
          </a:p>
        </p:txBody>
      </p:sp>
      <p:sp>
        <p:nvSpPr>
          <p:cNvPr id="5" name="Rectangle: Rounded Corners 4">
            <a:extLst>
              <a:ext uri="{FF2B5EF4-FFF2-40B4-BE49-F238E27FC236}">
                <a16:creationId xmlns:a16="http://schemas.microsoft.com/office/drawing/2014/main" id="{5A46114C-3209-6514-BB3B-470E5BAA397C}"/>
              </a:ext>
            </a:extLst>
          </p:cNvPr>
          <p:cNvSpPr/>
          <p:nvPr/>
        </p:nvSpPr>
        <p:spPr>
          <a:xfrm>
            <a:off x="1266092" y="3785005"/>
            <a:ext cx="2778370" cy="536111"/>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SongNotFoundException</a:t>
            </a:r>
          </a:p>
        </p:txBody>
      </p:sp>
      <p:sp>
        <p:nvSpPr>
          <p:cNvPr id="6" name="Rectangle: Rounded Corners 5">
            <a:extLst>
              <a:ext uri="{FF2B5EF4-FFF2-40B4-BE49-F238E27FC236}">
                <a16:creationId xmlns:a16="http://schemas.microsoft.com/office/drawing/2014/main" id="{0EF47E4D-E755-60F6-A308-7266FEB856BB}"/>
              </a:ext>
            </a:extLst>
          </p:cNvPr>
          <p:cNvSpPr/>
          <p:nvPr/>
        </p:nvSpPr>
        <p:spPr>
          <a:xfrm>
            <a:off x="1266092" y="4942378"/>
            <a:ext cx="2778370" cy="536111"/>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GenreNotFoundException</a:t>
            </a:r>
          </a:p>
        </p:txBody>
      </p:sp>
      <p:pic>
        <p:nvPicPr>
          <p:cNvPr id="8" name="Picture 7">
            <a:extLst>
              <a:ext uri="{FF2B5EF4-FFF2-40B4-BE49-F238E27FC236}">
                <a16:creationId xmlns:a16="http://schemas.microsoft.com/office/drawing/2014/main" id="{8B10BEB1-E0C4-00D4-7D6F-D031BD0995E8}"/>
              </a:ext>
            </a:extLst>
          </p:cNvPr>
          <p:cNvPicPr>
            <a:picLocks noChangeAspect="1"/>
          </p:cNvPicPr>
          <p:nvPr/>
        </p:nvPicPr>
        <p:blipFill>
          <a:blip r:embed="rId2"/>
          <a:stretch>
            <a:fillRect/>
          </a:stretch>
        </p:blipFill>
        <p:spPr>
          <a:xfrm>
            <a:off x="5670825" y="3614299"/>
            <a:ext cx="4953429" cy="1524132"/>
          </a:xfrm>
          <a:prstGeom prst="rect">
            <a:avLst/>
          </a:prstGeom>
        </p:spPr>
      </p:pic>
      <p:cxnSp>
        <p:nvCxnSpPr>
          <p:cNvPr id="10" name="Straight Arrow Connector 9">
            <a:extLst>
              <a:ext uri="{FF2B5EF4-FFF2-40B4-BE49-F238E27FC236}">
                <a16:creationId xmlns:a16="http://schemas.microsoft.com/office/drawing/2014/main" id="{21C42D70-7230-BDCF-0D0F-5A6DFB95AF08}"/>
              </a:ext>
            </a:extLst>
          </p:cNvPr>
          <p:cNvCxnSpPr>
            <a:cxnSpLocks/>
          </p:cNvCxnSpPr>
          <p:nvPr/>
        </p:nvCxnSpPr>
        <p:spPr>
          <a:xfrm flipV="1">
            <a:off x="9829800" y="3278549"/>
            <a:ext cx="0" cy="6038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000256-2D27-F7F4-4901-A4BC1E9E3B6A}"/>
              </a:ext>
            </a:extLst>
          </p:cNvPr>
          <p:cNvSpPr txBox="1"/>
          <p:nvPr/>
        </p:nvSpPr>
        <p:spPr>
          <a:xfrm>
            <a:off x="9273688" y="2893086"/>
            <a:ext cx="1112224" cy="307777"/>
          </a:xfrm>
          <a:prstGeom prst="rect">
            <a:avLst/>
          </a:prstGeom>
          <a:noFill/>
        </p:spPr>
        <p:txBody>
          <a:bodyPr wrap="square" rtlCol="0">
            <a:spAutoFit/>
          </a:bodyPr>
          <a:lstStyle/>
          <a:p>
            <a:r>
              <a:rPr lang="en-IN" sz="1400" dirty="0"/>
              <a:t>Super Class</a:t>
            </a:r>
          </a:p>
        </p:txBody>
      </p:sp>
    </p:spTree>
    <p:extLst>
      <p:ext uri="{BB962C8B-B14F-4D97-AF65-F5344CB8AC3E}">
        <p14:creationId xmlns:p14="http://schemas.microsoft.com/office/powerpoint/2010/main" val="254861682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928F021-2A4F-FC44-7048-AAC19C5F6B5F}"/>
              </a:ext>
            </a:extLst>
          </p:cNvPr>
          <p:cNvSpPr/>
          <p:nvPr/>
        </p:nvSpPr>
        <p:spPr>
          <a:xfrm>
            <a:off x="527537" y="298938"/>
            <a:ext cx="2708031" cy="492370"/>
          </a:xfrm>
          <a:prstGeom prst="roundRect">
            <a:avLst/>
          </a:prstGeom>
          <a:solidFill>
            <a:schemeClr val="accent4">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PlaylistDetailsDAO Class</a:t>
            </a:r>
          </a:p>
        </p:txBody>
      </p:sp>
      <p:pic>
        <p:nvPicPr>
          <p:cNvPr id="4" name="Picture 3">
            <a:extLst>
              <a:ext uri="{FF2B5EF4-FFF2-40B4-BE49-F238E27FC236}">
                <a16:creationId xmlns:a16="http://schemas.microsoft.com/office/drawing/2014/main" id="{2618F008-FF7F-2DC5-B357-4CA5D630A691}"/>
              </a:ext>
            </a:extLst>
          </p:cNvPr>
          <p:cNvPicPr>
            <a:picLocks noChangeAspect="1"/>
          </p:cNvPicPr>
          <p:nvPr/>
        </p:nvPicPr>
        <p:blipFill>
          <a:blip r:embed="rId2"/>
          <a:stretch>
            <a:fillRect/>
          </a:stretch>
        </p:blipFill>
        <p:spPr>
          <a:xfrm>
            <a:off x="5407569" y="3358248"/>
            <a:ext cx="6599492" cy="2796782"/>
          </a:xfrm>
          <a:prstGeom prst="rect">
            <a:avLst/>
          </a:prstGeom>
        </p:spPr>
      </p:pic>
      <p:sp>
        <p:nvSpPr>
          <p:cNvPr id="5" name="Rectangle: Rounded Corners 4">
            <a:extLst>
              <a:ext uri="{FF2B5EF4-FFF2-40B4-BE49-F238E27FC236}">
                <a16:creationId xmlns:a16="http://schemas.microsoft.com/office/drawing/2014/main" id="{8AC4D870-AEFE-54BC-FE29-13F2BDCC9DC9}"/>
              </a:ext>
            </a:extLst>
          </p:cNvPr>
          <p:cNvSpPr/>
          <p:nvPr/>
        </p:nvSpPr>
        <p:spPr>
          <a:xfrm>
            <a:off x="905608" y="1257300"/>
            <a:ext cx="1793630" cy="4542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addSongInPlaylist</a:t>
            </a:r>
          </a:p>
        </p:txBody>
      </p:sp>
      <p:sp>
        <p:nvSpPr>
          <p:cNvPr id="6" name="Rectangle: Rounded Corners 5">
            <a:extLst>
              <a:ext uri="{FF2B5EF4-FFF2-40B4-BE49-F238E27FC236}">
                <a16:creationId xmlns:a16="http://schemas.microsoft.com/office/drawing/2014/main" id="{36806D0B-055A-2823-7359-51BB37294727}"/>
              </a:ext>
            </a:extLst>
          </p:cNvPr>
          <p:cNvSpPr/>
          <p:nvPr/>
        </p:nvSpPr>
        <p:spPr>
          <a:xfrm>
            <a:off x="905608" y="2275742"/>
            <a:ext cx="1793630" cy="492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songInPlaylist</a:t>
            </a:r>
          </a:p>
        </p:txBody>
      </p:sp>
      <p:sp>
        <p:nvSpPr>
          <p:cNvPr id="7" name="Rectangle: Rounded Corners 6">
            <a:extLst>
              <a:ext uri="{FF2B5EF4-FFF2-40B4-BE49-F238E27FC236}">
                <a16:creationId xmlns:a16="http://schemas.microsoft.com/office/drawing/2014/main" id="{5B3D43E8-7448-3EC9-3CF6-077C11C7C83F}"/>
              </a:ext>
            </a:extLst>
          </p:cNvPr>
          <p:cNvSpPr/>
          <p:nvPr/>
        </p:nvSpPr>
        <p:spPr>
          <a:xfrm>
            <a:off x="905608" y="4070838"/>
            <a:ext cx="1811215" cy="4835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grabSongId</a:t>
            </a:r>
          </a:p>
        </p:txBody>
      </p:sp>
      <p:sp>
        <p:nvSpPr>
          <p:cNvPr id="9" name="TextBox 8">
            <a:extLst>
              <a:ext uri="{FF2B5EF4-FFF2-40B4-BE49-F238E27FC236}">
                <a16:creationId xmlns:a16="http://schemas.microsoft.com/office/drawing/2014/main" id="{D5299DC4-DC78-EF74-8829-2729588996C2}"/>
              </a:ext>
            </a:extLst>
          </p:cNvPr>
          <p:cNvSpPr txBox="1"/>
          <p:nvPr/>
        </p:nvSpPr>
        <p:spPr>
          <a:xfrm>
            <a:off x="844061" y="4809393"/>
            <a:ext cx="3868616" cy="1288045"/>
          </a:xfrm>
          <a:prstGeom prst="rect">
            <a:avLst/>
          </a:prstGeom>
          <a:noFill/>
        </p:spPr>
        <p:txBody>
          <a:bodyPr wrap="square" rtlCol="0">
            <a:spAutoFit/>
          </a:bodyPr>
          <a:lstStyle/>
          <a:p>
            <a:pPr>
              <a:lnSpc>
                <a:spcPct val="150000"/>
              </a:lnSpc>
            </a:pPr>
            <a:r>
              <a:rPr lang="en-IN" dirty="0"/>
              <a:t>This grabSongId method is taking an argument playid as an input from the user and returns a list of Integer type.</a:t>
            </a:r>
          </a:p>
        </p:txBody>
      </p:sp>
      <p:sp>
        <p:nvSpPr>
          <p:cNvPr id="10" name="Arrow: Right 9">
            <a:extLst>
              <a:ext uri="{FF2B5EF4-FFF2-40B4-BE49-F238E27FC236}">
                <a16:creationId xmlns:a16="http://schemas.microsoft.com/office/drawing/2014/main" id="{EF813D1E-E39E-7B2C-C394-D4A8C71A1114}"/>
              </a:ext>
            </a:extLst>
          </p:cNvPr>
          <p:cNvSpPr/>
          <p:nvPr/>
        </p:nvSpPr>
        <p:spPr>
          <a:xfrm>
            <a:off x="2963156" y="4191731"/>
            <a:ext cx="1099039" cy="241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84DC41BD-1A44-DE0B-25D9-994A98A2EE5A}"/>
              </a:ext>
            </a:extLst>
          </p:cNvPr>
          <p:cNvSpPr/>
          <p:nvPr/>
        </p:nvSpPr>
        <p:spPr>
          <a:xfrm>
            <a:off x="2963156" y="1363540"/>
            <a:ext cx="1099039" cy="241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94EB71C1-A9F3-ACD4-1CF0-E7DEFC1A939B}"/>
              </a:ext>
            </a:extLst>
          </p:cNvPr>
          <p:cNvSpPr txBox="1"/>
          <p:nvPr/>
        </p:nvSpPr>
        <p:spPr>
          <a:xfrm>
            <a:off x="4457699" y="1161268"/>
            <a:ext cx="6954715" cy="646331"/>
          </a:xfrm>
          <a:prstGeom prst="rect">
            <a:avLst/>
          </a:prstGeom>
          <a:noFill/>
        </p:spPr>
        <p:txBody>
          <a:bodyPr wrap="square" rtlCol="0">
            <a:spAutoFit/>
          </a:bodyPr>
          <a:lstStyle/>
          <a:p>
            <a:r>
              <a:rPr lang="en-IN" dirty="0"/>
              <a:t>This addSongsInPlaylist method take 2 args (SongId, PlaylistId) after performing all the required operation in the block it returns a String. </a:t>
            </a:r>
          </a:p>
        </p:txBody>
      </p:sp>
      <p:cxnSp>
        <p:nvCxnSpPr>
          <p:cNvPr id="14" name="Straight Arrow Connector 13">
            <a:extLst>
              <a:ext uri="{FF2B5EF4-FFF2-40B4-BE49-F238E27FC236}">
                <a16:creationId xmlns:a16="http://schemas.microsoft.com/office/drawing/2014/main" id="{8C785827-4684-3F94-1DB4-128238340FFD}"/>
              </a:ext>
            </a:extLst>
          </p:cNvPr>
          <p:cNvCxnSpPr>
            <a:stCxn id="7" idx="0"/>
            <a:endCxn id="6" idx="2"/>
          </p:cNvCxnSpPr>
          <p:nvPr/>
        </p:nvCxnSpPr>
        <p:spPr>
          <a:xfrm flipH="1" flipV="1">
            <a:off x="1802423" y="2768112"/>
            <a:ext cx="8793" cy="1302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Arrow: Right 14">
            <a:extLst>
              <a:ext uri="{FF2B5EF4-FFF2-40B4-BE49-F238E27FC236}">
                <a16:creationId xmlns:a16="http://schemas.microsoft.com/office/drawing/2014/main" id="{BBCBD0EC-12DE-01F9-4404-977B808980D1}"/>
              </a:ext>
            </a:extLst>
          </p:cNvPr>
          <p:cNvSpPr/>
          <p:nvPr/>
        </p:nvSpPr>
        <p:spPr>
          <a:xfrm>
            <a:off x="2985285" y="2401031"/>
            <a:ext cx="786615" cy="265238"/>
          </a:xfrm>
          <a:prstGeom prst="rightArrow">
            <a:avLst/>
          </a:prstGeom>
          <a:solidFill>
            <a:srgbClr val="A71EE4"/>
          </a:solid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D1704D7-27E4-E0A0-3317-805479EAB7EB}"/>
              </a:ext>
            </a:extLst>
          </p:cNvPr>
          <p:cNvSpPr txBox="1"/>
          <p:nvPr/>
        </p:nvSpPr>
        <p:spPr>
          <a:xfrm>
            <a:off x="4457699" y="2198761"/>
            <a:ext cx="6828693" cy="646331"/>
          </a:xfrm>
          <a:prstGeom prst="rect">
            <a:avLst/>
          </a:prstGeom>
          <a:noFill/>
        </p:spPr>
        <p:txBody>
          <a:bodyPr wrap="square" rtlCol="0">
            <a:spAutoFit/>
          </a:bodyPr>
          <a:lstStyle/>
          <a:p>
            <a:r>
              <a:rPr lang="en-IN" dirty="0"/>
              <a:t>This method is going to take a List of integer type from the grabSongId method and returns a list of songs.</a:t>
            </a:r>
          </a:p>
        </p:txBody>
      </p:sp>
    </p:spTree>
    <p:extLst>
      <p:ext uri="{BB962C8B-B14F-4D97-AF65-F5344CB8AC3E}">
        <p14:creationId xmlns:p14="http://schemas.microsoft.com/office/powerpoint/2010/main" val="48764744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1DB5DA-8656-3594-D332-CF97D80015E8}"/>
              </a:ext>
            </a:extLst>
          </p:cNvPr>
          <p:cNvSpPr/>
          <p:nvPr/>
        </p:nvSpPr>
        <p:spPr>
          <a:xfrm>
            <a:off x="518748" y="316525"/>
            <a:ext cx="2162908" cy="404446"/>
          </a:xfrm>
          <a:prstGeom prst="roundRect">
            <a:avLst/>
          </a:prstGeom>
          <a:solidFill>
            <a:srgbClr val="A71EE4"/>
          </a:solid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PlaylistDAO</a:t>
            </a:r>
          </a:p>
        </p:txBody>
      </p:sp>
      <p:sp>
        <p:nvSpPr>
          <p:cNvPr id="13" name="Rectangle: Rounded Corners 12">
            <a:extLst>
              <a:ext uri="{FF2B5EF4-FFF2-40B4-BE49-F238E27FC236}">
                <a16:creationId xmlns:a16="http://schemas.microsoft.com/office/drawing/2014/main" id="{57B366B9-0911-EE95-B166-C99345A91E63}"/>
              </a:ext>
            </a:extLst>
          </p:cNvPr>
          <p:cNvSpPr/>
          <p:nvPr/>
        </p:nvSpPr>
        <p:spPr>
          <a:xfrm>
            <a:off x="518748" y="1266092"/>
            <a:ext cx="2162908" cy="404446"/>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playlistExist</a:t>
            </a:r>
          </a:p>
        </p:txBody>
      </p:sp>
      <p:sp>
        <p:nvSpPr>
          <p:cNvPr id="14" name="Rectangle: Rounded Corners 13">
            <a:extLst>
              <a:ext uri="{FF2B5EF4-FFF2-40B4-BE49-F238E27FC236}">
                <a16:creationId xmlns:a16="http://schemas.microsoft.com/office/drawing/2014/main" id="{D1BF78D8-40BE-72E9-5BE4-5A2E7F48D6B0}"/>
              </a:ext>
            </a:extLst>
          </p:cNvPr>
          <p:cNvSpPr/>
          <p:nvPr/>
        </p:nvSpPr>
        <p:spPr>
          <a:xfrm>
            <a:off x="518748" y="2215659"/>
            <a:ext cx="2162908" cy="404446"/>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createPlaylist</a:t>
            </a:r>
          </a:p>
        </p:txBody>
      </p:sp>
      <p:sp>
        <p:nvSpPr>
          <p:cNvPr id="15" name="Rectangle: Rounded Corners 14">
            <a:extLst>
              <a:ext uri="{FF2B5EF4-FFF2-40B4-BE49-F238E27FC236}">
                <a16:creationId xmlns:a16="http://schemas.microsoft.com/office/drawing/2014/main" id="{A4D1AE04-BAC2-E6F6-B20F-50C3058EB40E}"/>
              </a:ext>
            </a:extLst>
          </p:cNvPr>
          <p:cNvSpPr/>
          <p:nvPr/>
        </p:nvSpPr>
        <p:spPr>
          <a:xfrm>
            <a:off x="518748" y="3226777"/>
            <a:ext cx="2162908" cy="404446"/>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deletePlaylist</a:t>
            </a:r>
          </a:p>
        </p:txBody>
      </p:sp>
      <p:sp>
        <p:nvSpPr>
          <p:cNvPr id="21" name="Arrow: Right 20">
            <a:extLst>
              <a:ext uri="{FF2B5EF4-FFF2-40B4-BE49-F238E27FC236}">
                <a16:creationId xmlns:a16="http://schemas.microsoft.com/office/drawing/2014/main" id="{346642E1-B3E6-C4C2-4925-D15557F72913}"/>
              </a:ext>
            </a:extLst>
          </p:cNvPr>
          <p:cNvSpPr/>
          <p:nvPr/>
        </p:nvSpPr>
        <p:spPr>
          <a:xfrm>
            <a:off x="2778369" y="1338628"/>
            <a:ext cx="650632" cy="259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A271DD26-065D-0592-4E8E-A69132D86195}"/>
              </a:ext>
            </a:extLst>
          </p:cNvPr>
          <p:cNvSpPr/>
          <p:nvPr/>
        </p:nvSpPr>
        <p:spPr>
          <a:xfrm>
            <a:off x="2778369" y="2288195"/>
            <a:ext cx="650632" cy="259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4400B6B1-1AFD-8DDC-FA99-630A5755C2F4}"/>
              </a:ext>
            </a:extLst>
          </p:cNvPr>
          <p:cNvSpPr/>
          <p:nvPr/>
        </p:nvSpPr>
        <p:spPr>
          <a:xfrm>
            <a:off x="2778369" y="3299313"/>
            <a:ext cx="650632" cy="259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63C2B458-E5C4-7CBB-82B8-6E7E752BEB0F}"/>
              </a:ext>
            </a:extLst>
          </p:cNvPr>
          <p:cNvSpPr txBox="1"/>
          <p:nvPr/>
        </p:nvSpPr>
        <p:spPr>
          <a:xfrm>
            <a:off x="3525714" y="1032040"/>
            <a:ext cx="7877908" cy="872547"/>
          </a:xfrm>
          <a:prstGeom prst="rect">
            <a:avLst/>
          </a:prstGeom>
          <a:noFill/>
        </p:spPr>
        <p:txBody>
          <a:bodyPr wrap="square" rtlCol="0">
            <a:spAutoFit/>
          </a:bodyPr>
          <a:lstStyle/>
          <a:p>
            <a:pPr>
              <a:lnSpc>
                <a:spcPct val="150000"/>
              </a:lnSpc>
            </a:pPr>
            <a:r>
              <a:rPr lang="en-IN" dirty="0"/>
              <a:t>This method takes a String name as a parameter, and checks whether the name exist or not and returns a </a:t>
            </a:r>
            <a:r>
              <a:rPr lang="en-IN" dirty="0">
                <a:solidFill>
                  <a:schemeClr val="accent4">
                    <a:lumMod val="75000"/>
                  </a:schemeClr>
                </a:solidFill>
              </a:rPr>
              <a:t>Boolean value</a:t>
            </a:r>
            <a:r>
              <a:rPr lang="en-IN" dirty="0"/>
              <a:t>(True, False).</a:t>
            </a:r>
          </a:p>
        </p:txBody>
      </p:sp>
      <p:sp>
        <p:nvSpPr>
          <p:cNvPr id="25" name="TextBox 24">
            <a:extLst>
              <a:ext uri="{FF2B5EF4-FFF2-40B4-BE49-F238E27FC236}">
                <a16:creationId xmlns:a16="http://schemas.microsoft.com/office/drawing/2014/main" id="{9F744709-91CD-7CC4-BDE6-A16F402C60F3}"/>
              </a:ext>
            </a:extLst>
          </p:cNvPr>
          <p:cNvSpPr txBox="1"/>
          <p:nvPr/>
        </p:nvSpPr>
        <p:spPr>
          <a:xfrm>
            <a:off x="3587262" y="2992725"/>
            <a:ext cx="7332784" cy="872547"/>
          </a:xfrm>
          <a:prstGeom prst="rect">
            <a:avLst/>
          </a:prstGeom>
          <a:noFill/>
        </p:spPr>
        <p:txBody>
          <a:bodyPr wrap="square" rtlCol="0">
            <a:spAutoFit/>
          </a:bodyPr>
          <a:lstStyle/>
          <a:p>
            <a:pPr>
              <a:lnSpc>
                <a:spcPct val="150000"/>
              </a:lnSpc>
            </a:pPr>
            <a:r>
              <a:rPr lang="en-IN" dirty="0"/>
              <a:t>This method takes a Playlist object as a parameter, so that we can access the Playlist class and returns a String.</a:t>
            </a:r>
          </a:p>
        </p:txBody>
      </p:sp>
      <p:sp>
        <p:nvSpPr>
          <p:cNvPr id="26" name="TextBox 25">
            <a:extLst>
              <a:ext uri="{FF2B5EF4-FFF2-40B4-BE49-F238E27FC236}">
                <a16:creationId xmlns:a16="http://schemas.microsoft.com/office/drawing/2014/main" id="{BD190BD1-9558-A98C-7477-E4C5AA1885DE}"/>
              </a:ext>
            </a:extLst>
          </p:cNvPr>
          <p:cNvSpPr txBox="1"/>
          <p:nvPr/>
        </p:nvSpPr>
        <p:spPr>
          <a:xfrm>
            <a:off x="3587262" y="1981607"/>
            <a:ext cx="7060223" cy="872547"/>
          </a:xfrm>
          <a:prstGeom prst="rect">
            <a:avLst/>
          </a:prstGeom>
          <a:noFill/>
        </p:spPr>
        <p:txBody>
          <a:bodyPr wrap="square" rtlCol="0">
            <a:spAutoFit/>
          </a:bodyPr>
          <a:lstStyle/>
          <a:p>
            <a:pPr>
              <a:lnSpc>
                <a:spcPct val="150000"/>
              </a:lnSpc>
            </a:pPr>
            <a:r>
              <a:rPr lang="en-IN" dirty="0"/>
              <a:t>This method takes a string as a parameter and helps us in creating playlist and add song in playlist</a:t>
            </a:r>
          </a:p>
        </p:txBody>
      </p:sp>
      <p:cxnSp>
        <p:nvCxnSpPr>
          <p:cNvPr id="28" name="Straight Arrow Connector 27">
            <a:extLst>
              <a:ext uri="{FF2B5EF4-FFF2-40B4-BE49-F238E27FC236}">
                <a16:creationId xmlns:a16="http://schemas.microsoft.com/office/drawing/2014/main" id="{66E5D9A6-7036-6376-3129-5958C364A581}"/>
              </a:ext>
            </a:extLst>
          </p:cNvPr>
          <p:cNvCxnSpPr>
            <a:cxnSpLocks/>
          </p:cNvCxnSpPr>
          <p:nvPr/>
        </p:nvCxnSpPr>
        <p:spPr>
          <a:xfrm>
            <a:off x="1600202" y="1702363"/>
            <a:ext cx="0" cy="4044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2789A052-F0F4-5D3D-34E1-17935DCAEE56}"/>
              </a:ext>
            </a:extLst>
          </p:cNvPr>
          <p:cNvSpPr/>
          <p:nvPr/>
        </p:nvSpPr>
        <p:spPr>
          <a:xfrm>
            <a:off x="518748" y="4323983"/>
            <a:ext cx="2162908" cy="404446"/>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getAllDetails</a:t>
            </a:r>
          </a:p>
        </p:txBody>
      </p:sp>
      <p:sp>
        <p:nvSpPr>
          <p:cNvPr id="31" name="Rectangle: Rounded Corners 30">
            <a:extLst>
              <a:ext uri="{FF2B5EF4-FFF2-40B4-BE49-F238E27FC236}">
                <a16:creationId xmlns:a16="http://schemas.microsoft.com/office/drawing/2014/main" id="{2D929907-EE09-AFA8-E6DB-BF3774D3DF9F}"/>
              </a:ext>
            </a:extLst>
          </p:cNvPr>
          <p:cNvSpPr/>
          <p:nvPr/>
        </p:nvSpPr>
        <p:spPr>
          <a:xfrm>
            <a:off x="518748" y="5313483"/>
            <a:ext cx="2162908" cy="404446"/>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displayPlaylist</a:t>
            </a:r>
          </a:p>
        </p:txBody>
      </p:sp>
      <p:sp>
        <p:nvSpPr>
          <p:cNvPr id="32" name="Arrow: Right 31">
            <a:extLst>
              <a:ext uri="{FF2B5EF4-FFF2-40B4-BE49-F238E27FC236}">
                <a16:creationId xmlns:a16="http://schemas.microsoft.com/office/drawing/2014/main" id="{C1E2B6CC-4F97-33FF-6874-9839336AD6F5}"/>
              </a:ext>
            </a:extLst>
          </p:cNvPr>
          <p:cNvSpPr/>
          <p:nvPr/>
        </p:nvSpPr>
        <p:spPr>
          <a:xfrm>
            <a:off x="2778369" y="4396913"/>
            <a:ext cx="650632" cy="2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Arrow: Right 32">
            <a:extLst>
              <a:ext uri="{FF2B5EF4-FFF2-40B4-BE49-F238E27FC236}">
                <a16:creationId xmlns:a16="http://schemas.microsoft.com/office/drawing/2014/main" id="{A9112894-CD27-C0FF-67AE-FA72F686F040}"/>
              </a:ext>
            </a:extLst>
          </p:cNvPr>
          <p:cNvSpPr/>
          <p:nvPr/>
        </p:nvSpPr>
        <p:spPr>
          <a:xfrm>
            <a:off x="2778370" y="5386019"/>
            <a:ext cx="650632" cy="259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36D96799-80B1-483F-B989-D08EBCE30E9B}"/>
              </a:ext>
            </a:extLst>
          </p:cNvPr>
          <p:cNvSpPr txBox="1"/>
          <p:nvPr/>
        </p:nvSpPr>
        <p:spPr>
          <a:xfrm>
            <a:off x="3587262" y="4297603"/>
            <a:ext cx="6910754" cy="369332"/>
          </a:xfrm>
          <a:prstGeom prst="rect">
            <a:avLst/>
          </a:prstGeom>
          <a:noFill/>
        </p:spPr>
        <p:txBody>
          <a:bodyPr wrap="square" rtlCol="0">
            <a:spAutoFit/>
          </a:bodyPr>
          <a:lstStyle/>
          <a:p>
            <a:r>
              <a:rPr lang="en-IN" dirty="0"/>
              <a:t>This method returns a List of Playlist</a:t>
            </a:r>
          </a:p>
        </p:txBody>
      </p:sp>
      <p:sp>
        <p:nvSpPr>
          <p:cNvPr id="35" name="TextBox 34">
            <a:extLst>
              <a:ext uri="{FF2B5EF4-FFF2-40B4-BE49-F238E27FC236}">
                <a16:creationId xmlns:a16="http://schemas.microsoft.com/office/drawing/2014/main" id="{148BE67C-9AE9-7754-F457-C25915EC0C8D}"/>
              </a:ext>
            </a:extLst>
          </p:cNvPr>
          <p:cNvSpPr txBox="1"/>
          <p:nvPr/>
        </p:nvSpPr>
        <p:spPr>
          <a:xfrm>
            <a:off x="3587262" y="5213838"/>
            <a:ext cx="6752492" cy="369332"/>
          </a:xfrm>
          <a:prstGeom prst="rect">
            <a:avLst/>
          </a:prstGeom>
          <a:noFill/>
        </p:spPr>
        <p:txBody>
          <a:bodyPr wrap="square" rtlCol="0">
            <a:spAutoFit/>
          </a:bodyPr>
          <a:lstStyle/>
          <a:p>
            <a:r>
              <a:rPr lang="en-IN" dirty="0"/>
              <a:t>This method displays the list on the console </a:t>
            </a:r>
          </a:p>
        </p:txBody>
      </p:sp>
      <p:cxnSp>
        <p:nvCxnSpPr>
          <p:cNvPr id="36" name="Straight Arrow Connector 35">
            <a:extLst>
              <a:ext uri="{FF2B5EF4-FFF2-40B4-BE49-F238E27FC236}">
                <a16:creationId xmlns:a16="http://schemas.microsoft.com/office/drawing/2014/main" id="{692A771D-EDB8-D619-E273-DD83F92A3D27}"/>
              </a:ext>
            </a:extLst>
          </p:cNvPr>
          <p:cNvCxnSpPr>
            <a:cxnSpLocks/>
          </p:cNvCxnSpPr>
          <p:nvPr/>
        </p:nvCxnSpPr>
        <p:spPr>
          <a:xfrm>
            <a:off x="1600202" y="4809391"/>
            <a:ext cx="0" cy="4044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FF2EBB-0535-DEE2-5455-AAF2C8C07157}"/>
              </a:ext>
            </a:extLst>
          </p:cNvPr>
          <p:cNvCxnSpPr>
            <a:cxnSpLocks/>
            <a:endCxn id="14" idx="1"/>
          </p:cNvCxnSpPr>
          <p:nvPr/>
        </p:nvCxnSpPr>
        <p:spPr>
          <a:xfrm>
            <a:off x="237392" y="2417882"/>
            <a:ext cx="2813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6CB2C76-88AE-5DCA-63C8-60298BA39D32}"/>
              </a:ext>
            </a:extLst>
          </p:cNvPr>
          <p:cNvCxnSpPr/>
          <p:nvPr/>
        </p:nvCxnSpPr>
        <p:spPr>
          <a:xfrm>
            <a:off x="237392" y="2417882"/>
            <a:ext cx="0" cy="3077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638DB23-A914-8EB7-F90D-A2BBFA1B9859}"/>
              </a:ext>
            </a:extLst>
          </p:cNvPr>
          <p:cNvCxnSpPr/>
          <p:nvPr/>
        </p:nvCxnSpPr>
        <p:spPr>
          <a:xfrm>
            <a:off x="237392" y="5495192"/>
            <a:ext cx="1670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9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CCA526A-6EE4-A118-7E7A-FFF2A47463C3}"/>
              </a:ext>
            </a:extLst>
          </p:cNvPr>
          <p:cNvSpPr/>
          <p:nvPr/>
        </p:nvSpPr>
        <p:spPr>
          <a:xfrm>
            <a:off x="606669" y="316523"/>
            <a:ext cx="2532185" cy="4747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audioTrack Package</a:t>
            </a:r>
          </a:p>
        </p:txBody>
      </p:sp>
      <p:sp>
        <p:nvSpPr>
          <p:cNvPr id="3" name="Rectangle: Rounded Corners 2">
            <a:extLst>
              <a:ext uri="{FF2B5EF4-FFF2-40B4-BE49-F238E27FC236}">
                <a16:creationId xmlns:a16="http://schemas.microsoft.com/office/drawing/2014/main" id="{D9F82208-1485-FFC9-2EE9-8B76D25D76EF}"/>
              </a:ext>
            </a:extLst>
          </p:cNvPr>
          <p:cNvSpPr/>
          <p:nvPr/>
        </p:nvSpPr>
        <p:spPr>
          <a:xfrm>
            <a:off x="1195754" y="1292469"/>
            <a:ext cx="2532185" cy="474785"/>
          </a:xfrm>
          <a:prstGeom prst="roundRect">
            <a:avLst/>
          </a:prstGeom>
          <a:noFill/>
          <a:ln>
            <a:solidFill>
              <a:srgbClr val="A71E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AudioPalyer</a:t>
            </a:r>
          </a:p>
        </p:txBody>
      </p:sp>
      <p:sp>
        <p:nvSpPr>
          <p:cNvPr id="4" name="TextBox 3">
            <a:extLst>
              <a:ext uri="{FF2B5EF4-FFF2-40B4-BE49-F238E27FC236}">
                <a16:creationId xmlns:a16="http://schemas.microsoft.com/office/drawing/2014/main" id="{5EB058F3-7AD3-AFD6-A1D6-67FAEE71CD76}"/>
              </a:ext>
            </a:extLst>
          </p:cNvPr>
          <p:cNvSpPr txBox="1"/>
          <p:nvPr/>
        </p:nvSpPr>
        <p:spPr>
          <a:xfrm>
            <a:off x="1195754" y="2162908"/>
            <a:ext cx="9750669" cy="3227037"/>
          </a:xfrm>
          <a:prstGeom prst="rect">
            <a:avLst/>
          </a:prstGeom>
          <a:noFill/>
        </p:spPr>
        <p:txBody>
          <a:bodyPr wrap="square" rtlCol="0">
            <a:spAutoFit/>
          </a:bodyPr>
          <a:lstStyle/>
          <a:p>
            <a:r>
              <a:rPr lang="en-IN" dirty="0"/>
              <a:t>This Audio Player class Perform different tasks.</a:t>
            </a:r>
          </a:p>
          <a:p>
            <a:pPr marL="285750" indent="-285750">
              <a:lnSpc>
                <a:spcPct val="150000"/>
              </a:lnSpc>
              <a:buFont typeface="Arial" panose="020B0604020202020204" pitchFamily="34" charset="0"/>
              <a:buChar char="•"/>
            </a:pPr>
            <a:r>
              <a:rPr lang="en-IN" dirty="0"/>
              <a:t> Play</a:t>
            </a:r>
          </a:p>
          <a:p>
            <a:pPr marL="285750" indent="-285750">
              <a:lnSpc>
                <a:spcPct val="150000"/>
              </a:lnSpc>
              <a:buFont typeface="Arial" panose="020B0604020202020204" pitchFamily="34" charset="0"/>
              <a:buChar char="•"/>
            </a:pPr>
            <a:r>
              <a:rPr lang="en-IN" dirty="0"/>
              <a:t>Pause</a:t>
            </a:r>
          </a:p>
          <a:p>
            <a:pPr marL="285750" indent="-285750">
              <a:lnSpc>
                <a:spcPct val="150000"/>
              </a:lnSpc>
              <a:buFont typeface="Arial" panose="020B0604020202020204" pitchFamily="34" charset="0"/>
              <a:buChar char="•"/>
            </a:pPr>
            <a:r>
              <a:rPr lang="en-IN" dirty="0"/>
              <a:t>Resume</a:t>
            </a:r>
          </a:p>
          <a:p>
            <a:pPr marL="285750" indent="-285750">
              <a:lnSpc>
                <a:spcPct val="150000"/>
              </a:lnSpc>
              <a:buFont typeface="Arial" panose="020B0604020202020204" pitchFamily="34" charset="0"/>
              <a:buChar char="•"/>
            </a:pPr>
            <a:r>
              <a:rPr lang="en-IN" dirty="0"/>
              <a:t>Restart </a:t>
            </a:r>
          </a:p>
          <a:p>
            <a:pPr marL="285750" indent="-285750">
              <a:lnSpc>
                <a:spcPct val="150000"/>
              </a:lnSpc>
              <a:buFont typeface="Arial" panose="020B0604020202020204" pitchFamily="34" charset="0"/>
              <a:buChar char="•"/>
            </a:pPr>
            <a:r>
              <a:rPr lang="en-IN" dirty="0"/>
              <a:t>Stop</a:t>
            </a:r>
          </a:p>
          <a:p>
            <a:pPr marL="285750" indent="-285750">
              <a:lnSpc>
                <a:spcPct val="150000"/>
              </a:lnSpc>
              <a:buFont typeface="Arial" panose="020B0604020202020204" pitchFamily="34" charset="0"/>
              <a:buChar char="•"/>
            </a:pPr>
            <a:r>
              <a:rPr lang="en-IN" dirty="0"/>
              <a:t>Shuffle</a:t>
            </a:r>
          </a:p>
          <a:p>
            <a:pPr marL="285750" indent="-285750">
              <a:lnSpc>
                <a:spcPct val="150000"/>
              </a:lnSpc>
              <a:buFont typeface="Arial" panose="020B0604020202020204" pitchFamily="34" charset="0"/>
              <a:buChar char="•"/>
            </a:pPr>
            <a:r>
              <a:rPr lang="en-IN" dirty="0"/>
              <a:t>Skip/Jump</a:t>
            </a:r>
          </a:p>
        </p:txBody>
      </p:sp>
      <p:pic>
        <p:nvPicPr>
          <p:cNvPr id="6" name="Picture 5">
            <a:extLst>
              <a:ext uri="{FF2B5EF4-FFF2-40B4-BE49-F238E27FC236}">
                <a16:creationId xmlns:a16="http://schemas.microsoft.com/office/drawing/2014/main" id="{D3FDABA0-D333-6B43-5A60-184DBF4F4B85}"/>
              </a:ext>
            </a:extLst>
          </p:cNvPr>
          <p:cNvPicPr>
            <a:picLocks noChangeAspect="1"/>
          </p:cNvPicPr>
          <p:nvPr/>
        </p:nvPicPr>
        <p:blipFill>
          <a:blip r:embed="rId2"/>
          <a:stretch>
            <a:fillRect/>
          </a:stretch>
        </p:blipFill>
        <p:spPr>
          <a:xfrm>
            <a:off x="6431494" y="667997"/>
            <a:ext cx="2405749" cy="1248943"/>
          </a:xfrm>
          <a:prstGeom prst="rect">
            <a:avLst/>
          </a:prstGeom>
        </p:spPr>
      </p:pic>
      <p:pic>
        <p:nvPicPr>
          <p:cNvPr id="8" name="Picture 7">
            <a:extLst>
              <a:ext uri="{FF2B5EF4-FFF2-40B4-BE49-F238E27FC236}">
                <a16:creationId xmlns:a16="http://schemas.microsoft.com/office/drawing/2014/main" id="{4F542F46-2490-2C2C-02FA-CE184B5BB10C}"/>
              </a:ext>
            </a:extLst>
          </p:cNvPr>
          <p:cNvPicPr>
            <a:picLocks noChangeAspect="1"/>
          </p:cNvPicPr>
          <p:nvPr/>
        </p:nvPicPr>
        <p:blipFill>
          <a:blip r:embed="rId3"/>
          <a:stretch>
            <a:fillRect/>
          </a:stretch>
        </p:blipFill>
        <p:spPr>
          <a:xfrm>
            <a:off x="9447543" y="589739"/>
            <a:ext cx="2483618" cy="1405458"/>
          </a:xfrm>
          <a:prstGeom prst="rect">
            <a:avLst/>
          </a:prstGeom>
        </p:spPr>
      </p:pic>
      <p:pic>
        <p:nvPicPr>
          <p:cNvPr id="10" name="Picture 9">
            <a:extLst>
              <a:ext uri="{FF2B5EF4-FFF2-40B4-BE49-F238E27FC236}">
                <a16:creationId xmlns:a16="http://schemas.microsoft.com/office/drawing/2014/main" id="{785FCE50-BBE3-4FCC-0B3A-25FDE4FDF164}"/>
              </a:ext>
            </a:extLst>
          </p:cNvPr>
          <p:cNvPicPr>
            <a:picLocks noChangeAspect="1"/>
          </p:cNvPicPr>
          <p:nvPr/>
        </p:nvPicPr>
        <p:blipFill>
          <a:blip r:embed="rId4"/>
          <a:stretch>
            <a:fillRect/>
          </a:stretch>
        </p:blipFill>
        <p:spPr>
          <a:xfrm>
            <a:off x="6733819" y="2701913"/>
            <a:ext cx="4808637" cy="2149026"/>
          </a:xfrm>
          <a:prstGeom prst="rect">
            <a:avLst/>
          </a:prstGeom>
        </p:spPr>
      </p:pic>
    </p:spTree>
    <p:extLst>
      <p:ext uri="{BB962C8B-B14F-4D97-AF65-F5344CB8AC3E}">
        <p14:creationId xmlns:p14="http://schemas.microsoft.com/office/powerpoint/2010/main" val="249398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B60DD-3DEB-DA08-EB52-F429C5698C45}"/>
              </a:ext>
            </a:extLst>
          </p:cNvPr>
          <p:cNvPicPr>
            <a:picLocks noChangeAspect="1"/>
          </p:cNvPicPr>
          <p:nvPr/>
        </p:nvPicPr>
        <p:blipFill>
          <a:blip r:embed="rId2"/>
          <a:stretch>
            <a:fillRect/>
          </a:stretch>
        </p:blipFill>
        <p:spPr>
          <a:xfrm>
            <a:off x="3088901" y="1899047"/>
            <a:ext cx="6014198" cy="3333383"/>
          </a:xfrm>
          <a:prstGeom prst="rect">
            <a:avLst/>
          </a:prstGeom>
        </p:spPr>
      </p:pic>
      <p:sp>
        <p:nvSpPr>
          <p:cNvPr id="4" name="TextBox 3">
            <a:extLst>
              <a:ext uri="{FF2B5EF4-FFF2-40B4-BE49-F238E27FC236}">
                <a16:creationId xmlns:a16="http://schemas.microsoft.com/office/drawing/2014/main" id="{0478B2E9-ECE4-B067-7E25-8B61A0FCE2BC}"/>
              </a:ext>
            </a:extLst>
          </p:cNvPr>
          <p:cNvSpPr txBox="1"/>
          <p:nvPr/>
        </p:nvSpPr>
        <p:spPr>
          <a:xfrm>
            <a:off x="770965" y="430306"/>
            <a:ext cx="2761129" cy="369332"/>
          </a:xfrm>
          <a:prstGeom prst="rect">
            <a:avLst/>
          </a:prstGeom>
          <a:noFill/>
        </p:spPr>
        <p:txBody>
          <a:bodyPr wrap="square" rtlCol="0">
            <a:spAutoFit/>
          </a:bodyPr>
          <a:lstStyle/>
          <a:p>
            <a:r>
              <a:rPr lang="en-IN" dirty="0"/>
              <a:t>Establishing Connection</a:t>
            </a:r>
          </a:p>
        </p:txBody>
      </p:sp>
      <p:sp>
        <p:nvSpPr>
          <p:cNvPr id="5" name="Rectangle: Rounded Corners 4">
            <a:extLst>
              <a:ext uri="{FF2B5EF4-FFF2-40B4-BE49-F238E27FC236}">
                <a16:creationId xmlns:a16="http://schemas.microsoft.com/office/drawing/2014/main" id="{D063758B-3523-0194-B2B8-85DA0B9F0CAD}"/>
              </a:ext>
            </a:extLst>
          </p:cNvPr>
          <p:cNvSpPr/>
          <p:nvPr/>
        </p:nvSpPr>
        <p:spPr>
          <a:xfrm>
            <a:off x="770965" y="430306"/>
            <a:ext cx="2465294"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714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6B605-0B69-FF08-FEB4-504C8DC069ED}"/>
              </a:ext>
            </a:extLst>
          </p:cNvPr>
          <p:cNvSpPr txBox="1"/>
          <p:nvPr/>
        </p:nvSpPr>
        <p:spPr>
          <a:xfrm>
            <a:off x="5499847" y="467980"/>
            <a:ext cx="1595718" cy="402403"/>
          </a:xfrm>
          <a:prstGeom prst="rect">
            <a:avLst/>
          </a:prstGeom>
          <a:noFill/>
        </p:spPr>
        <p:txBody>
          <a:bodyPr wrap="square" rtlCol="0">
            <a:spAutoFit/>
          </a:bodyPr>
          <a:lstStyle/>
          <a:p>
            <a:r>
              <a:rPr lang="en-IN" sz="2000" dirty="0">
                <a:solidFill>
                  <a:srgbClr val="0070C0"/>
                </a:solidFill>
                <a:latin typeface="Arial Black" panose="020B0A04020102020204" pitchFamily="34" charset="0"/>
              </a:rPr>
              <a:t>CONTENT</a:t>
            </a:r>
            <a:r>
              <a:rPr lang="en-IN" sz="2031" dirty="0">
                <a:latin typeface="Arial Black" panose="020B0A04020102020204" pitchFamily="34" charset="0"/>
              </a:rPr>
              <a:t> </a:t>
            </a:r>
          </a:p>
        </p:txBody>
      </p:sp>
      <p:sp>
        <p:nvSpPr>
          <p:cNvPr id="3" name="Rectangle: Rounded Corners 2">
            <a:extLst>
              <a:ext uri="{FF2B5EF4-FFF2-40B4-BE49-F238E27FC236}">
                <a16:creationId xmlns:a16="http://schemas.microsoft.com/office/drawing/2014/main" id="{04CF2EFA-B834-561B-A273-7D0B4B76B8D1}"/>
              </a:ext>
            </a:extLst>
          </p:cNvPr>
          <p:cNvSpPr/>
          <p:nvPr/>
        </p:nvSpPr>
        <p:spPr>
          <a:xfrm>
            <a:off x="4545106" y="367554"/>
            <a:ext cx="3505200" cy="519953"/>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2031" dirty="0"/>
          </a:p>
        </p:txBody>
      </p:sp>
      <p:sp>
        <p:nvSpPr>
          <p:cNvPr id="4" name="TextBox 3">
            <a:extLst>
              <a:ext uri="{FF2B5EF4-FFF2-40B4-BE49-F238E27FC236}">
                <a16:creationId xmlns:a16="http://schemas.microsoft.com/office/drawing/2014/main" id="{4FC7DE30-20E6-7D3D-9AB0-53931E43A461}"/>
              </a:ext>
            </a:extLst>
          </p:cNvPr>
          <p:cNvSpPr txBox="1"/>
          <p:nvPr/>
        </p:nvSpPr>
        <p:spPr>
          <a:xfrm>
            <a:off x="5280211" y="1344707"/>
            <a:ext cx="2599766" cy="4189160"/>
          </a:xfrm>
          <a:prstGeom prst="rect">
            <a:avLst/>
          </a:prstGeom>
          <a:noFill/>
        </p:spPr>
        <p:txBody>
          <a:bodyPr wrap="square" rtlCol="0">
            <a:spAutoFit/>
          </a:bodyPr>
          <a:lstStyle/>
          <a:p>
            <a:pPr marL="342885" indent="-342885" algn="just">
              <a:lnSpc>
                <a:spcPct val="150000"/>
              </a:lnSpc>
              <a:buAutoNum type="arabicPeriod"/>
            </a:pPr>
            <a:r>
              <a:rPr lang="en-IN" sz="1300" dirty="0"/>
              <a:t>Objective</a:t>
            </a:r>
          </a:p>
          <a:p>
            <a:pPr marL="342885" indent="-342885" algn="just">
              <a:lnSpc>
                <a:spcPct val="150000"/>
              </a:lnSpc>
              <a:buAutoNum type="arabicPeriod"/>
            </a:pPr>
            <a:r>
              <a:rPr lang="en-IN" sz="1300" dirty="0"/>
              <a:t>Database Section</a:t>
            </a:r>
          </a:p>
          <a:p>
            <a:pPr marL="342885" indent="-342885" algn="just">
              <a:lnSpc>
                <a:spcPct val="150000"/>
              </a:lnSpc>
              <a:buAutoNum type="arabicPeriod"/>
            </a:pPr>
            <a:r>
              <a:rPr lang="en-IN" sz="1300" dirty="0"/>
              <a:t>Step by Step Flow</a:t>
            </a:r>
          </a:p>
          <a:p>
            <a:pPr marL="342885" indent="-342885" algn="just">
              <a:lnSpc>
                <a:spcPct val="150000"/>
              </a:lnSpc>
              <a:buAutoNum type="arabicPeriod"/>
            </a:pPr>
            <a:r>
              <a:rPr lang="en-IN" sz="1300" dirty="0"/>
              <a:t>Flow Chart</a:t>
            </a:r>
          </a:p>
          <a:p>
            <a:pPr marL="342885" indent="-342885" algn="just">
              <a:lnSpc>
                <a:spcPct val="150000"/>
              </a:lnSpc>
              <a:buAutoNum type="arabicPeriod"/>
            </a:pPr>
            <a:r>
              <a:rPr lang="en-IN" sz="1300" dirty="0"/>
              <a:t>Coding Section</a:t>
            </a:r>
          </a:p>
          <a:p>
            <a:pPr marL="342885" indent="-342885" algn="just">
              <a:lnSpc>
                <a:spcPct val="150000"/>
              </a:lnSpc>
              <a:buAutoNum type="arabicPeriod"/>
            </a:pPr>
            <a:r>
              <a:rPr lang="en-IN" sz="1300" dirty="0"/>
              <a:t>Code Overview</a:t>
            </a:r>
          </a:p>
          <a:p>
            <a:pPr algn="just">
              <a:lnSpc>
                <a:spcPct val="150000"/>
              </a:lnSpc>
            </a:pPr>
            <a:r>
              <a:rPr lang="en-IN" sz="1300" dirty="0"/>
              <a:t>6(i).  Package Overview</a:t>
            </a:r>
          </a:p>
          <a:p>
            <a:pPr algn="just">
              <a:lnSpc>
                <a:spcPct val="150000"/>
              </a:lnSpc>
            </a:pPr>
            <a:r>
              <a:rPr lang="en-IN" sz="1300" dirty="0"/>
              <a:t>        Beanpackage Overview</a:t>
            </a:r>
          </a:p>
          <a:p>
            <a:pPr algn="just">
              <a:lnSpc>
                <a:spcPct val="150000"/>
              </a:lnSpc>
            </a:pPr>
            <a:r>
              <a:rPr lang="en-IN" sz="1300" dirty="0"/>
              <a:t>        Exception</a:t>
            </a:r>
          </a:p>
          <a:p>
            <a:pPr algn="just">
              <a:lnSpc>
                <a:spcPct val="150000"/>
              </a:lnSpc>
            </a:pPr>
            <a:r>
              <a:rPr lang="en-IN" sz="1300" dirty="0"/>
              <a:t>        Dao Package Overview</a:t>
            </a:r>
          </a:p>
          <a:p>
            <a:pPr algn="just">
              <a:lnSpc>
                <a:spcPct val="150000"/>
              </a:lnSpc>
            </a:pPr>
            <a:r>
              <a:rPr lang="en-IN" sz="1300" dirty="0"/>
              <a:t>        AudioPlayer</a:t>
            </a:r>
          </a:p>
          <a:p>
            <a:pPr algn="just">
              <a:lnSpc>
                <a:spcPct val="150000"/>
              </a:lnSpc>
            </a:pPr>
            <a:r>
              <a:rPr lang="en-IN" sz="1200" dirty="0"/>
              <a:t>         </a:t>
            </a:r>
          </a:p>
          <a:p>
            <a:pPr algn="just">
              <a:lnSpc>
                <a:spcPct val="150000"/>
              </a:lnSpc>
            </a:pPr>
            <a:r>
              <a:rPr lang="en-IN" sz="1200" dirty="0"/>
              <a:t>                </a:t>
            </a:r>
          </a:p>
          <a:p>
            <a:pPr algn="ctr">
              <a:lnSpc>
                <a:spcPct val="150000"/>
              </a:lnSpc>
            </a:pPr>
            <a:r>
              <a:rPr lang="en-IN" sz="1200" dirty="0"/>
              <a:t>     </a:t>
            </a:r>
          </a:p>
        </p:txBody>
      </p:sp>
      <p:sp>
        <p:nvSpPr>
          <p:cNvPr id="5" name="Rectangle: Rounded Corners 4">
            <a:extLst>
              <a:ext uri="{FF2B5EF4-FFF2-40B4-BE49-F238E27FC236}">
                <a16:creationId xmlns:a16="http://schemas.microsoft.com/office/drawing/2014/main" id="{E11D7831-8451-7B2B-AC7A-636917EC930A}"/>
              </a:ext>
            </a:extLst>
          </p:cNvPr>
          <p:cNvSpPr/>
          <p:nvPr/>
        </p:nvSpPr>
        <p:spPr>
          <a:xfrm>
            <a:off x="4625788" y="1156448"/>
            <a:ext cx="3505200" cy="4688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31" dirty="0"/>
          </a:p>
        </p:txBody>
      </p:sp>
    </p:spTree>
    <p:extLst>
      <p:ext uri="{BB962C8B-B14F-4D97-AF65-F5344CB8AC3E}">
        <p14:creationId xmlns:p14="http://schemas.microsoft.com/office/powerpoint/2010/main" val="261705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837289-FF30-09DB-DF05-98EDBC44C1E5}"/>
              </a:ext>
            </a:extLst>
          </p:cNvPr>
          <p:cNvSpPr/>
          <p:nvPr/>
        </p:nvSpPr>
        <p:spPr>
          <a:xfrm>
            <a:off x="2768815" y="2360665"/>
            <a:ext cx="7568769" cy="1569660"/>
          </a:xfrm>
          <a:prstGeom prst="rect">
            <a:avLst/>
          </a:prstGeom>
          <a:noFill/>
        </p:spPr>
        <p:txBody>
          <a:bodyPr wrap="square" lIns="91440" tIns="45720" rIns="91440" bIns="45720">
            <a:spAutoFit/>
          </a:bodyPr>
          <a:lstStyle/>
          <a:p>
            <a:pPr algn="ctr"/>
            <a:r>
              <a:rPr lang="en-US" sz="9600" b="1" cap="none" spc="50" dirty="0">
                <a:ln w="9525" cmpd="sng">
                  <a:solidFill>
                    <a:schemeClr val="tx1"/>
                  </a:solidFill>
                  <a:prstDash val="solid"/>
                </a:ln>
                <a:solidFill>
                  <a:srgbClr val="A71EE4"/>
                </a:solidFill>
                <a:effectLst>
                  <a:glow rad="38100">
                    <a:schemeClr val="accent1">
                      <a:alpha val="40000"/>
                    </a:schemeClr>
                  </a:glow>
                </a:effectLst>
              </a:rPr>
              <a:t>Thank You</a:t>
            </a:r>
            <a:r>
              <a:rPr lang="en-US" sz="5400" b="1" cap="none" spc="50" dirty="0">
                <a:ln w="9525" cmpd="sng">
                  <a:solidFill>
                    <a:schemeClr val="tx1"/>
                  </a:solidFill>
                  <a:prstDash val="solid"/>
                </a:ln>
                <a:solidFill>
                  <a:srgbClr val="70AD47">
                    <a:tint val="1000"/>
                  </a:srgbClr>
                </a:solidFill>
                <a:effectLst>
                  <a:glow rad="38100">
                    <a:schemeClr val="accent1">
                      <a:alpha val="40000"/>
                    </a:schemeClr>
                  </a:glow>
                </a:effectLst>
              </a:rPr>
              <a:t>. </a:t>
            </a:r>
          </a:p>
        </p:txBody>
      </p:sp>
    </p:spTree>
    <p:extLst>
      <p:ext uri="{BB962C8B-B14F-4D97-AF65-F5344CB8AC3E}">
        <p14:creationId xmlns:p14="http://schemas.microsoft.com/office/powerpoint/2010/main" val="21142641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886692"/>
            <a:ext cx="10058400" cy="850669"/>
          </a:xfrm>
        </p:spPr>
        <p:txBody>
          <a:bodyPr>
            <a:normAutofit/>
          </a:bodyPr>
          <a:lstStyle/>
          <a:p>
            <a:r>
              <a:rPr lang="en-US" dirty="0">
                <a:latin typeface="Segoe UI Variable Display Semib" pitchFamily="2" charset="0"/>
              </a:rPr>
              <a:t>Objective of the Project</a:t>
            </a:r>
          </a:p>
        </p:txBody>
      </p:sp>
      <p:sp>
        <p:nvSpPr>
          <p:cNvPr id="4" name="Content Placeholder 3">
            <a:extLst>
              <a:ext uri="{FF2B5EF4-FFF2-40B4-BE49-F238E27FC236}">
                <a16:creationId xmlns:a16="http://schemas.microsoft.com/office/drawing/2014/main" id="{71B0A39C-0366-B823-EC8F-D713DE6B094D}"/>
              </a:ext>
            </a:extLst>
          </p:cNvPr>
          <p:cNvSpPr>
            <a:spLocks noGrp="1"/>
          </p:cNvSpPr>
          <p:nvPr>
            <p:ph idx="1"/>
          </p:nvPr>
        </p:nvSpPr>
        <p:spPr/>
        <p:txBody>
          <a:bodyPr/>
          <a:lstStyle/>
          <a:p>
            <a:r>
              <a:rPr lang="en-IN" dirty="0"/>
              <a:t>To create a Jukebox that can -:</a:t>
            </a:r>
          </a:p>
          <a:p>
            <a:r>
              <a:rPr lang="en-IN" dirty="0"/>
              <a:t>         1) Play Songs</a:t>
            </a:r>
          </a:p>
          <a:p>
            <a:r>
              <a:rPr lang="en-IN" dirty="0"/>
              <a:t>         2) Create Playlist , Retrieve Existing Playlist</a:t>
            </a:r>
          </a:p>
          <a:p>
            <a:r>
              <a:rPr lang="en-IN" dirty="0"/>
              <a:t>         3) Add songs In the Playlist</a:t>
            </a:r>
          </a:p>
          <a:p>
            <a:r>
              <a:rPr lang="en-IN" dirty="0"/>
              <a:t>         4) Perform Different tasks While Playing song </a:t>
            </a:r>
          </a:p>
          <a:p>
            <a:r>
              <a:rPr lang="en-IN" dirty="0"/>
              <a:t>               </a:t>
            </a:r>
            <a:r>
              <a:rPr lang="en-IN" b="1" dirty="0"/>
              <a:t>i) </a:t>
            </a:r>
            <a:r>
              <a:rPr lang="en-IN" dirty="0"/>
              <a:t>Pause  </a:t>
            </a:r>
            <a:r>
              <a:rPr lang="en-IN" b="1" dirty="0"/>
              <a:t>ii) </a:t>
            </a:r>
            <a:r>
              <a:rPr lang="en-IN" dirty="0"/>
              <a:t>Resume  </a:t>
            </a:r>
            <a:r>
              <a:rPr lang="en-IN" b="1" dirty="0"/>
              <a:t>iii) </a:t>
            </a:r>
            <a:r>
              <a:rPr lang="en-IN" dirty="0"/>
              <a:t>Stop song  </a:t>
            </a:r>
            <a:r>
              <a:rPr lang="en-IN" b="1" dirty="0"/>
              <a:t>iv) </a:t>
            </a:r>
            <a:r>
              <a:rPr lang="en-IN" dirty="0"/>
              <a:t>Restart  </a:t>
            </a:r>
            <a:r>
              <a:rPr lang="en-IN" b="1" dirty="0"/>
              <a:t>v) </a:t>
            </a:r>
            <a:r>
              <a:rPr lang="en-IN" dirty="0"/>
              <a:t>Skip</a:t>
            </a:r>
          </a:p>
        </p:txBody>
      </p:sp>
      <p:pic>
        <p:nvPicPr>
          <p:cNvPr id="5" name="Picture 4">
            <a:extLst>
              <a:ext uri="{FF2B5EF4-FFF2-40B4-BE49-F238E27FC236}">
                <a16:creationId xmlns:a16="http://schemas.microsoft.com/office/drawing/2014/main" id="{95858E0B-7017-C67C-7439-A4C3763049F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70538" y="2245014"/>
            <a:ext cx="3551960" cy="2367973"/>
          </a:xfrm>
          <a:prstGeom prst="rect">
            <a:avLst/>
          </a:prstGeom>
        </p:spPr>
      </p:pic>
    </p:spTree>
    <p:extLst>
      <p:ext uri="{BB962C8B-B14F-4D97-AF65-F5344CB8AC3E}">
        <p14:creationId xmlns:p14="http://schemas.microsoft.com/office/powerpoint/2010/main" val="24825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F395F-E282-DE84-D8DD-F9371D082C63}"/>
              </a:ext>
            </a:extLst>
          </p:cNvPr>
          <p:cNvSpPr txBox="1"/>
          <p:nvPr/>
        </p:nvSpPr>
        <p:spPr>
          <a:xfrm>
            <a:off x="770965" y="340659"/>
            <a:ext cx="10650070" cy="1197911"/>
          </a:xfrm>
          <a:prstGeom prst="rect">
            <a:avLst/>
          </a:prstGeom>
          <a:solidFill>
            <a:schemeClr val="bg1"/>
          </a:solidFill>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7200" dirty="0">
                <a:ln w="57150">
                  <a:solidFill>
                    <a:schemeClr val="tx1"/>
                  </a:solidFill>
                </a:ln>
                <a:solidFill>
                  <a:srgbClr val="FFFF00"/>
                </a:solidFill>
                <a:latin typeface="RomanC" panose="00000400000000000000" pitchFamily="2" charset="0"/>
                <a:cs typeface="RomanC" panose="00000400000000000000" pitchFamily="2" charset="0"/>
              </a:rPr>
              <a:t>DATABASE SECTION </a:t>
            </a:r>
          </a:p>
        </p:txBody>
      </p:sp>
      <p:sp>
        <p:nvSpPr>
          <p:cNvPr id="3" name="TextBox 2">
            <a:extLst>
              <a:ext uri="{FF2B5EF4-FFF2-40B4-BE49-F238E27FC236}">
                <a16:creationId xmlns:a16="http://schemas.microsoft.com/office/drawing/2014/main" id="{D218F7EA-40FD-045A-E093-870F82310155}"/>
              </a:ext>
            </a:extLst>
          </p:cNvPr>
          <p:cNvSpPr txBox="1"/>
          <p:nvPr/>
        </p:nvSpPr>
        <p:spPr>
          <a:xfrm>
            <a:off x="2761674" y="2857500"/>
            <a:ext cx="8556268" cy="239527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What is Database?</a:t>
            </a:r>
          </a:p>
          <a:p>
            <a:pPr marL="285738" indent="-285738">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38" indent="-285738">
              <a:buFont typeface="Arial" panose="020B0604020202020204" pitchFamily="34" charset="0"/>
              <a:buChar char="•"/>
            </a:pPr>
            <a:r>
              <a:rPr lang="en-IN" dirty="0">
                <a:latin typeface="Arial" panose="020B0604020202020204" pitchFamily="34" charset="0"/>
                <a:cs typeface="Arial" panose="020B0604020202020204" pitchFamily="34" charset="0"/>
              </a:rPr>
              <a:t>Database is used to Store Information in a Tabular Form.</a:t>
            </a:r>
          </a:p>
          <a:p>
            <a:endParaRPr lang="en-IN" dirty="0"/>
          </a:p>
          <a:p>
            <a:pPr marL="285738" indent="-285738">
              <a:lnSpc>
                <a:spcPct val="150000"/>
              </a:lnSpc>
              <a:buFont typeface="Arial" panose="020B0604020202020204" pitchFamily="34" charset="0"/>
              <a:buChar char="•"/>
            </a:pPr>
            <a:r>
              <a:rPr lang="en-US" dirty="0">
                <a:latin typeface="Arial" panose="020B0604020202020204" pitchFamily="34" charset="0"/>
              </a:rPr>
              <a:t>Databases are used for storing, maintaining and accessing any sort of data. They collect information on people, places or things. That information is gathered in one place so that it can be observed and analyzed</a:t>
            </a:r>
            <a:endParaRPr lang="en-IN" dirty="0"/>
          </a:p>
        </p:txBody>
      </p:sp>
    </p:spTree>
    <p:extLst>
      <p:ext uri="{BB962C8B-B14F-4D97-AF65-F5344CB8AC3E}">
        <p14:creationId xmlns:p14="http://schemas.microsoft.com/office/powerpoint/2010/main" val="287505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C2EDB-5130-1064-04C8-7811C00F8432}"/>
              </a:ext>
            </a:extLst>
          </p:cNvPr>
          <p:cNvSpPr>
            <a:spLocks noGrp="1"/>
          </p:cNvSpPr>
          <p:nvPr>
            <p:ph type="title"/>
          </p:nvPr>
        </p:nvSpPr>
        <p:spPr/>
        <p:txBody>
          <a:bodyPr/>
          <a:lstStyle/>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Step by Step Flow.</a:t>
            </a:r>
          </a:p>
        </p:txBody>
      </p:sp>
      <p:sp>
        <p:nvSpPr>
          <p:cNvPr id="5" name="Content Placeholder 4">
            <a:extLst>
              <a:ext uri="{FF2B5EF4-FFF2-40B4-BE49-F238E27FC236}">
                <a16:creationId xmlns:a16="http://schemas.microsoft.com/office/drawing/2014/main" id="{BEE930BC-8C17-B2DE-6072-05ECFAB12ED9}"/>
              </a:ext>
            </a:extLst>
          </p:cNvPr>
          <p:cNvSpPr>
            <a:spLocks noGrp="1"/>
          </p:cNvSpPr>
          <p:nvPr>
            <p:ph idx="1"/>
          </p:nvPr>
        </p:nvSpPr>
        <p:spPr/>
        <p:txBody>
          <a:bodyPr/>
          <a:lstStyle/>
          <a:p>
            <a:r>
              <a:rPr lang="en-IN" b="1" dirty="0"/>
              <a:t>Step 1 </a:t>
            </a:r>
            <a:r>
              <a:rPr lang="en-IN" dirty="0"/>
              <a:t>: Create 1 Database using MySql, Which can store different tables According to requirement .</a:t>
            </a:r>
          </a:p>
          <a:p>
            <a:endParaRPr lang="en-IN" dirty="0"/>
          </a:p>
          <a:p>
            <a:r>
              <a:rPr lang="en-IN" b="1" dirty="0"/>
              <a:t>Step 2 </a:t>
            </a:r>
            <a:r>
              <a:rPr lang="en-IN" dirty="0"/>
              <a:t>: Create 3 Tables </a:t>
            </a:r>
          </a:p>
          <a:p>
            <a:r>
              <a:rPr lang="en-IN" dirty="0"/>
              <a:t>               1. For Storing songs.</a:t>
            </a:r>
          </a:p>
          <a:p>
            <a:r>
              <a:rPr lang="en-IN" dirty="0"/>
              <a:t>               2. To store Newly Created Playlist Id and Name.</a:t>
            </a:r>
          </a:p>
          <a:p>
            <a:r>
              <a:rPr lang="en-IN" dirty="0"/>
              <a:t>               3. To Store playlistId and songId.</a:t>
            </a:r>
          </a:p>
        </p:txBody>
      </p:sp>
      <p:pic>
        <p:nvPicPr>
          <p:cNvPr id="7" name="Picture 6">
            <a:extLst>
              <a:ext uri="{FF2B5EF4-FFF2-40B4-BE49-F238E27FC236}">
                <a16:creationId xmlns:a16="http://schemas.microsoft.com/office/drawing/2014/main" id="{95787F43-7811-ABD1-B809-C5138720E3D5}"/>
              </a:ext>
            </a:extLst>
          </p:cNvPr>
          <p:cNvPicPr>
            <a:picLocks noChangeAspect="1"/>
          </p:cNvPicPr>
          <p:nvPr/>
        </p:nvPicPr>
        <p:blipFill>
          <a:blip r:embed="rId2"/>
          <a:stretch>
            <a:fillRect/>
          </a:stretch>
        </p:blipFill>
        <p:spPr>
          <a:xfrm>
            <a:off x="2948866" y="2881024"/>
            <a:ext cx="4953699" cy="547977"/>
          </a:xfrm>
          <a:prstGeom prst="rect">
            <a:avLst/>
          </a:prstGeom>
        </p:spPr>
      </p:pic>
    </p:spTree>
    <p:extLst>
      <p:ext uri="{BB962C8B-B14F-4D97-AF65-F5344CB8AC3E}">
        <p14:creationId xmlns:p14="http://schemas.microsoft.com/office/powerpoint/2010/main" val="134448673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187AD-1184-BC4A-B987-E48CE25954FE}"/>
              </a:ext>
            </a:extLst>
          </p:cNvPr>
          <p:cNvPicPr>
            <a:picLocks noChangeAspect="1"/>
          </p:cNvPicPr>
          <p:nvPr/>
        </p:nvPicPr>
        <p:blipFill>
          <a:blip r:embed="rId2"/>
          <a:stretch>
            <a:fillRect/>
          </a:stretch>
        </p:blipFill>
        <p:spPr>
          <a:xfrm>
            <a:off x="96790" y="5217931"/>
            <a:ext cx="4442594" cy="1345909"/>
          </a:xfrm>
          <a:prstGeom prst="rect">
            <a:avLst/>
          </a:prstGeom>
        </p:spPr>
      </p:pic>
      <p:pic>
        <p:nvPicPr>
          <p:cNvPr id="7" name="Picture 6">
            <a:extLst>
              <a:ext uri="{FF2B5EF4-FFF2-40B4-BE49-F238E27FC236}">
                <a16:creationId xmlns:a16="http://schemas.microsoft.com/office/drawing/2014/main" id="{F1F33410-1735-4DC2-95BC-E3250976B80B}"/>
              </a:ext>
            </a:extLst>
          </p:cNvPr>
          <p:cNvPicPr>
            <a:picLocks noChangeAspect="1"/>
          </p:cNvPicPr>
          <p:nvPr/>
        </p:nvPicPr>
        <p:blipFill>
          <a:blip r:embed="rId3"/>
          <a:stretch>
            <a:fillRect/>
          </a:stretch>
        </p:blipFill>
        <p:spPr>
          <a:xfrm>
            <a:off x="489809" y="528623"/>
            <a:ext cx="3656559" cy="2277331"/>
          </a:xfrm>
          <a:prstGeom prst="rect">
            <a:avLst/>
          </a:prstGeom>
        </p:spPr>
      </p:pic>
      <p:pic>
        <p:nvPicPr>
          <p:cNvPr id="17" name="Content Placeholder 16">
            <a:extLst>
              <a:ext uri="{FF2B5EF4-FFF2-40B4-BE49-F238E27FC236}">
                <a16:creationId xmlns:a16="http://schemas.microsoft.com/office/drawing/2014/main" id="{7B21E997-9734-D7AC-9F1E-E19039FB468B}"/>
              </a:ext>
            </a:extLst>
          </p:cNvPr>
          <p:cNvPicPr>
            <a:picLocks noGrp="1" noChangeAspect="1"/>
          </p:cNvPicPr>
          <p:nvPr>
            <p:ph idx="1"/>
          </p:nvPr>
        </p:nvPicPr>
        <p:blipFill>
          <a:blip r:embed="rId4"/>
          <a:stretch>
            <a:fillRect/>
          </a:stretch>
        </p:blipFill>
        <p:spPr>
          <a:xfrm>
            <a:off x="5593977" y="979246"/>
            <a:ext cx="5620870" cy="1376082"/>
          </a:xfrm>
        </p:spPr>
      </p:pic>
      <p:sp>
        <p:nvSpPr>
          <p:cNvPr id="18" name="Arrow: Bent-Up 17">
            <a:extLst>
              <a:ext uri="{FF2B5EF4-FFF2-40B4-BE49-F238E27FC236}">
                <a16:creationId xmlns:a16="http://schemas.microsoft.com/office/drawing/2014/main" id="{0A2CA31C-C95B-C8F0-02E6-D0997640DE12}"/>
              </a:ext>
            </a:extLst>
          </p:cNvPr>
          <p:cNvSpPr/>
          <p:nvPr/>
        </p:nvSpPr>
        <p:spPr>
          <a:xfrm rot="5400000">
            <a:off x="844924" y="2700619"/>
            <a:ext cx="358589" cy="569259"/>
          </a:xfrm>
          <a:prstGeom prst="ben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31" dirty="0"/>
          </a:p>
        </p:txBody>
      </p:sp>
      <p:sp>
        <p:nvSpPr>
          <p:cNvPr id="19" name="TextBox 18">
            <a:extLst>
              <a:ext uri="{FF2B5EF4-FFF2-40B4-BE49-F238E27FC236}">
                <a16:creationId xmlns:a16="http://schemas.microsoft.com/office/drawing/2014/main" id="{43C5999B-EB5C-9D02-947D-4A740D864DDE}"/>
              </a:ext>
            </a:extLst>
          </p:cNvPr>
          <p:cNvSpPr txBox="1"/>
          <p:nvPr/>
        </p:nvSpPr>
        <p:spPr>
          <a:xfrm>
            <a:off x="1461247" y="2921605"/>
            <a:ext cx="2805953" cy="404854"/>
          </a:xfrm>
          <a:prstGeom prst="rect">
            <a:avLst/>
          </a:prstGeom>
          <a:noFill/>
        </p:spPr>
        <p:txBody>
          <a:bodyPr wrap="square" rtlCol="0">
            <a:spAutoFit/>
          </a:bodyPr>
          <a:lstStyle/>
          <a:p>
            <a:r>
              <a:rPr lang="en-IN" sz="2031" dirty="0">
                <a:solidFill>
                  <a:schemeClr val="bg2"/>
                </a:solidFill>
              </a:rPr>
              <a:t>To Create Songs Table</a:t>
            </a:r>
          </a:p>
        </p:txBody>
      </p:sp>
      <p:sp>
        <p:nvSpPr>
          <p:cNvPr id="20" name="Arrow: Bent-Up 19">
            <a:extLst>
              <a:ext uri="{FF2B5EF4-FFF2-40B4-BE49-F238E27FC236}">
                <a16:creationId xmlns:a16="http://schemas.microsoft.com/office/drawing/2014/main" id="{80E46B57-CE23-40ED-3E2D-E7F8B77B2B99}"/>
              </a:ext>
            </a:extLst>
          </p:cNvPr>
          <p:cNvSpPr/>
          <p:nvPr/>
        </p:nvSpPr>
        <p:spPr>
          <a:xfrm rot="16200000">
            <a:off x="3883959" y="4691726"/>
            <a:ext cx="358589" cy="569259"/>
          </a:xfrm>
          <a:prstGeom prst="ben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31" dirty="0"/>
          </a:p>
        </p:txBody>
      </p:sp>
      <p:sp>
        <p:nvSpPr>
          <p:cNvPr id="24" name="TextBox 23">
            <a:extLst>
              <a:ext uri="{FF2B5EF4-FFF2-40B4-BE49-F238E27FC236}">
                <a16:creationId xmlns:a16="http://schemas.microsoft.com/office/drawing/2014/main" id="{AE692D2C-A04E-D72C-152F-C5EC6638065F}"/>
              </a:ext>
            </a:extLst>
          </p:cNvPr>
          <p:cNvSpPr txBox="1"/>
          <p:nvPr/>
        </p:nvSpPr>
        <p:spPr>
          <a:xfrm>
            <a:off x="1111624" y="4656915"/>
            <a:ext cx="2805953" cy="404854"/>
          </a:xfrm>
          <a:prstGeom prst="rect">
            <a:avLst/>
          </a:prstGeom>
          <a:noFill/>
        </p:spPr>
        <p:txBody>
          <a:bodyPr wrap="square" rtlCol="0">
            <a:spAutoFit/>
          </a:bodyPr>
          <a:lstStyle/>
          <a:p>
            <a:r>
              <a:rPr lang="en-IN" sz="2031" dirty="0">
                <a:solidFill>
                  <a:schemeClr val="bg2"/>
                </a:solidFill>
              </a:rPr>
              <a:t>To create Playlist Table</a:t>
            </a:r>
          </a:p>
        </p:txBody>
      </p:sp>
      <p:sp>
        <p:nvSpPr>
          <p:cNvPr id="25" name="Arrow: Bent-Up 24">
            <a:extLst>
              <a:ext uri="{FF2B5EF4-FFF2-40B4-BE49-F238E27FC236}">
                <a16:creationId xmlns:a16="http://schemas.microsoft.com/office/drawing/2014/main" id="{2B9E3E2C-A8EF-B0D8-0D46-6F6D0FB56196}"/>
              </a:ext>
            </a:extLst>
          </p:cNvPr>
          <p:cNvSpPr/>
          <p:nvPr/>
        </p:nvSpPr>
        <p:spPr>
          <a:xfrm rot="5400000">
            <a:off x="5811369" y="2249994"/>
            <a:ext cx="358589" cy="569259"/>
          </a:xfrm>
          <a:prstGeom prst="ben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31" dirty="0"/>
          </a:p>
        </p:txBody>
      </p:sp>
      <p:sp>
        <p:nvSpPr>
          <p:cNvPr id="26" name="TextBox 25">
            <a:extLst>
              <a:ext uri="{FF2B5EF4-FFF2-40B4-BE49-F238E27FC236}">
                <a16:creationId xmlns:a16="http://schemas.microsoft.com/office/drawing/2014/main" id="{51983E16-3E9A-331A-6F62-BEDAFA811B9E}"/>
              </a:ext>
            </a:extLst>
          </p:cNvPr>
          <p:cNvSpPr txBox="1"/>
          <p:nvPr/>
        </p:nvSpPr>
        <p:spPr>
          <a:xfrm>
            <a:off x="6387350" y="2418081"/>
            <a:ext cx="3576918" cy="369332"/>
          </a:xfrm>
          <a:prstGeom prst="rect">
            <a:avLst/>
          </a:prstGeom>
          <a:noFill/>
        </p:spPr>
        <p:txBody>
          <a:bodyPr wrap="square" rtlCol="0">
            <a:spAutoFit/>
          </a:bodyPr>
          <a:lstStyle/>
          <a:p>
            <a:r>
              <a:rPr lang="en-IN" dirty="0"/>
              <a:t>To Create SongsInPlaylist Table</a:t>
            </a:r>
          </a:p>
        </p:txBody>
      </p:sp>
      <p:sp>
        <p:nvSpPr>
          <p:cNvPr id="27" name="TextBox 26">
            <a:extLst>
              <a:ext uri="{FF2B5EF4-FFF2-40B4-BE49-F238E27FC236}">
                <a16:creationId xmlns:a16="http://schemas.microsoft.com/office/drawing/2014/main" id="{6D200AD4-E5CA-C3BC-D355-34EEECB876CC}"/>
              </a:ext>
            </a:extLst>
          </p:cNvPr>
          <p:cNvSpPr txBox="1"/>
          <p:nvPr/>
        </p:nvSpPr>
        <p:spPr>
          <a:xfrm>
            <a:off x="5334000" y="3290937"/>
            <a:ext cx="6463553" cy="1967462"/>
          </a:xfrm>
          <a:prstGeom prst="rect">
            <a:avLst/>
          </a:prstGeom>
          <a:noFill/>
        </p:spPr>
        <p:txBody>
          <a:bodyPr wrap="square" rtlCol="0">
            <a:spAutoFit/>
          </a:bodyPr>
          <a:lstStyle/>
          <a:p>
            <a:pPr marL="285738" indent="-285738">
              <a:buFont typeface="Arial" panose="020B0604020202020204" pitchFamily="34" charset="0"/>
              <a:buChar char="•"/>
            </a:pPr>
            <a:r>
              <a:rPr lang="en-IN" sz="2031" dirty="0"/>
              <a:t>After Creating the table You can Insert the Values in the Table.</a:t>
            </a:r>
          </a:p>
          <a:p>
            <a:endParaRPr lang="en-IN" sz="2031" dirty="0"/>
          </a:p>
          <a:p>
            <a:endParaRPr lang="en-IN" sz="2031" dirty="0"/>
          </a:p>
          <a:p>
            <a:pPr marL="285738" indent="-285738">
              <a:buFont typeface="Arial" panose="020B0604020202020204" pitchFamily="34" charset="0"/>
              <a:buChar char="•"/>
            </a:pPr>
            <a:r>
              <a:rPr lang="en-IN" sz="2031" dirty="0"/>
              <a:t>After inserting values, We have to Use Java to Create Playlist and to Play song and do other Operations.</a:t>
            </a:r>
          </a:p>
        </p:txBody>
      </p:sp>
    </p:spTree>
    <p:extLst>
      <p:ext uri="{BB962C8B-B14F-4D97-AF65-F5344CB8AC3E}">
        <p14:creationId xmlns:p14="http://schemas.microsoft.com/office/powerpoint/2010/main" val="22093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4" grpId="0"/>
      <p:bldP spid="25"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C0AE57-E63D-5CC7-30F5-D1B8EEFDAD04}"/>
              </a:ext>
            </a:extLst>
          </p:cNvPr>
          <p:cNvSpPr/>
          <p:nvPr/>
        </p:nvSpPr>
        <p:spPr>
          <a:xfrm>
            <a:off x="4993324" y="440393"/>
            <a:ext cx="2178423" cy="475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Jukebox Database</a:t>
            </a:r>
          </a:p>
        </p:txBody>
      </p:sp>
      <p:cxnSp>
        <p:nvCxnSpPr>
          <p:cNvPr id="5" name="Straight Connector 4">
            <a:extLst>
              <a:ext uri="{FF2B5EF4-FFF2-40B4-BE49-F238E27FC236}">
                <a16:creationId xmlns:a16="http://schemas.microsoft.com/office/drawing/2014/main" id="{74F6A995-6BAD-D93A-83F1-29F59987929B}"/>
              </a:ext>
            </a:extLst>
          </p:cNvPr>
          <p:cNvCxnSpPr>
            <a:cxnSpLocks/>
          </p:cNvCxnSpPr>
          <p:nvPr/>
        </p:nvCxnSpPr>
        <p:spPr>
          <a:xfrm flipH="1">
            <a:off x="6082536" y="977134"/>
            <a:ext cx="1" cy="4840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E7F6016-61D4-5B2D-AAA8-631082B15D1D}"/>
              </a:ext>
            </a:extLst>
          </p:cNvPr>
          <p:cNvCxnSpPr>
            <a:cxnSpLocks/>
          </p:cNvCxnSpPr>
          <p:nvPr/>
        </p:nvCxnSpPr>
        <p:spPr>
          <a:xfrm flipH="1" flipV="1">
            <a:off x="2250141" y="1432114"/>
            <a:ext cx="7924801" cy="11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98B9E2-E0B8-B455-290C-A2E0ABF28030}"/>
              </a:ext>
            </a:extLst>
          </p:cNvPr>
          <p:cNvCxnSpPr>
            <a:cxnSpLocks/>
          </p:cNvCxnSpPr>
          <p:nvPr/>
        </p:nvCxnSpPr>
        <p:spPr>
          <a:xfrm flipH="1">
            <a:off x="2227728" y="1436597"/>
            <a:ext cx="8964" cy="81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9B3EFE-DAE5-F264-8B32-DC4AE8CB761B}"/>
              </a:ext>
            </a:extLst>
          </p:cNvPr>
          <p:cNvCxnSpPr/>
          <p:nvPr/>
        </p:nvCxnSpPr>
        <p:spPr>
          <a:xfrm>
            <a:off x="10174941" y="1432113"/>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C9B2D27-7882-B6C5-8B1B-C6FB4D934F5D}"/>
              </a:ext>
            </a:extLst>
          </p:cNvPr>
          <p:cNvSpPr/>
          <p:nvPr/>
        </p:nvSpPr>
        <p:spPr>
          <a:xfrm>
            <a:off x="1349181" y="2243451"/>
            <a:ext cx="1757093" cy="4213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solidFill>
              </a:rPr>
              <a:t>Songs</a:t>
            </a:r>
          </a:p>
        </p:txBody>
      </p:sp>
      <p:sp>
        <p:nvSpPr>
          <p:cNvPr id="18" name="Rectangle: Rounded Corners 17">
            <a:extLst>
              <a:ext uri="{FF2B5EF4-FFF2-40B4-BE49-F238E27FC236}">
                <a16:creationId xmlns:a16="http://schemas.microsoft.com/office/drawing/2014/main" id="{F32C8990-6E01-F899-C348-E7984A11C123}"/>
              </a:ext>
            </a:extLst>
          </p:cNvPr>
          <p:cNvSpPr/>
          <p:nvPr/>
        </p:nvSpPr>
        <p:spPr>
          <a:xfrm>
            <a:off x="9296395" y="2191902"/>
            <a:ext cx="1757093" cy="4213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solidFill>
              </a:rPr>
              <a:t>SongsInPlaylist</a:t>
            </a:r>
          </a:p>
        </p:txBody>
      </p:sp>
      <p:sp>
        <p:nvSpPr>
          <p:cNvPr id="19" name="Rectangle: Rounded Corners 18">
            <a:extLst>
              <a:ext uri="{FF2B5EF4-FFF2-40B4-BE49-F238E27FC236}">
                <a16:creationId xmlns:a16="http://schemas.microsoft.com/office/drawing/2014/main" id="{22DF50B7-9C6C-836A-ED21-402610289201}"/>
              </a:ext>
            </a:extLst>
          </p:cNvPr>
          <p:cNvSpPr/>
          <p:nvPr/>
        </p:nvSpPr>
        <p:spPr>
          <a:xfrm>
            <a:off x="5195024" y="2185179"/>
            <a:ext cx="1757093" cy="4213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solidFill>
              </a:rPr>
              <a:t>PlayList</a:t>
            </a:r>
          </a:p>
        </p:txBody>
      </p:sp>
      <p:cxnSp>
        <p:nvCxnSpPr>
          <p:cNvPr id="20" name="Straight Arrow Connector 19">
            <a:extLst>
              <a:ext uri="{FF2B5EF4-FFF2-40B4-BE49-F238E27FC236}">
                <a16:creationId xmlns:a16="http://schemas.microsoft.com/office/drawing/2014/main" id="{60F85294-6A36-1C07-316E-5B5C1CAB6BF9}"/>
              </a:ext>
            </a:extLst>
          </p:cNvPr>
          <p:cNvCxnSpPr>
            <a:cxnSpLocks/>
          </p:cNvCxnSpPr>
          <p:nvPr/>
        </p:nvCxnSpPr>
        <p:spPr>
          <a:xfrm flipH="1">
            <a:off x="6073572" y="1441076"/>
            <a:ext cx="896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F0DE47-B53A-CDEA-02A5-125E4DB9ADA8}"/>
              </a:ext>
            </a:extLst>
          </p:cNvPr>
          <p:cNvCxnSpPr>
            <a:cxnSpLocks/>
          </p:cNvCxnSpPr>
          <p:nvPr/>
        </p:nvCxnSpPr>
        <p:spPr>
          <a:xfrm flipH="1">
            <a:off x="878538" y="2622160"/>
            <a:ext cx="461684" cy="7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B34248-23B4-947D-F7FA-5D57F5BD4F5D}"/>
              </a:ext>
            </a:extLst>
          </p:cNvPr>
          <p:cNvCxnSpPr>
            <a:cxnSpLocks/>
          </p:cNvCxnSpPr>
          <p:nvPr/>
        </p:nvCxnSpPr>
        <p:spPr>
          <a:xfrm flipH="1">
            <a:off x="2227728" y="2673709"/>
            <a:ext cx="8964" cy="81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6125C7-24A6-2DE0-6525-782ACB3211E4}"/>
              </a:ext>
            </a:extLst>
          </p:cNvPr>
          <p:cNvCxnSpPr>
            <a:cxnSpLocks/>
          </p:cNvCxnSpPr>
          <p:nvPr/>
        </p:nvCxnSpPr>
        <p:spPr>
          <a:xfrm>
            <a:off x="3106255" y="2534765"/>
            <a:ext cx="600636" cy="69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4E5A3AD-CB5E-3A45-6744-CCE38B354514}"/>
              </a:ext>
            </a:extLst>
          </p:cNvPr>
          <p:cNvSpPr/>
          <p:nvPr/>
        </p:nvSpPr>
        <p:spPr>
          <a:xfrm>
            <a:off x="1748109" y="3489496"/>
            <a:ext cx="995099"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Filepath</a:t>
            </a:r>
          </a:p>
        </p:txBody>
      </p:sp>
      <p:sp>
        <p:nvSpPr>
          <p:cNvPr id="31" name="Oval 30">
            <a:extLst>
              <a:ext uri="{FF2B5EF4-FFF2-40B4-BE49-F238E27FC236}">
                <a16:creationId xmlns:a16="http://schemas.microsoft.com/office/drawing/2014/main" id="{A8915613-92AC-F480-46B2-6858651887E8}"/>
              </a:ext>
            </a:extLst>
          </p:cNvPr>
          <p:cNvSpPr/>
          <p:nvPr/>
        </p:nvSpPr>
        <p:spPr>
          <a:xfrm>
            <a:off x="3227274" y="3234031"/>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Genre</a:t>
            </a:r>
          </a:p>
        </p:txBody>
      </p:sp>
      <p:sp>
        <p:nvSpPr>
          <p:cNvPr id="32" name="Oval 31">
            <a:extLst>
              <a:ext uri="{FF2B5EF4-FFF2-40B4-BE49-F238E27FC236}">
                <a16:creationId xmlns:a16="http://schemas.microsoft.com/office/drawing/2014/main" id="{DABD322C-1C22-6B63-C7C7-F3A2592437D9}"/>
              </a:ext>
            </a:extLst>
          </p:cNvPr>
          <p:cNvSpPr/>
          <p:nvPr/>
        </p:nvSpPr>
        <p:spPr>
          <a:xfrm>
            <a:off x="398910" y="3386414"/>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Artist Name</a:t>
            </a:r>
          </a:p>
        </p:txBody>
      </p:sp>
      <p:cxnSp>
        <p:nvCxnSpPr>
          <p:cNvPr id="35" name="Straight Arrow Connector 34">
            <a:extLst>
              <a:ext uri="{FF2B5EF4-FFF2-40B4-BE49-F238E27FC236}">
                <a16:creationId xmlns:a16="http://schemas.microsoft.com/office/drawing/2014/main" id="{1461BEA2-FF65-4B80-B2A7-E9D8FF69A700}"/>
              </a:ext>
            </a:extLst>
          </p:cNvPr>
          <p:cNvCxnSpPr>
            <a:cxnSpLocks/>
          </p:cNvCxnSpPr>
          <p:nvPr/>
        </p:nvCxnSpPr>
        <p:spPr>
          <a:xfrm flipH="1" flipV="1">
            <a:off x="980497" y="1801908"/>
            <a:ext cx="355235" cy="46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D065D14-4BB4-CA31-D11B-44F58DCBEF3C}"/>
              </a:ext>
            </a:extLst>
          </p:cNvPr>
          <p:cNvSpPr/>
          <p:nvPr/>
        </p:nvSpPr>
        <p:spPr>
          <a:xfrm>
            <a:off x="500879" y="1219181"/>
            <a:ext cx="959234"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Song Name</a:t>
            </a:r>
            <a:endParaRPr lang="en-IN" sz="2031" dirty="0"/>
          </a:p>
        </p:txBody>
      </p:sp>
      <p:cxnSp>
        <p:nvCxnSpPr>
          <p:cNvPr id="39" name="Straight Arrow Connector 38">
            <a:extLst>
              <a:ext uri="{FF2B5EF4-FFF2-40B4-BE49-F238E27FC236}">
                <a16:creationId xmlns:a16="http://schemas.microsoft.com/office/drawing/2014/main" id="{B45D2B21-FF88-AD0E-0723-440B6E63777C}"/>
              </a:ext>
            </a:extLst>
          </p:cNvPr>
          <p:cNvCxnSpPr>
            <a:cxnSpLocks/>
          </p:cNvCxnSpPr>
          <p:nvPr/>
        </p:nvCxnSpPr>
        <p:spPr>
          <a:xfrm>
            <a:off x="2640101" y="2655776"/>
            <a:ext cx="667882" cy="193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A12A9F0-753A-F8AC-6E19-298355A4CAFD}"/>
              </a:ext>
            </a:extLst>
          </p:cNvPr>
          <p:cNvSpPr/>
          <p:nvPr/>
        </p:nvSpPr>
        <p:spPr>
          <a:xfrm>
            <a:off x="2828365" y="4589929"/>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SongID</a:t>
            </a:r>
          </a:p>
        </p:txBody>
      </p:sp>
      <p:cxnSp>
        <p:nvCxnSpPr>
          <p:cNvPr id="42" name="Straight Arrow Connector 41">
            <a:extLst>
              <a:ext uri="{FF2B5EF4-FFF2-40B4-BE49-F238E27FC236}">
                <a16:creationId xmlns:a16="http://schemas.microsoft.com/office/drawing/2014/main" id="{4239FB5F-46C1-FAE3-75BF-8B3A6FEF35B1}"/>
              </a:ext>
            </a:extLst>
          </p:cNvPr>
          <p:cNvCxnSpPr>
            <a:cxnSpLocks/>
          </p:cNvCxnSpPr>
          <p:nvPr/>
        </p:nvCxnSpPr>
        <p:spPr>
          <a:xfrm flipH="1">
            <a:off x="1223671" y="2656913"/>
            <a:ext cx="493062" cy="203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096FD24D-91F7-6245-A27B-A18509F1DC1C}"/>
              </a:ext>
            </a:extLst>
          </p:cNvPr>
          <p:cNvSpPr/>
          <p:nvPr/>
        </p:nvSpPr>
        <p:spPr>
          <a:xfrm>
            <a:off x="690263" y="4681805"/>
            <a:ext cx="1066818"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Duration</a:t>
            </a:r>
          </a:p>
        </p:txBody>
      </p:sp>
      <p:cxnSp>
        <p:nvCxnSpPr>
          <p:cNvPr id="46" name="Straight Arrow Connector 45">
            <a:extLst>
              <a:ext uri="{FF2B5EF4-FFF2-40B4-BE49-F238E27FC236}">
                <a16:creationId xmlns:a16="http://schemas.microsoft.com/office/drawing/2014/main" id="{D3D98B17-2E2E-B6B2-56EE-3B16197F83F9}"/>
              </a:ext>
            </a:extLst>
          </p:cNvPr>
          <p:cNvCxnSpPr>
            <a:cxnSpLocks/>
          </p:cNvCxnSpPr>
          <p:nvPr/>
        </p:nvCxnSpPr>
        <p:spPr>
          <a:xfrm flipH="1">
            <a:off x="5444926" y="2615436"/>
            <a:ext cx="8964" cy="147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7AE7316-B019-C405-3A3F-CE3841DFE58B}"/>
              </a:ext>
            </a:extLst>
          </p:cNvPr>
          <p:cNvCxnSpPr>
            <a:cxnSpLocks/>
          </p:cNvCxnSpPr>
          <p:nvPr/>
        </p:nvCxnSpPr>
        <p:spPr>
          <a:xfrm flipH="1">
            <a:off x="6712308" y="2615436"/>
            <a:ext cx="8964" cy="81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60E3CC7E-00F5-5D7E-08CC-E61922E0569F}"/>
              </a:ext>
            </a:extLst>
          </p:cNvPr>
          <p:cNvSpPr/>
          <p:nvPr/>
        </p:nvSpPr>
        <p:spPr>
          <a:xfrm>
            <a:off x="4974271" y="4105815"/>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PlayList Name</a:t>
            </a:r>
          </a:p>
        </p:txBody>
      </p:sp>
      <p:sp>
        <p:nvSpPr>
          <p:cNvPr id="50" name="Oval 49">
            <a:extLst>
              <a:ext uri="{FF2B5EF4-FFF2-40B4-BE49-F238E27FC236}">
                <a16:creationId xmlns:a16="http://schemas.microsoft.com/office/drawing/2014/main" id="{BBED06A9-F937-AC96-491B-3C40C4B36AF4}"/>
              </a:ext>
            </a:extLst>
          </p:cNvPr>
          <p:cNvSpPr/>
          <p:nvPr/>
        </p:nvSpPr>
        <p:spPr>
          <a:xfrm>
            <a:off x="6241653" y="3458157"/>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Playlist ID</a:t>
            </a:r>
          </a:p>
        </p:txBody>
      </p:sp>
      <p:cxnSp>
        <p:nvCxnSpPr>
          <p:cNvPr id="51" name="Straight Arrow Connector 50">
            <a:extLst>
              <a:ext uri="{FF2B5EF4-FFF2-40B4-BE49-F238E27FC236}">
                <a16:creationId xmlns:a16="http://schemas.microsoft.com/office/drawing/2014/main" id="{C3A71560-A387-848F-037D-547125C75D45}"/>
              </a:ext>
            </a:extLst>
          </p:cNvPr>
          <p:cNvCxnSpPr>
            <a:cxnSpLocks/>
          </p:cNvCxnSpPr>
          <p:nvPr/>
        </p:nvCxnSpPr>
        <p:spPr>
          <a:xfrm flipH="1">
            <a:off x="9551899" y="2631141"/>
            <a:ext cx="8964" cy="81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6C5331-BBC0-F31F-6E53-955AC73E8956}"/>
              </a:ext>
            </a:extLst>
          </p:cNvPr>
          <p:cNvCxnSpPr>
            <a:cxnSpLocks/>
          </p:cNvCxnSpPr>
          <p:nvPr/>
        </p:nvCxnSpPr>
        <p:spPr>
          <a:xfrm flipH="1">
            <a:off x="10842820" y="2622160"/>
            <a:ext cx="8964" cy="81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229038AA-D5B2-ACA8-BAB0-F9D745505D18}"/>
              </a:ext>
            </a:extLst>
          </p:cNvPr>
          <p:cNvSpPr/>
          <p:nvPr/>
        </p:nvSpPr>
        <p:spPr>
          <a:xfrm>
            <a:off x="9072281" y="3455909"/>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Playlist ID</a:t>
            </a:r>
          </a:p>
        </p:txBody>
      </p:sp>
      <p:sp>
        <p:nvSpPr>
          <p:cNvPr id="54" name="Oval 53">
            <a:extLst>
              <a:ext uri="{FF2B5EF4-FFF2-40B4-BE49-F238E27FC236}">
                <a16:creationId xmlns:a16="http://schemas.microsoft.com/office/drawing/2014/main" id="{CF0CF23A-E6D0-1619-662A-52C32EB8CF0B}"/>
              </a:ext>
            </a:extLst>
          </p:cNvPr>
          <p:cNvSpPr/>
          <p:nvPr/>
        </p:nvSpPr>
        <p:spPr>
          <a:xfrm>
            <a:off x="10363202" y="3429000"/>
            <a:ext cx="959235" cy="582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SongID</a:t>
            </a:r>
          </a:p>
        </p:txBody>
      </p:sp>
      <p:sp>
        <p:nvSpPr>
          <p:cNvPr id="58" name="TextBox 57">
            <a:extLst>
              <a:ext uri="{FF2B5EF4-FFF2-40B4-BE49-F238E27FC236}">
                <a16:creationId xmlns:a16="http://schemas.microsoft.com/office/drawing/2014/main" id="{F7206A78-8738-9FAA-72BC-93EE3F992203}"/>
              </a:ext>
            </a:extLst>
          </p:cNvPr>
          <p:cNvSpPr txBox="1"/>
          <p:nvPr/>
        </p:nvSpPr>
        <p:spPr>
          <a:xfrm>
            <a:off x="2760780" y="5172654"/>
            <a:ext cx="1282302" cy="338554"/>
          </a:xfrm>
          <a:prstGeom prst="rect">
            <a:avLst/>
          </a:prstGeom>
          <a:noFill/>
        </p:spPr>
        <p:txBody>
          <a:bodyPr wrap="square" rtlCol="0">
            <a:spAutoFit/>
          </a:bodyPr>
          <a:lstStyle/>
          <a:p>
            <a:r>
              <a:rPr lang="en-IN" sz="1600" dirty="0"/>
              <a:t>Primary Key</a:t>
            </a:r>
          </a:p>
        </p:txBody>
      </p:sp>
      <p:sp>
        <p:nvSpPr>
          <p:cNvPr id="60" name="TextBox 59">
            <a:extLst>
              <a:ext uri="{FF2B5EF4-FFF2-40B4-BE49-F238E27FC236}">
                <a16:creationId xmlns:a16="http://schemas.microsoft.com/office/drawing/2014/main" id="{EB1D80CA-91CF-5033-DC29-5550C73BCCA5}"/>
              </a:ext>
            </a:extLst>
          </p:cNvPr>
          <p:cNvSpPr txBox="1"/>
          <p:nvPr/>
        </p:nvSpPr>
        <p:spPr>
          <a:xfrm>
            <a:off x="6144753" y="4105815"/>
            <a:ext cx="1358141" cy="338554"/>
          </a:xfrm>
          <a:prstGeom prst="rect">
            <a:avLst/>
          </a:prstGeom>
          <a:noFill/>
        </p:spPr>
        <p:txBody>
          <a:bodyPr wrap="square" rtlCol="0">
            <a:spAutoFit/>
          </a:bodyPr>
          <a:lstStyle/>
          <a:p>
            <a:r>
              <a:rPr lang="en-IN" sz="1600" dirty="0"/>
              <a:t>Primary Key</a:t>
            </a:r>
          </a:p>
        </p:txBody>
      </p:sp>
      <p:sp>
        <p:nvSpPr>
          <p:cNvPr id="61" name="TextBox 60">
            <a:extLst>
              <a:ext uri="{FF2B5EF4-FFF2-40B4-BE49-F238E27FC236}">
                <a16:creationId xmlns:a16="http://schemas.microsoft.com/office/drawing/2014/main" id="{64D86478-A3F9-C660-68D9-D26320E3E557}"/>
              </a:ext>
            </a:extLst>
          </p:cNvPr>
          <p:cNvSpPr txBox="1"/>
          <p:nvPr/>
        </p:nvSpPr>
        <p:spPr>
          <a:xfrm>
            <a:off x="9784981" y="4152783"/>
            <a:ext cx="1358140" cy="338554"/>
          </a:xfrm>
          <a:prstGeom prst="rect">
            <a:avLst/>
          </a:prstGeom>
          <a:noFill/>
        </p:spPr>
        <p:txBody>
          <a:bodyPr wrap="square" rtlCol="0">
            <a:spAutoFit/>
          </a:bodyPr>
          <a:lstStyle/>
          <a:p>
            <a:r>
              <a:rPr lang="en-IN" sz="1600" dirty="0"/>
              <a:t>Foreign Key</a:t>
            </a:r>
          </a:p>
        </p:txBody>
      </p:sp>
      <p:sp>
        <p:nvSpPr>
          <p:cNvPr id="62" name="Rectangle 61">
            <a:extLst>
              <a:ext uri="{FF2B5EF4-FFF2-40B4-BE49-F238E27FC236}">
                <a16:creationId xmlns:a16="http://schemas.microsoft.com/office/drawing/2014/main" id="{2C6CB795-1043-9012-02C5-C86121CD7A6A}"/>
              </a:ext>
            </a:extLst>
          </p:cNvPr>
          <p:cNvSpPr/>
          <p:nvPr/>
        </p:nvSpPr>
        <p:spPr>
          <a:xfrm>
            <a:off x="7915476" y="4997858"/>
            <a:ext cx="3586263"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Flow Chart</a:t>
            </a:r>
          </a:p>
        </p:txBody>
      </p:sp>
    </p:spTree>
    <p:extLst>
      <p:ext uri="{BB962C8B-B14F-4D97-AF65-F5344CB8AC3E}">
        <p14:creationId xmlns:p14="http://schemas.microsoft.com/office/powerpoint/2010/main" val="372876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ppt_x"/>
                                          </p:val>
                                        </p:tav>
                                        <p:tav tm="100000">
                                          <p:val>
                                            <p:strVal val="#ppt_x"/>
                                          </p:val>
                                        </p:tav>
                                      </p:tavLst>
                                    </p:anim>
                                    <p:anim calcmode="lin" valueType="num">
                                      <p:cBhvr additive="base">
                                        <p:cTn id="78" dur="500" fill="hold"/>
                                        <p:tgtEl>
                                          <p:spTgt spid="4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fill="hold"/>
                                        <p:tgtEl>
                                          <p:spTgt spid="50"/>
                                        </p:tgtEl>
                                        <p:attrNameLst>
                                          <p:attrName>ppt_x</p:attrName>
                                        </p:attrNameLst>
                                      </p:cBhvr>
                                      <p:tavLst>
                                        <p:tav tm="0">
                                          <p:val>
                                            <p:strVal val="#ppt_x"/>
                                          </p:val>
                                        </p:tav>
                                        <p:tav tm="100000">
                                          <p:val>
                                            <p:strVal val="#ppt_x"/>
                                          </p:val>
                                        </p:tav>
                                      </p:tavLst>
                                    </p:anim>
                                    <p:anim calcmode="lin" valueType="num">
                                      <p:cBhvr additive="base">
                                        <p:cTn id="9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ppt_x"/>
                                          </p:val>
                                        </p:tav>
                                        <p:tav tm="100000">
                                          <p:val>
                                            <p:strVal val="#ppt_x"/>
                                          </p:val>
                                        </p:tav>
                                      </p:tavLst>
                                    </p:anim>
                                    <p:anim calcmode="lin" valueType="num">
                                      <p:cBhvr additive="base">
                                        <p:cTn id="96" dur="500" fill="hold"/>
                                        <p:tgtEl>
                                          <p:spTgt spid="1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additive="base">
                                        <p:cTn id="99" dur="500" fill="hold"/>
                                        <p:tgtEl>
                                          <p:spTgt spid="18"/>
                                        </p:tgtEl>
                                        <p:attrNameLst>
                                          <p:attrName>ppt_x</p:attrName>
                                        </p:attrNameLst>
                                      </p:cBhvr>
                                      <p:tavLst>
                                        <p:tav tm="0">
                                          <p:val>
                                            <p:strVal val="#ppt_x"/>
                                          </p:val>
                                        </p:tav>
                                        <p:tav tm="100000">
                                          <p:val>
                                            <p:strVal val="#ppt_x"/>
                                          </p:val>
                                        </p:tav>
                                      </p:tavLst>
                                    </p:anim>
                                    <p:anim calcmode="lin" valueType="num">
                                      <p:cBhvr additive="base">
                                        <p:cTn id="100" dur="500" fill="hold"/>
                                        <p:tgtEl>
                                          <p:spTgt spid="1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500" fill="hold"/>
                                        <p:tgtEl>
                                          <p:spTgt spid="51"/>
                                        </p:tgtEl>
                                        <p:attrNameLst>
                                          <p:attrName>ppt_x</p:attrName>
                                        </p:attrNameLst>
                                      </p:cBhvr>
                                      <p:tavLst>
                                        <p:tav tm="0">
                                          <p:val>
                                            <p:strVal val="#ppt_x"/>
                                          </p:val>
                                        </p:tav>
                                        <p:tav tm="100000">
                                          <p:val>
                                            <p:strVal val="#ppt_x"/>
                                          </p:val>
                                        </p:tav>
                                      </p:tavLst>
                                    </p:anim>
                                    <p:anim calcmode="lin" valueType="num">
                                      <p:cBhvr additive="base">
                                        <p:cTn id="104" dur="500" fill="hold"/>
                                        <p:tgtEl>
                                          <p:spTgt spid="5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500" fill="hold"/>
                                        <p:tgtEl>
                                          <p:spTgt spid="52"/>
                                        </p:tgtEl>
                                        <p:attrNameLst>
                                          <p:attrName>ppt_x</p:attrName>
                                        </p:attrNameLst>
                                      </p:cBhvr>
                                      <p:tavLst>
                                        <p:tav tm="0">
                                          <p:val>
                                            <p:strVal val="#ppt_x"/>
                                          </p:val>
                                        </p:tav>
                                        <p:tav tm="100000">
                                          <p:val>
                                            <p:strVal val="#ppt_x"/>
                                          </p:val>
                                        </p:tav>
                                      </p:tavLst>
                                    </p:anim>
                                    <p:anim calcmode="lin" valueType="num">
                                      <p:cBhvr additive="base">
                                        <p:cTn id="108" dur="500" fill="hold"/>
                                        <p:tgtEl>
                                          <p:spTgt spid="5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500" fill="hold"/>
                                        <p:tgtEl>
                                          <p:spTgt spid="54"/>
                                        </p:tgtEl>
                                        <p:attrNameLst>
                                          <p:attrName>ppt_x</p:attrName>
                                        </p:attrNameLst>
                                      </p:cBhvr>
                                      <p:tavLst>
                                        <p:tav tm="0">
                                          <p:val>
                                            <p:strVal val="#ppt_x"/>
                                          </p:val>
                                        </p:tav>
                                        <p:tav tm="100000">
                                          <p:val>
                                            <p:strVal val="#ppt_x"/>
                                          </p:val>
                                        </p:tav>
                                      </p:tavLst>
                                    </p:anim>
                                    <p:anim calcmode="lin" valueType="num">
                                      <p:cBhvr additive="base">
                                        <p:cTn id="1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1000"/>
                                        <p:tgtEl>
                                          <p:spTgt spid="58"/>
                                        </p:tgtEl>
                                      </p:cBhvr>
                                    </p:animEffect>
                                    <p:anim calcmode="lin" valueType="num">
                                      <p:cBhvr>
                                        <p:cTn id="122" dur="1000" fill="hold"/>
                                        <p:tgtEl>
                                          <p:spTgt spid="58"/>
                                        </p:tgtEl>
                                        <p:attrNameLst>
                                          <p:attrName>ppt_x</p:attrName>
                                        </p:attrNameLst>
                                      </p:cBhvr>
                                      <p:tavLst>
                                        <p:tav tm="0">
                                          <p:val>
                                            <p:strVal val="#ppt_x"/>
                                          </p:val>
                                        </p:tav>
                                        <p:tav tm="100000">
                                          <p:val>
                                            <p:strVal val="#ppt_x"/>
                                          </p:val>
                                        </p:tav>
                                      </p:tavLst>
                                    </p:anim>
                                    <p:anim calcmode="lin" valueType="num">
                                      <p:cBhvr>
                                        <p:cTn id="12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1000"/>
                                        <p:tgtEl>
                                          <p:spTgt spid="60"/>
                                        </p:tgtEl>
                                      </p:cBhvr>
                                    </p:animEffect>
                                    <p:anim calcmode="lin" valueType="num">
                                      <p:cBhvr>
                                        <p:cTn id="129" dur="1000" fill="hold"/>
                                        <p:tgtEl>
                                          <p:spTgt spid="60"/>
                                        </p:tgtEl>
                                        <p:attrNameLst>
                                          <p:attrName>ppt_x</p:attrName>
                                        </p:attrNameLst>
                                      </p:cBhvr>
                                      <p:tavLst>
                                        <p:tav tm="0">
                                          <p:val>
                                            <p:strVal val="#ppt_x"/>
                                          </p:val>
                                        </p:tav>
                                        <p:tav tm="100000">
                                          <p:val>
                                            <p:strVal val="#ppt_x"/>
                                          </p:val>
                                        </p:tav>
                                      </p:tavLst>
                                    </p:anim>
                                    <p:anim calcmode="lin" valueType="num">
                                      <p:cBhvr>
                                        <p:cTn id="13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fade">
                                      <p:cBhvr>
                                        <p:cTn id="135" dur="1000"/>
                                        <p:tgtEl>
                                          <p:spTgt spid="61"/>
                                        </p:tgtEl>
                                      </p:cBhvr>
                                    </p:animEffect>
                                    <p:anim calcmode="lin" valueType="num">
                                      <p:cBhvr>
                                        <p:cTn id="136" dur="1000" fill="hold"/>
                                        <p:tgtEl>
                                          <p:spTgt spid="61"/>
                                        </p:tgtEl>
                                        <p:attrNameLst>
                                          <p:attrName>ppt_x</p:attrName>
                                        </p:attrNameLst>
                                      </p:cBhvr>
                                      <p:tavLst>
                                        <p:tav tm="0">
                                          <p:val>
                                            <p:strVal val="#ppt_x"/>
                                          </p:val>
                                        </p:tav>
                                        <p:tav tm="100000">
                                          <p:val>
                                            <p:strVal val="#ppt_x"/>
                                          </p:val>
                                        </p:tav>
                                      </p:tavLst>
                                    </p:anim>
                                    <p:anim calcmode="lin" valueType="num">
                                      <p:cBhvr>
                                        <p:cTn id="137"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0" grpId="0" animBg="1"/>
      <p:bldP spid="31" grpId="0" animBg="1"/>
      <p:bldP spid="32" grpId="0" animBg="1"/>
      <p:bldP spid="38" grpId="0" animBg="1"/>
      <p:bldP spid="41" grpId="0" animBg="1"/>
      <p:bldP spid="45" grpId="0" animBg="1"/>
      <p:bldP spid="49" grpId="0" animBg="1"/>
      <p:bldP spid="50" grpId="0" animBg="1"/>
      <p:bldP spid="53" grpId="0" animBg="1"/>
      <p:bldP spid="54" grpId="0" animBg="1"/>
      <p:bldP spid="58" grpId="0"/>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50C1D-D003-B9C8-28D8-98494DC380D9}"/>
              </a:ext>
            </a:extLst>
          </p:cNvPr>
          <p:cNvSpPr txBox="1"/>
          <p:nvPr/>
        </p:nvSpPr>
        <p:spPr>
          <a:xfrm>
            <a:off x="533400" y="443035"/>
            <a:ext cx="11125200" cy="1754326"/>
          </a:xfrm>
          <a:prstGeom prst="rect">
            <a:avLst/>
          </a:prstGeom>
          <a:noFill/>
        </p:spPr>
        <p:txBody>
          <a:bodyPr wrap="square" rtlCol="0">
            <a:spAutoFit/>
          </a:bodyPr>
          <a:lstStyle/>
          <a:p>
            <a:r>
              <a:rPr lang="en-IN" dirty="0"/>
              <a:t>Primary Key -: </a:t>
            </a:r>
          </a:p>
          <a:p>
            <a:r>
              <a:rPr lang="en-IN" dirty="0"/>
              <a:t>                          Primary Key is a constraint Uniquely identifies each row in a data table.</a:t>
            </a:r>
          </a:p>
          <a:p>
            <a:endParaRPr lang="en-IN" dirty="0"/>
          </a:p>
          <a:p>
            <a:r>
              <a:rPr lang="en-IN" dirty="0"/>
              <a:t>Foreign Key -: </a:t>
            </a:r>
          </a:p>
          <a:p>
            <a:r>
              <a:rPr lang="en-IN" dirty="0"/>
              <a:t>                          A foreign key is a field in a table that refers to the primary Key of another table. It   		          Links 2 or more Tables.</a:t>
            </a:r>
          </a:p>
        </p:txBody>
      </p:sp>
      <p:pic>
        <p:nvPicPr>
          <p:cNvPr id="4" name="Picture 3">
            <a:extLst>
              <a:ext uri="{FF2B5EF4-FFF2-40B4-BE49-F238E27FC236}">
                <a16:creationId xmlns:a16="http://schemas.microsoft.com/office/drawing/2014/main" id="{96B6AE7F-C2B6-1D20-1128-467C1B5AA94F}"/>
              </a:ext>
            </a:extLst>
          </p:cNvPr>
          <p:cNvPicPr>
            <a:picLocks noChangeAspect="1"/>
          </p:cNvPicPr>
          <p:nvPr/>
        </p:nvPicPr>
        <p:blipFill>
          <a:blip r:embed="rId2"/>
          <a:stretch>
            <a:fillRect/>
          </a:stretch>
        </p:blipFill>
        <p:spPr>
          <a:xfrm>
            <a:off x="6595202" y="2971341"/>
            <a:ext cx="2822235" cy="915320"/>
          </a:xfrm>
          <a:prstGeom prst="rect">
            <a:avLst/>
          </a:prstGeom>
        </p:spPr>
      </p:pic>
      <p:pic>
        <p:nvPicPr>
          <p:cNvPr id="6" name="Picture 5">
            <a:extLst>
              <a:ext uri="{FF2B5EF4-FFF2-40B4-BE49-F238E27FC236}">
                <a16:creationId xmlns:a16="http://schemas.microsoft.com/office/drawing/2014/main" id="{F3EC8E58-47B7-32A8-680F-0929E09612EF}"/>
              </a:ext>
            </a:extLst>
          </p:cNvPr>
          <p:cNvPicPr>
            <a:picLocks noChangeAspect="1"/>
          </p:cNvPicPr>
          <p:nvPr/>
        </p:nvPicPr>
        <p:blipFill>
          <a:blip r:embed="rId3"/>
          <a:stretch>
            <a:fillRect/>
          </a:stretch>
        </p:blipFill>
        <p:spPr>
          <a:xfrm>
            <a:off x="2052917" y="3268096"/>
            <a:ext cx="2132766" cy="618565"/>
          </a:xfrm>
          <a:prstGeom prst="rect">
            <a:avLst/>
          </a:prstGeom>
        </p:spPr>
      </p:pic>
      <p:cxnSp>
        <p:nvCxnSpPr>
          <p:cNvPr id="14" name="Straight Arrow Connector 13">
            <a:extLst>
              <a:ext uri="{FF2B5EF4-FFF2-40B4-BE49-F238E27FC236}">
                <a16:creationId xmlns:a16="http://schemas.microsoft.com/office/drawing/2014/main" id="{F90D5D31-7FB8-545C-E52E-9DE85DE600F8}"/>
              </a:ext>
            </a:extLst>
          </p:cNvPr>
          <p:cNvCxnSpPr>
            <a:cxnSpLocks/>
          </p:cNvCxnSpPr>
          <p:nvPr/>
        </p:nvCxnSpPr>
        <p:spPr>
          <a:xfrm>
            <a:off x="3603812" y="2689413"/>
            <a:ext cx="0" cy="2511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5BEB965C-827D-ADFE-587B-24F9A5527748}"/>
              </a:ext>
            </a:extLst>
          </p:cNvPr>
          <p:cNvCxnSpPr>
            <a:cxnSpLocks/>
          </p:cNvCxnSpPr>
          <p:nvPr/>
        </p:nvCxnSpPr>
        <p:spPr>
          <a:xfrm flipH="1">
            <a:off x="3603813" y="2689412"/>
            <a:ext cx="36486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EC3967-0479-BA2E-6D16-A133B13CF69D}"/>
              </a:ext>
            </a:extLst>
          </p:cNvPr>
          <p:cNvCxnSpPr>
            <a:cxnSpLocks/>
          </p:cNvCxnSpPr>
          <p:nvPr/>
        </p:nvCxnSpPr>
        <p:spPr>
          <a:xfrm flipH="1" flipV="1">
            <a:off x="7243482" y="2689412"/>
            <a:ext cx="8965" cy="2819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C81E2A5-C72C-95AB-8D7B-ECB45CC3009F}"/>
              </a:ext>
            </a:extLst>
          </p:cNvPr>
          <p:cNvSpPr txBox="1"/>
          <p:nvPr/>
        </p:nvSpPr>
        <p:spPr>
          <a:xfrm>
            <a:off x="7366168" y="4087906"/>
            <a:ext cx="1481998" cy="369332"/>
          </a:xfrm>
          <a:prstGeom prst="rect">
            <a:avLst/>
          </a:prstGeom>
          <a:noFill/>
        </p:spPr>
        <p:txBody>
          <a:bodyPr wrap="square" rtlCol="0">
            <a:spAutoFit/>
          </a:bodyPr>
          <a:lstStyle/>
          <a:p>
            <a:r>
              <a:rPr lang="en-IN" dirty="0"/>
              <a:t>Playlist Table</a:t>
            </a:r>
          </a:p>
        </p:txBody>
      </p:sp>
      <p:sp>
        <p:nvSpPr>
          <p:cNvPr id="24" name="TextBox 23">
            <a:extLst>
              <a:ext uri="{FF2B5EF4-FFF2-40B4-BE49-F238E27FC236}">
                <a16:creationId xmlns:a16="http://schemas.microsoft.com/office/drawing/2014/main" id="{C1CC6A5B-D3DB-362F-7339-8A0B18E9A2EC}"/>
              </a:ext>
            </a:extLst>
          </p:cNvPr>
          <p:cNvSpPr txBox="1"/>
          <p:nvPr/>
        </p:nvSpPr>
        <p:spPr>
          <a:xfrm>
            <a:off x="2003599" y="3996480"/>
            <a:ext cx="2321859" cy="369332"/>
          </a:xfrm>
          <a:prstGeom prst="rect">
            <a:avLst/>
          </a:prstGeom>
          <a:noFill/>
        </p:spPr>
        <p:txBody>
          <a:bodyPr wrap="square" rtlCol="0">
            <a:spAutoFit/>
          </a:bodyPr>
          <a:lstStyle/>
          <a:p>
            <a:r>
              <a:rPr lang="en-IN" dirty="0"/>
              <a:t>SongInPlaylist Table</a:t>
            </a:r>
          </a:p>
        </p:txBody>
      </p:sp>
      <p:sp>
        <p:nvSpPr>
          <p:cNvPr id="25" name="Rectangle 24">
            <a:extLst>
              <a:ext uri="{FF2B5EF4-FFF2-40B4-BE49-F238E27FC236}">
                <a16:creationId xmlns:a16="http://schemas.microsoft.com/office/drawing/2014/main" id="{AA1E6481-09D0-D520-9C2A-B00206DBD6AC}"/>
              </a:ext>
            </a:extLst>
          </p:cNvPr>
          <p:cNvSpPr/>
          <p:nvPr/>
        </p:nvSpPr>
        <p:spPr>
          <a:xfrm>
            <a:off x="1807215" y="2940604"/>
            <a:ext cx="2714625" cy="169305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031" dirty="0">
              <a:solidFill>
                <a:schemeClr val="bg1"/>
              </a:solidFill>
            </a:endParaRPr>
          </a:p>
        </p:txBody>
      </p:sp>
      <p:sp>
        <p:nvSpPr>
          <p:cNvPr id="3" name="TextBox 2">
            <a:extLst>
              <a:ext uri="{FF2B5EF4-FFF2-40B4-BE49-F238E27FC236}">
                <a16:creationId xmlns:a16="http://schemas.microsoft.com/office/drawing/2014/main" id="{B44CDEF1-D989-0557-4AEF-747BB51122D5}"/>
              </a:ext>
            </a:extLst>
          </p:cNvPr>
          <p:cNvSpPr txBox="1"/>
          <p:nvPr/>
        </p:nvSpPr>
        <p:spPr>
          <a:xfrm>
            <a:off x="4948519" y="2741370"/>
            <a:ext cx="1447800" cy="338554"/>
          </a:xfrm>
          <a:prstGeom prst="rect">
            <a:avLst/>
          </a:prstGeom>
          <a:noFill/>
        </p:spPr>
        <p:txBody>
          <a:bodyPr wrap="square" rtlCol="0">
            <a:spAutoFit/>
          </a:bodyPr>
          <a:lstStyle/>
          <a:p>
            <a:r>
              <a:rPr lang="en-IN" sz="1600" b="1" dirty="0"/>
              <a:t>Foreign Key</a:t>
            </a:r>
          </a:p>
        </p:txBody>
      </p:sp>
      <p:pic>
        <p:nvPicPr>
          <p:cNvPr id="7" name="Picture 6">
            <a:extLst>
              <a:ext uri="{FF2B5EF4-FFF2-40B4-BE49-F238E27FC236}">
                <a16:creationId xmlns:a16="http://schemas.microsoft.com/office/drawing/2014/main" id="{850D334C-4900-71D7-9CA8-3EEE656A46D5}"/>
              </a:ext>
            </a:extLst>
          </p:cNvPr>
          <p:cNvPicPr>
            <a:picLocks noChangeAspect="1"/>
          </p:cNvPicPr>
          <p:nvPr/>
        </p:nvPicPr>
        <p:blipFill>
          <a:blip r:embed="rId4"/>
          <a:stretch>
            <a:fillRect/>
          </a:stretch>
        </p:blipFill>
        <p:spPr>
          <a:xfrm>
            <a:off x="2459299" y="5038347"/>
            <a:ext cx="7273401" cy="3385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415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90"/>
                                          </p:val>
                                        </p:tav>
                                        <p:tav tm="100000">
                                          <p:val>
                                            <p:fltVal val="0"/>
                                          </p:val>
                                        </p:tav>
                                      </p:tavLst>
                                    </p:anim>
                                    <p:animEffect transition="in" filter="fade">
                                      <p:cBhvr>
                                        <p:cTn id="16" dur="1000"/>
                                        <p:tgtEl>
                                          <p:spTgt spid="18"/>
                                        </p:tgtEl>
                                      </p:cBhvr>
                                    </p:animEffect>
                                  </p:childTnLst>
                                </p:cTn>
                              </p:par>
                              <p:par>
                                <p:cTn id="17" presetID="3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62511-C8AE-85BF-4D3B-9FAB55A7FCF2}"/>
              </a:ext>
            </a:extLst>
          </p:cNvPr>
          <p:cNvSpPr txBox="1"/>
          <p:nvPr/>
        </p:nvSpPr>
        <p:spPr>
          <a:xfrm>
            <a:off x="1869141" y="563905"/>
            <a:ext cx="8453718" cy="64620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en-IN" sz="3599" dirty="0"/>
              <a:t>                  Coding Section </a:t>
            </a:r>
          </a:p>
        </p:txBody>
      </p:sp>
      <p:sp>
        <p:nvSpPr>
          <p:cNvPr id="3" name="TextBox 2">
            <a:extLst>
              <a:ext uri="{FF2B5EF4-FFF2-40B4-BE49-F238E27FC236}">
                <a16:creationId xmlns:a16="http://schemas.microsoft.com/office/drawing/2014/main" id="{A9367FDE-5283-5459-F198-125D1471DDE9}"/>
              </a:ext>
            </a:extLst>
          </p:cNvPr>
          <p:cNvSpPr txBox="1"/>
          <p:nvPr/>
        </p:nvSpPr>
        <p:spPr>
          <a:xfrm>
            <a:off x="1053353" y="1918448"/>
            <a:ext cx="8937812" cy="3920369"/>
          </a:xfrm>
          <a:prstGeom prst="rect">
            <a:avLst/>
          </a:prstGeom>
          <a:noFill/>
        </p:spPr>
        <p:txBody>
          <a:bodyPr wrap="square" rtlCol="0">
            <a:spAutoFit/>
          </a:bodyPr>
          <a:lstStyle/>
          <a:p>
            <a:pPr marL="285738" indent="-285738">
              <a:buFont typeface="Arial" panose="020B0604020202020204" pitchFamily="34" charset="0"/>
              <a:buChar char="•"/>
            </a:pPr>
            <a:r>
              <a:rPr lang="en-IN" sz="2031" dirty="0"/>
              <a:t>I</a:t>
            </a:r>
            <a:r>
              <a:rPr lang="en-IN" dirty="0"/>
              <a:t>n the coding section we use java Language as a Programming language.</a:t>
            </a:r>
          </a:p>
          <a:p>
            <a:endParaRPr lang="en-IN" dirty="0"/>
          </a:p>
          <a:p>
            <a:pPr marL="285738" indent="-285738">
              <a:buFont typeface="Arial" panose="020B0604020202020204" pitchFamily="34" charset="0"/>
              <a:buChar char="•"/>
            </a:pPr>
            <a:r>
              <a:rPr lang="en-IN" dirty="0"/>
              <a:t>To retrieves the data from the database, and to add data in the database.</a:t>
            </a:r>
          </a:p>
          <a:p>
            <a:pPr marL="285738" indent="-285738">
              <a:buFont typeface="Arial" panose="020B0604020202020204" pitchFamily="34" charset="0"/>
              <a:buChar char="•"/>
            </a:pPr>
            <a:endParaRPr lang="en-IN" dirty="0"/>
          </a:p>
          <a:p>
            <a:pPr marL="285738" indent="-285738">
              <a:buFont typeface="Arial" panose="020B0604020202020204" pitchFamily="34" charset="0"/>
              <a:buChar char="•"/>
            </a:pPr>
            <a:r>
              <a:rPr lang="en-IN" dirty="0"/>
              <a:t>Operation we need to perform in this coding Section.</a:t>
            </a:r>
          </a:p>
          <a:p>
            <a:endParaRPr lang="en-IN" dirty="0"/>
          </a:p>
          <a:p>
            <a:pPr>
              <a:lnSpc>
                <a:spcPct val="200000"/>
              </a:lnSpc>
            </a:pPr>
            <a:r>
              <a:rPr lang="en-IN" dirty="0"/>
              <a:t>             1) Retrieve song Table from the database.</a:t>
            </a:r>
          </a:p>
          <a:p>
            <a:pPr>
              <a:lnSpc>
                <a:spcPct val="200000"/>
              </a:lnSpc>
            </a:pPr>
            <a:r>
              <a:rPr lang="en-IN" dirty="0"/>
              <a:t>             2) Add Playlist in the PlayList table of the Database.</a:t>
            </a:r>
          </a:p>
          <a:p>
            <a:pPr>
              <a:lnSpc>
                <a:spcPct val="200000"/>
              </a:lnSpc>
            </a:pPr>
            <a:r>
              <a:rPr lang="en-IN" dirty="0"/>
              <a:t>             3) Add song in the Playlist, User need to select the Playlist Id.</a:t>
            </a:r>
          </a:p>
          <a:p>
            <a:pPr>
              <a:lnSpc>
                <a:spcPct val="200000"/>
              </a:lnSpc>
            </a:pPr>
            <a:r>
              <a:rPr lang="en-IN" dirty="0"/>
              <a:t>             4) Delete Playlist from the Playlist Table.</a:t>
            </a:r>
          </a:p>
        </p:txBody>
      </p:sp>
      <p:sp>
        <p:nvSpPr>
          <p:cNvPr id="5" name="Rectangle: Rounded Corners 4">
            <a:extLst>
              <a:ext uri="{FF2B5EF4-FFF2-40B4-BE49-F238E27FC236}">
                <a16:creationId xmlns:a16="http://schemas.microsoft.com/office/drawing/2014/main" id="{3D350E09-D8E2-CD96-479D-2F6A96D1200B}"/>
              </a:ext>
            </a:extLst>
          </p:cNvPr>
          <p:cNvSpPr/>
          <p:nvPr/>
        </p:nvSpPr>
        <p:spPr>
          <a:xfrm>
            <a:off x="0" y="645459"/>
            <a:ext cx="2106706" cy="42717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2031" dirty="0"/>
          </a:p>
        </p:txBody>
      </p:sp>
      <p:sp>
        <p:nvSpPr>
          <p:cNvPr id="6" name="Rectangle: Rounded Corners 5">
            <a:extLst>
              <a:ext uri="{FF2B5EF4-FFF2-40B4-BE49-F238E27FC236}">
                <a16:creationId xmlns:a16="http://schemas.microsoft.com/office/drawing/2014/main" id="{A61E5A26-B4E2-B5A0-F592-8C6C9A72A292}"/>
              </a:ext>
            </a:extLst>
          </p:cNvPr>
          <p:cNvSpPr/>
          <p:nvPr/>
        </p:nvSpPr>
        <p:spPr>
          <a:xfrm>
            <a:off x="10085294" y="645459"/>
            <a:ext cx="2106706" cy="42717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2031" dirty="0"/>
          </a:p>
        </p:txBody>
      </p:sp>
    </p:spTree>
    <p:extLst>
      <p:ext uri="{BB962C8B-B14F-4D97-AF65-F5344CB8AC3E}">
        <p14:creationId xmlns:p14="http://schemas.microsoft.com/office/powerpoint/2010/main" val="453831902"/>
      </p:ext>
    </p:extLst>
  </p:cSld>
  <p:clrMapOvr>
    <a:masterClrMapping/>
  </p:clrMapOvr>
  <p:transition spd="med">
    <p:pull/>
  </p:transition>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1969</TotalTime>
  <Words>1064</Words>
  <Application>Microsoft Office PowerPoint</Application>
  <PresentationFormat>Widescreen</PresentationFormat>
  <Paragraphs>174</Paragraphs>
  <Slides>20</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20</vt:i4>
      </vt:variant>
    </vt:vector>
  </HeadingPairs>
  <TitlesOfParts>
    <vt:vector size="36" baseType="lpstr">
      <vt:lpstr>Arial</vt:lpstr>
      <vt:lpstr>Arial Black</vt:lpstr>
      <vt:lpstr>Bookman Old Style</vt:lpstr>
      <vt:lpstr>Calibri</vt:lpstr>
      <vt:lpstr>Cascadia Code</vt:lpstr>
      <vt:lpstr>Century Gothic</vt:lpstr>
      <vt:lpstr>Franklin Gothic Book</vt:lpstr>
      <vt:lpstr>Gill Sans MT</vt:lpstr>
      <vt:lpstr>Microsoft Sans Serif</vt:lpstr>
      <vt:lpstr>RomanC</vt:lpstr>
      <vt:lpstr>Segoe UI Variable Display Semib</vt:lpstr>
      <vt:lpstr>Trebuchet MS</vt:lpstr>
      <vt:lpstr>Wingdings 3</vt:lpstr>
      <vt:lpstr>1_RetrospectVTI</vt:lpstr>
      <vt:lpstr>Facet</vt:lpstr>
      <vt:lpstr>Wisp</vt:lpstr>
      <vt:lpstr>Project  Jukebox</vt:lpstr>
      <vt:lpstr>PowerPoint Presentation</vt:lpstr>
      <vt:lpstr>Objective of the Project</vt:lpstr>
      <vt:lpstr>PowerPoint Presentation</vt:lpstr>
      <vt:lpstr>Step by Step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Jukebox</dc:title>
  <dc:creator>Aman pandey</dc:creator>
  <cp:lastModifiedBy>Aman pandey</cp:lastModifiedBy>
  <cp:revision>17</cp:revision>
  <dcterms:created xsi:type="dcterms:W3CDTF">2023-02-04T17:24:39Z</dcterms:created>
  <dcterms:modified xsi:type="dcterms:W3CDTF">2023-02-08T04:17:38Z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